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66" r:id="rId2"/>
    <p:sldId id="265" r:id="rId3"/>
    <p:sldId id="264" r:id="rId4"/>
    <p:sldId id="263" r:id="rId5"/>
    <p:sldId id="261" r:id="rId6"/>
    <p:sldId id="262" r:id="rId7"/>
    <p:sldId id="260" r:id="rId8"/>
    <p:sldId id="259" r:id="rId9"/>
    <p:sldId id="258" r:id="rId10"/>
    <p:sldId id="257" r:id="rId11"/>
    <p:sldId id="256" r:id="rId12"/>
    <p:sldId id="267"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k Nádaský" initials="M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9T01:48:54.386"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smtClean="0"/>
              <a:t>Upravte štýly predlohy textu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361679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167621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C9B65B-5A7C-4178-B471-E5D994F48B7A}" type="slidenum">
              <a:rPr lang="sk-SK" smtClean="0"/>
              <a:pPr/>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393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smtClean="0"/>
              <a:t>Upravte štýly predlohy textu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152718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C9B65B-5A7C-4178-B471-E5D994F48B7A}" type="slidenum">
              <a:rPr lang="sk-SK" smtClean="0"/>
              <a:pPr/>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240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2365421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371049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smtClean="0"/>
              <a:t>Upravte štýly predlohy textu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254045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smtClean="0"/>
              <a:t>Upravte štýly predlohy textu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177797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14129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213046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386909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400972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353579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smtClean="0"/>
              <a:t>Upravte štýly predlohy textu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28972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3C31F4-2B50-48DD-ADE6-953CC4848BBD}"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C9B65B-5A7C-4178-B471-E5D994F48B7A}" type="slidenum">
              <a:rPr lang="sk-SK" smtClean="0"/>
              <a:pPr/>
              <a:t>‹#›</a:t>
            </a:fld>
            <a:endParaRPr lang="sk-SK"/>
          </a:p>
        </p:txBody>
      </p:sp>
    </p:spTree>
    <p:extLst>
      <p:ext uri="{BB962C8B-B14F-4D97-AF65-F5344CB8AC3E}">
        <p14:creationId xmlns:p14="http://schemas.microsoft.com/office/powerpoint/2010/main" val="121075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3C31F4-2B50-48DD-ADE6-953CC4848BBD}" type="datetimeFigureOut">
              <a:rPr lang="sk-SK" smtClean="0"/>
              <a:pPr/>
              <a:t>1. 8. 2015</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C9B65B-5A7C-4178-B471-E5D994F48B7A}" type="slidenum">
              <a:rPr lang="sk-SK" smtClean="0"/>
              <a:pPr/>
              <a:t>‹#›</a:t>
            </a:fld>
            <a:endParaRPr lang="sk-SK"/>
          </a:p>
        </p:txBody>
      </p:sp>
    </p:spTree>
    <p:extLst>
      <p:ext uri="{BB962C8B-B14F-4D97-AF65-F5344CB8AC3E}">
        <p14:creationId xmlns:p14="http://schemas.microsoft.com/office/powerpoint/2010/main" val="155011158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milost.sk/logos/clanok/perzekucie-voci-rasovo-prenasledovanym-2" TargetMode="External"/><Relationship Id="rId13" Type="http://schemas.openxmlformats.org/officeDocument/2006/relationships/hyperlink" Target="http://www.modlitba.sk/htm/zaujem/svatci/svatci_all/pavol-gojdic.htm" TargetMode="External"/><Relationship Id="rId3" Type="http://schemas.openxmlformats.org/officeDocument/2006/relationships/hyperlink" Target="http://postoy.sk/comment/8269" TargetMode="External"/><Relationship Id="rId7" Type="http://schemas.openxmlformats.org/officeDocument/2006/relationships/hyperlink" Target="http://www.yadvashem.org/yv/en/righteous/stories/gojdic.asp" TargetMode="External"/><Relationship Id="rId12" Type="http://schemas.openxmlformats.org/officeDocument/2006/relationships/hyperlink" Target="http://www.gojdic.wbl.sk/Zivotopis-vladyku--Pavla_OSBM.html" TargetMode="External"/><Relationship Id="rId2" Type="http://schemas.openxmlformats.org/officeDocument/2006/relationships/hyperlink" Target="http://martinsabo.blog.sme.sk/c/86510/Protesty-biskupov-proti-zidovskemu-kodexu-a-deportaciam-zidov.html" TargetMode="External"/><Relationship Id="rId16" Type="http://schemas.openxmlformats.org/officeDocument/2006/relationships/hyperlink" Target="http://www.gojdic.wbl.sk/Ocenenia.html" TargetMode="External"/><Relationship Id="rId1" Type="http://schemas.openxmlformats.org/officeDocument/2006/relationships/slideLayout" Target="../slideLayouts/slideLayout7.xml"/><Relationship Id="rId6" Type="http://schemas.openxmlformats.org/officeDocument/2006/relationships/hyperlink" Target="http://www.pulib.sk/elpub2/FF/Pekar2/pdf_doc/borza.pdf" TargetMode="External"/><Relationship Id="rId11" Type="http://schemas.openxmlformats.org/officeDocument/2006/relationships/hyperlink" Target="https://sk.wikipedia.org/wiki/Pavol_Peter_Gojdi%C4%8D" TargetMode="External"/><Relationship Id="rId5" Type="http://schemas.openxmlformats.org/officeDocument/2006/relationships/hyperlink" Target="http://spravy.pravda.sk/domace/clanok/156495-rabin-biskup-gojdic-preukazal-odvahu/" TargetMode="External"/><Relationship Id="rId15" Type="http://schemas.openxmlformats.org/officeDocument/2006/relationships/hyperlink" Target="http://www.greckokat-sabinov.sk/fotogaleria/Do2009/01.Historia_Gojdic/slides/05.php" TargetMode="External"/><Relationship Id="rId10" Type="http://schemas.openxmlformats.org/officeDocument/2006/relationships/hyperlink" Target="http://hn.hnonline.sk/pocas-vojny-ukryvali-zidov-dostali-ocenenie-537523" TargetMode="External"/><Relationship Id="rId4" Type="http://schemas.openxmlformats.org/officeDocument/2006/relationships/hyperlink" Target="http://postoy.sk/gojdic_vatikanu" TargetMode="External"/><Relationship Id="rId9" Type="http://schemas.openxmlformats.org/officeDocument/2006/relationships/hyperlink" Target="http://www.cas.sk/galeria/211298/rodacka-z-kalista-spomina-na-snp-otca-mi-fasisti-zaziva-rozpilili?foto=1" TargetMode="External"/><Relationship Id="rId14" Type="http://schemas.openxmlformats.org/officeDocument/2006/relationships/hyperlink" Target="http://www.zlatabiblia.sk/objednavky-mala-biblia.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2420358" y="2040057"/>
            <a:ext cx="6887655" cy="3046988"/>
          </a:xfrm>
          <a:prstGeom prst="rect">
            <a:avLst/>
          </a:prstGeom>
          <a:noFill/>
        </p:spPr>
        <p:txBody>
          <a:bodyPr wrap="none" lIns="91440" tIns="45720" rIns="91440" bIns="45720">
            <a:spAutoFit/>
          </a:bodyPr>
          <a:lstStyle/>
          <a:p>
            <a:pPr algn="ctr"/>
            <a:r>
              <a:rPr lang="sk-SK" sz="9600" b="1" cap="none" spc="0" dirty="0" smtClean="0">
                <a:ln w="12700">
                  <a:solidFill>
                    <a:schemeClr val="tx2">
                      <a:lumMod val="75000"/>
                    </a:schemeClr>
                  </a:solidFill>
                  <a:prstDash val="solid"/>
                </a:ln>
                <a:solidFill>
                  <a:srgbClr val="7030A0"/>
                </a:solidFill>
                <a:effectLst>
                  <a:outerShdw dist="38100" dir="2640000" algn="bl" rotWithShape="0">
                    <a:schemeClr val="tx2">
                      <a:lumMod val="75000"/>
                    </a:schemeClr>
                  </a:outerShdw>
                </a:effectLst>
                <a:latin typeface="Calibri" pitchFamily="34" charset="0"/>
              </a:rPr>
              <a:t>Slovakia and </a:t>
            </a:r>
          </a:p>
          <a:p>
            <a:pPr algn="ctr"/>
            <a:r>
              <a:rPr lang="en-GB" sz="9600" b="1" cap="none" spc="0" dirty="0" smtClean="0">
                <a:ln w="12700">
                  <a:solidFill>
                    <a:schemeClr val="tx2">
                      <a:lumMod val="75000"/>
                    </a:schemeClr>
                  </a:solidFill>
                  <a:prstDash val="solid"/>
                </a:ln>
                <a:solidFill>
                  <a:srgbClr val="7030A0"/>
                </a:solidFill>
                <a:effectLst>
                  <a:outerShdw dist="38100" dir="2640000" algn="bl" rotWithShape="0">
                    <a:schemeClr val="tx2">
                      <a:lumMod val="75000"/>
                    </a:schemeClr>
                  </a:outerShdw>
                </a:effectLst>
                <a:latin typeface="Calibri" pitchFamily="34" charset="0"/>
              </a:rPr>
              <a:t>Resistance</a:t>
            </a:r>
            <a:endParaRPr lang="sk-SK" sz="9600" b="1" cap="none" spc="0"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872038" y="4237665"/>
            <a:ext cx="6722772" cy="1938992"/>
          </a:xfrm>
          <a:prstGeom prst="rect">
            <a:avLst/>
          </a:prstGeom>
          <a:noFill/>
        </p:spPr>
        <p:txBody>
          <a:bodyPr wrap="square" rtlCol="0">
            <a:spAutoFit/>
          </a:bodyPr>
          <a:lstStyle/>
          <a:p>
            <a:r>
              <a:rPr lang="sk-SK" sz="2400" b="1" dirty="0" smtClean="0">
                <a:latin typeface="Calibri" panose="020F0502020204030204" pitchFamily="34" charset="0"/>
              </a:rPr>
              <a:t>*Pavel </a:t>
            </a:r>
            <a:r>
              <a:rPr lang="sk-SK" sz="2400" b="1" dirty="0" err="1">
                <a:latin typeface="Calibri" panose="020F0502020204030204" pitchFamily="34" charset="0"/>
              </a:rPr>
              <a:t>Lukac</a:t>
            </a:r>
            <a:r>
              <a:rPr lang="sk-SK" sz="2400" b="1" dirty="0">
                <a:latin typeface="Calibri" panose="020F0502020204030204" pitchFamily="34" charset="0"/>
              </a:rPr>
              <a:t> - </a:t>
            </a:r>
            <a:r>
              <a:rPr lang="sk-SK" sz="2400" b="1" dirty="0" err="1">
                <a:latin typeface="Calibri" panose="020F0502020204030204" pitchFamily="34" charset="0"/>
              </a:rPr>
              <a:t>Spitzer</a:t>
            </a:r>
            <a:r>
              <a:rPr lang="sk-SK" sz="2400" b="1" dirty="0">
                <a:latin typeface="Calibri" panose="020F0502020204030204" pitchFamily="34" charset="0"/>
              </a:rPr>
              <a:t> </a:t>
            </a:r>
            <a:r>
              <a:rPr lang="sk-SK" sz="2400" b="1" dirty="0" err="1">
                <a:latin typeface="Calibri" panose="020F0502020204030204" pitchFamily="34" charset="0"/>
              </a:rPr>
              <a:t>was</a:t>
            </a:r>
            <a:r>
              <a:rPr lang="sk-SK" sz="2400" b="1" dirty="0">
                <a:latin typeface="Calibri" panose="020F0502020204030204" pitchFamily="34" charset="0"/>
              </a:rPr>
              <a:t> </a:t>
            </a:r>
            <a:r>
              <a:rPr lang="sk-SK" sz="2400" b="1" dirty="0" err="1">
                <a:latin typeface="Calibri" panose="020F0502020204030204" pitchFamily="34" charset="0"/>
              </a:rPr>
              <a:t>caught</a:t>
            </a:r>
            <a:r>
              <a:rPr lang="sk-SK" sz="2400" b="1" dirty="0">
                <a:latin typeface="Calibri" panose="020F0502020204030204" pitchFamily="34" charset="0"/>
              </a:rPr>
              <a:t> in a </a:t>
            </a:r>
            <a:r>
              <a:rPr lang="sk-SK" sz="2400" b="1" dirty="0" err="1">
                <a:latin typeface="Calibri" panose="020F0502020204030204" pitchFamily="34" charset="0"/>
              </a:rPr>
              <a:t>dramatic</a:t>
            </a:r>
            <a:r>
              <a:rPr lang="sk-SK" sz="2400" b="1" dirty="0">
                <a:latin typeface="Calibri" panose="020F0502020204030204" pitchFamily="34" charset="0"/>
              </a:rPr>
              <a:t> </a:t>
            </a:r>
            <a:r>
              <a:rPr lang="sk-SK" sz="2400" b="1" dirty="0" err="1">
                <a:latin typeface="Calibri" panose="020F0502020204030204" pitchFamily="34" charset="0"/>
              </a:rPr>
              <a:t>situation</a:t>
            </a:r>
            <a:r>
              <a:rPr lang="sk-SK" sz="2400" b="1" dirty="0">
                <a:latin typeface="Calibri" panose="020F0502020204030204" pitchFamily="34" charset="0"/>
              </a:rPr>
              <a:t>, </a:t>
            </a:r>
            <a:r>
              <a:rPr lang="sk-SK" sz="2400" b="1" dirty="0" err="1">
                <a:latin typeface="Calibri" panose="020F0502020204030204" pitchFamily="34" charset="0"/>
              </a:rPr>
              <a:t>when</a:t>
            </a:r>
            <a:r>
              <a:rPr lang="sk-SK" sz="2400" b="1" dirty="0">
                <a:latin typeface="Calibri" panose="020F0502020204030204" pitchFamily="34" charset="0"/>
              </a:rPr>
              <a:t> </a:t>
            </a:r>
            <a:r>
              <a:rPr lang="sk-SK" sz="2400" b="1" dirty="0" err="1">
                <a:latin typeface="Calibri" panose="020F0502020204030204" pitchFamily="34" charset="0"/>
              </a:rPr>
              <a:t>they</a:t>
            </a:r>
            <a:r>
              <a:rPr lang="sk-SK" sz="2400" b="1" dirty="0">
                <a:latin typeface="Calibri" panose="020F0502020204030204" pitchFamily="34" charset="0"/>
              </a:rPr>
              <a:t> </a:t>
            </a:r>
            <a:r>
              <a:rPr lang="sk-SK" sz="2400" b="1" dirty="0" err="1">
                <a:latin typeface="Calibri" panose="020F0502020204030204" pitchFamily="34" charset="0"/>
              </a:rPr>
              <a:t>were</a:t>
            </a:r>
            <a:r>
              <a:rPr lang="sk-SK" sz="2400" b="1" dirty="0">
                <a:latin typeface="Calibri" panose="020F0502020204030204" pitchFamily="34" charset="0"/>
              </a:rPr>
              <a:t> </a:t>
            </a:r>
            <a:r>
              <a:rPr lang="sk-SK" sz="2400" b="1" dirty="0" err="1">
                <a:latin typeface="Calibri" panose="020F0502020204030204" pitchFamily="34" charset="0"/>
              </a:rPr>
              <a:t>with</a:t>
            </a:r>
            <a:r>
              <a:rPr lang="sk-SK" sz="2400" b="1" dirty="0">
                <a:latin typeface="Calibri" panose="020F0502020204030204" pitchFamily="34" charset="0"/>
              </a:rPr>
              <a:t> </a:t>
            </a:r>
            <a:r>
              <a:rPr lang="sk-SK" sz="2400" b="1" dirty="0" err="1">
                <a:latin typeface="Calibri" panose="020F0502020204030204" pitchFamily="34" charset="0"/>
              </a:rPr>
              <a:t>the</a:t>
            </a:r>
            <a:r>
              <a:rPr lang="sk-SK" sz="2400" b="1" dirty="0">
                <a:latin typeface="Calibri" panose="020F0502020204030204" pitchFamily="34" charset="0"/>
              </a:rPr>
              <a:t> </a:t>
            </a:r>
            <a:r>
              <a:rPr lang="sk-SK" sz="2400" b="1" dirty="0" err="1">
                <a:latin typeface="Calibri" panose="020F0502020204030204" pitchFamily="34" charset="0"/>
              </a:rPr>
              <a:t>bishop</a:t>
            </a:r>
            <a:r>
              <a:rPr lang="sk-SK" sz="2400" b="1" dirty="0">
                <a:latin typeface="Calibri" panose="020F0502020204030204" pitchFamily="34" charset="0"/>
              </a:rPr>
              <a:t> in </a:t>
            </a:r>
            <a:r>
              <a:rPr lang="sk-SK" sz="2400" b="1" dirty="0" err="1">
                <a:latin typeface="Calibri" panose="020F0502020204030204" pitchFamily="34" charset="0"/>
              </a:rPr>
              <a:t>town</a:t>
            </a:r>
            <a:r>
              <a:rPr lang="sk-SK" sz="2400" b="1" dirty="0">
                <a:latin typeface="Calibri" panose="020F0502020204030204" pitchFamily="34" charset="0"/>
              </a:rPr>
              <a:t> and </a:t>
            </a:r>
            <a:r>
              <a:rPr lang="sk-SK" sz="2400" b="1" dirty="0" err="1">
                <a:latin typeface="Calibri" panose="020F0502020204030204" pitchFamily="34" charset="0"/>
              </a:rPr>
              <a:t>Hlinka's</a:t>
            </a:r>
            <a:r>
              <a:rPr lang="sk-SK" sz="2400" b="1" dirty="0">
                <a:latin typeface="Calibri" panose="020F0502020204030204" pitchFamily="34" charset="0"/>
              </a:rPr>
              <a:t> </a:t>
            </a:r>
            <a:r>
              <a:rPr lang="sk-SK" sz="2400" b="1" dirty="0" err="1">
                <a:latin typeface="Calibri" panose="020F0502020204030204" pitchFamily="34" charset="0"/>
              </a:rPr>
              <a:t>Guards</a:t>
            </a:r>
            <a:r>
              <a:rPr lang="sk-SK" sz="2400" b="1" dirty="0">
                <a:latin typeface="Calibri" panose="020F0502020204030204" pitchFamily="34" charset="0"/>
              </a:rPr>
              <a:t> </a:t>
            </a:r>
            <a:r>
              <a:rPr lang="sk-SK" sz="2400" b="1" dirty="0" err="1">
                <a:latin typeface="Calibri" panose="020F0502020204030204" pitchFamily="34" charset="0"/>
              </a:rPr>
              <a:t>started</a:t>
            </a:r>
            <a:r>
              <a:rPr lang="sk-SK" sz="2400" b="1" dirty="0">
                <a:latin typeface="Calibri" panose="020F0502020204030204" pitchFamily="34" charset="0"/>
              </a:rPr>
              <a:t> </a:t>
            </a:r>
            <a:r>
              <a:rPr lang="sk-SK" sz="2400" b="1" dirty="0" err="1">
                <a:latin typeface="Calibri" panose="020F0502020204030204" pitchFamily="34" charset="0"/>
              </a:rPr>
              <a:t>catching</a:t>
            </a:r>
            <a:r>
              <a:rPr lang="sk-SK" sz="2400" b="1" dirty="0">
                <a:latin typeface="Calibri" panose="020F0502020204030204" pitchFamily="34" charset="0"/>
              </a:rPr>
              <a:t> </a:t>
            </a:r>
            <a:r>
              <a:rPr lang="sk-SK" sz="2400" b="1" dirty="0" err="1">
                <a:latin typeface="Calibri" panose="020F0502020204030204" pitchFamily="34" charset="0"/>
              </a:rPr>
              <a:t>Jews</a:t>
            </a:r>
            <a:r>
              <a:rPr lang="sk-SK" sz="2400" b="1" dirty="0">
                <a:latin typeface="Calibri" panose="020F0502020204030204" pitchFamily="34" charset="0"/>
              </a:rPr>
              <a:t>. </a:t>
            </a:r>
            <a:r>
              <a:rPr lang="sk-SK" sz="2400" b="1" dirty="0" err="1">
                <a:latin typeface="Calibri" panose="020F0502020204030204" pitchFamily="34" charset="0"/>
              </a:rPr>
              <a:t>Bishop</a:t>
            </a:r>
            <a:r>
              <a:rPr lang="sk-SK" sz="2400" b="1" dirty="0">
                <a:latin typeface="Calibri" panose="020F0502020204030204" pitchFamily="34" charset="0"/>
              </a:rPr>
              <a:t> </a:t>
            </a:r>
            <a:r>
              <a:rPr lang="sk-SK" sz="2400" b="1" dirty="0" err="1">
                <a:latin typeface="Calibri" panose="020F0502020204030204" pitchFamily="34" charset="0"/>
              </a:rPr>
              <a:t>Gojdič</a:t>
            </a:r>
            <a:r>
              <a:rPr lang="sk-SK" sz="2400" b="1" dirty="0">
                <a:latin typeface="Calibri" panose="020F0502020204030204" pitchFamily="34" charset="0"/>
              </a:rPr>
              <a:t> </a:t>
            </a:r>
            <a:r>
              <a:rPr lang="sk-SK" sz="2400" b="1" dirty="0" err="1">
                <a:latin typeface="Calibri" panose="020F0502020204030204" pitchFamily="34" charset="0"/>
              </a:rPr>
              <a:t>hugged</a:t>
            </a:r>
            <a:r>
              <a:rPr lang="sk-SK" sz="2400" b="1" dirty="0">
                <a:latin typeface="Calibri" panose="020F0502020204030204" pitchFamily="34" charset="0"/>
              </a:rPr>
              <a:t> </a:t>
            </a:r>
            <a:r>
              <a:rPr lang="sk-SK" sz="2400" b="1" dirty="0" err="1">
                <a:latin typeface="Calibri" panose="020F0502020204030204" pitchFamily="34" charset="0"/>
              </a:rPr>
              <a:t>him</a:t>
            </a:r>
            <a:r>
              <a:rPr lang="sk-SK" sz="2400" b="1" dirty="0">
                <a:latin typeface="Calibri" panose="020F0502020204030204" pitchFamily="34" charset="0"/>
              </a:rPr>
              <a:t> </a:t>
            </a:r>
            <a:r>
              <a:rPr lang="sk-SK" sz="2400" b="1" dirty="0" err="1">
                <a:latin typeface="Calibri" panose="020F0502020204030204" pitchFamily="34" charset="0"/>
              </a:rPr>
              <a:t>tight</a:t>
            </a:r>
            <a:r>
              <a:rPr lang="sk-SK" sz="2400" b="1" dirty="0">
                <a:latin typeface="Calibri" panose="020F0502020204030204" pitchFamily="34" charset="0"/>
              </a:rPr>
              <a:t> and </a:t>
            </a:r>
            <a:r>
              <a:rPr lang="sk-SK" sz="2400" b="1" dirty="0" err="1">
                <a:latin typeface="Calibri" panose="020F0502020204030204" pitchFamily="34" charset="0"/>
              </a:rPr>
              <a:t>protected</a:t>
            </a:r>
            <a:r>
              <a:rPr lang="sk-SK" sz="2400" b="1" dirty="0">
                <a:latin typeface="Calibri" panose="020F0502020204030204" pitchFamily="34" charset="0"/>
              </a:rPr>
              <a:t> </a:t>
            </a:r>
            <a:r>
              <a:rPr lang="sk-SK" sz="2400" b="1" dirty="0" err="1">
                <a:latin typeface="Calibri" panose="020F0502020204030204" pitchFamily="34" charset="0"/>
              </a:rPr>
              <a:t>him</a:t>
            </a:r>
            <a:r>
              <a:rPr lang="sk-SK" sz="2400" b="1" dirty="0">
                <a:latin typeface="Calibri" panose="020F0502020204030204" pitchFamily="34" charset="0"/>
              </a:rPr>
              <a:t> </a:t>
            </a:r>
            <a:r>
              <a:rPr lang="sk-SK" sz="2400" b="1" dirty="0" err="1">
                <a:latin typeface="Calibri" panose="020F0502020204030204" pitchFamily="34" charset="0"/>
              </a:rPr>
              <a:t>from</a:t>
            </a:r>
            <a:r>
              <a:rPr lang="sk-SK" sz="2400" b="1" dirty="0">
                <a:latin typeface="Calibri" panose="020F0502020204030204" pitchFamily="34" charset="0"/>
              </a:rPr>
              <a:t> </a:t>
            </a:r>
            <a:r>
              <a:rPr lang="sk-SK" sz="2400" b="1" dirty="0" err="1">
                <a:latin typeface="Calibri" panose="020F0502020204030204" pitchFamily="34" charset="0"/>
              </a:rPr>
              <a:t>the</a:t>
            </a:r>
            <a:r>
              <a:rPr lang="sk-SK" sz="2400" b="1" dirty="0">
                <a:latin typeface="Calibri" panose="020F0502020204030204" pitchFamily="34" charset="0"/>
              </a:rPr>
              <a:t> </a:t>
            </a:r>
            <a:r>
              <a:rPr lang="sk-SK" sz="2400" b="1" dirty="0" err="1" smtClean="0">
                <a:latin typeface="Calibri" panose="020F0502020204030204" pitchFamily="34" charset="0"/>
              </a:rPr>
              <a:t>guards</a:t>
            </a:r>
            <a:r>
              <a:rPr lang="sk-SK" sz="2400" b="1" dirty="0" smtClean="0">
                <a:latin typeface="Calibri" panose="020F0502020204030204" pitchFamily="34" charset="0"/>
              </a:rPr>
              <a:t>.</a:t>
            </a:r>
            <a:endParaRPr lang="sk-SK" sz="2400" b="1" dirty="0">
              <a:latin typeface="Calibri" panose="020F0502020204030204" pitchFamily="34" charset="0"/>
            </a:endParaRPr>
          </a:p>
        </p:txBody>
      </p:sp>
      <p:sp>
        <p:nvSpPr>
          <p:cNvPr id="3" name="BlokTextu 2"/>
          <p:cNvSpPr txBox="1"/>
          <p:nvPr/>
        </p:nvSpPr>
        <p:spPr>
          <a:xfrm>
            <a:off x="1265953" y="3914499"/>
            <a:ext cx="3606085" cy="2585323"/>
          </a:xfrm>
          <a:prstGeom prst="rect">
            <a:avLst/>
          </a:prstGeom>
          <a:noFill/>
        </p:spPr>
        <p:txBody>
          <a:bodyPr wrap="square" rtlCol="0">
            <a:spAutoFit/>
          </a:bodyPr>
          <a:lstStyle/>
          <a:p>
            <a:r>
              <a:rPr lang="sk-SK" b="1" dirty="0" smtClean="0">
                <a:latin typeface="Calibri" panose="020F0502020204030204" pitchFamily="34" charset="0"/>
              </a:rPr>
              <a:t>*</a:t>
            </a:r>
            <a:r>
              <a:rPr lang="en-US" sz="2400" b="1" dirty="0" smtClean="0">
                <a:latin typeface="Calibri" panose="020F0502020204030204" pitchFamily="34" charset="0"/>
              </a:rPr>
              <a:t>the Fleischer family from transportation to a concentration camp.. He have given them a baptism certificate that he delivered personally. </a:t>
            </a:r>
            <a:endParaRPr lang="sk-SK" sz="2400" b="1" dirty="0" smtClean="0">
              <a:latin typeface="Calibri" panose="020F0502020204030204" pitchFamily="34" charset="0"/>
            </a:endParaRPr>
          </a:p>
          <a:p>
            <a:endParaRPr lang="sk-SK" dirty="0"/>
          </a:p>
        </p:txBody>
      </p:sp>
      <p:sp>
        <p:nvSpPr>
          <p:cNvPr id="5" name="Obdĺžnik 4"/>
          <p:cNvSpPr/>
          <p:nvPr/>
        </p:nvSpPr>
        <p:spPr>
          <a:xfrm>
            <a:off x="4872038" y="1108982"/>
            <a:ext cx="6096000" cy="1938992"/>
          </a:xfrm>
          <a:prstGeom prst="rect">
            <a:avLst/>
          </a:prstGeom>
        </p:spPr>
        <p:txBody>
          <a:bodyPr>
            <a:spAutoFit/>
          </a:bodyPr>
          <a:lstStyle/>
          <a:p>
            <a:r>
              <a:rPr lang="sk-SK" sz="2400" b="1" dirty="0" smtClean="0">
                <a:latin typeface="Calibri" panose="020F0502020204030204" pitchFamily="34" charset="0"/>
              </a:rPr>
              <a:t>*</a:t>
            </a:r>
            <a:r>
              <a:rPr lang="en-US" sz="2400" b="1" dirty="0" smtClean="0">
                <a:latin typeface="Calibri" panose="020F0502020204030204" pitchFamily="34" charset="0"/>
              </a:rPr>
              <a:t>Marianna </a:t>
            </a:r>
            <a:r>
              <a:rPr lang="en-US" sz="2400" b="1" dirty="0" err="1" smtClean="0">
                <a:latin typeface="Calibri" panose="020F0502020204030204" pitchFamily="34" charset="0"/>
              </a:rPr>
              <a:t>Zachová</a:t>
            </a:r>
            <a:r>
              <a:rPr lang="en-US" sz="2400" b="1" dirty="0" smtClean="0">
                <a:latin typeface="Calibri" panose="020F0502020204030204" pitchFamily="34" charset="0"/>
              </a:rPr>
              <a:t> - </a:t>
            </a:r>
            <a:r>
              <a:rPr lang="en-US" sz="2400" b="1" dirty="0" err="1" smtClean="0">
                <a:latin typeface="Calibri" panose="020F0502020204030204" pitchFamily="34" charset="0"/>
              </a:rPr>
              <a:t>Spitzerová</a:t>
            </a:r>
            <a:r>
              <a:rPr lang="en-US" sz="2400" b="1" dirty="0" smtClean="0">
                <a:latin typeface="Calibri" panose="020F0502020204030204" pitchFamily="34" charset="0"/>
              </a:rPr>
              <a:t> </a:t>
            </a:r>
            <a:r>
              <a:rPr lang="sk-SK" sz="2400" b="1" dirty="0" smtClean="0">
                <a:latin typeface="Calibri" panose="020F0502020204030204" pitchFamily="34" charset="0"/>
              </a:rPr>
              <a:t> - </a:t>
            </a:r>
            <a:r>
              <a:rPr lang="en-US" sz="2400" b="1" dirty="0" smtClean="0">
                <a:latin typeface="Calibri" panose="020F0502020204030204" pitchFamily="34" charset="0"/>
              </a:rPr>
              <a:t>12 years old in 1942. </a:t>
            </a:r>
            <a:r>
              <a:rPr lang="en-US" sz="2400" b="1" dirty="0" err="1" smtClean="0">
                <a:latin typeface="Calibri" panose="020F0502020204030204" pitchFamily="34" charset="0"/>
              </a:rPr>
              <a:t>Gojdic</a:t>
            </a:r>
            <a:r>
              <a:rPr lang="en-US" sz="2400" b="1" dirty="0" smtClean="0">
                <a:latin typeface="Calibri" panose="020F0502020204030204" pitchFamily="34" charset="0"/>
              </a:rPr>
              <a:t> took her and her sister </a:t>
            </a:r>
            <a:r>
              <a:rPr lang="en-US" sz="2400" b="1" dirty="0" err="1" smtClean="0">
                <a:latin typeface="Calibri" panose="020F0502020204030204" pitchFamily="34" charset="0"/>
              </a:rPr>
              <a:t>Zuzana</a:t>
            </a:r>
            <a:r>
              <a:rPr lang="en-US" sz="2400" b="1" dirty="0" smtClean="0">
                <a:latin typeface="Calibri" panose="020F0502020204030204" pitchFamily="34" charset="0"/>
              </a:rPr>
              <a:t> to the boarding school in the convent of the Sisters of Basil the Great and even enabled them to attend grammar school in </a:t>
            </a:r>
            <a:r>
              <a:rPr lang="en-US" sz="2400" b="1" dirty="0" err="1" smtClean="0">
                <a:latin typeface="Calibri" panose="020F0502020204030204" pitchFamily="34" charset="0"/>
              </a:rPr>
              <a:t>Presov</a:t>
            </a:r>
            <a:endParaRPr lang="sk-SK" sz="2400" b="1" dirty="0" smtClean="0">
              <a:latin typeface="Calibri" panose="020F0502020204030204" pitchFamily="34" charset="0"/>
            </a:endParaRPr>
          </a:p>
        </p:txBody>
      </p:sp>
      <p:sp>
        <p:nvSpPr>
          <p:cNvPr id="7" name="Obdĺžnik 6"/>
          <p:cNvSpPr/>
          <p:nvPr/>
        </p:nvSpPr>
        <p:spPr>
          <a:xfrm>
            <a:off x="4872038" y="3229696"/>
            <a:ext cx="3862724" cy="523220"/>
          </a:xfrm>
          <a:prstGeom prst="rect">
            <a:avLst/>
          </a:prstGeom>
        </p:spPr>
        <p:txBody>
          <a:bodyPr wrap="none">
            <a:spAutoFit/>
          </a:bodyPr>
          <a:lstStyle/>
          <a:p>
            <a:r>
              <a:rPr lang="sk-SK" sz="2800" b="1" dirty="0" err="1" smtClean="0">
                <a:solidFill>
                  <a:srgbClr val="7030A0"/>
                </a:solidFill>
                <a:latin typeface="Calibri" panose="020F0502020204030204" pitchFamily="34" charset="0"/>
              </a:rPr>
              <a:t>Some</a:t>
            </a:r>
            <a:r>
              <a:rPr lang="sk-SK" sz="2800" b="1" dirty="0" smtClean="0">
                <a:solidFill>
                  <a:srgbClr val="7030A0"/>
                </a:solidFill>
                <a:latin typeface="Calibri" panose="020F0502020204030204" pitchFamily="34" charset="0"/>
              </a:rPr>
              <a:t> of </a:t>
            </a:r>
            <a:r>
              <a:rPr lang="sk-SK" sz="2800" b="1" dirty="0" err="1" smtClean="0">
                <a:solidFill>
                  <a:srgbClr val="7030A0"/>
                </a:solidFill>
                <a:latin typeface="Calibri" panose="020F0502020204030204" pitchFamily="34" charset="0"/>
              </a:rPr>
              <a:t>rescued</a:t>
            </a:r>
            <a:r>
              <a:rPr lang="sk-SK" sz="2800" b="1" dirty="0" smtClean="0">
                <a:solidFill>
                  <a:srgbClr val="7030A0"/>
                </a:solidFill>
                <a:latin typeface="Calibri" panose="020F0502020204030204" pitchFamily="34" charset="0"/>
              </a:rPr>
              <a:t> </a:t>
            </a:r>
            <a:r>
              <a:rPr lang="sk-SK" sz="2800" b="1" dirty="0" err="1" smtClean="0">
                <a:solidFill>
                  <a:srgbClr val="7030A0"/>
                </a:solidFill>
                <a:latin typeface="Calibri" panose="020F0502020204030204" pitchFamily="34" charset="0"/>
              </a:rPr>
              <a:t>people</a:t>
            </a:r>
            <a:r>
              <a:rPr lang="sk-SK" sz="2800" b="1" dirty="0" smtClean="0">
                <a:solidFill>
                  <a:srgbClr val="7030A0"/>
                </a:solidFill>
                <a:latin typeface="Calibri" panose="020F0502020204030204" pitchFamily="34" charset="0"/>
              </a:rPr>
              <a:t>:</a:t>
            </a:r>
          </a:p>
        </p:txBody>
      </p:sp>
      <p:pic>
        <p:nvPicPr>
          <p:cNvPr id="1026" name="Picture 2" descr="Svjaščennomučenik Pavel Gojdič, OS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557" y="356412"/>
            <a:ext cx="2521040" cy="347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1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4">
                <a:lumMod val="40000"/>
                <a:lumOff val="60000"/>
              </a:schemeClr>
            </a:gs>
            <a:gs pos="95000">
              <a:schemeClr val="accent6">
                <a:lumMod val="40000"/>
                <a:lumOff val="60000"/>
              </a:schemeClr>
            </a:gs>
            <a:gs pos="81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BlokTextu 3"/>
          <p:cNvSpPr txBox="1"/>
          <p:nvPr/>
        </p:nvSpPr>
        <p:spPr>
          <a:xfrm>
            <a:off x="7353836" y="792325"/>
            <a:ext cx="3060806" cy="5539978"/>
          </a:xfrm>
          <a:prstGeom prst="rect">
            <a:avLst/>
          </a:prstGeom>
          <a:noFill/>
        </p:spPr>
        <p:txBody>
          <a:bodyPr wrap="square" rtlCol="0">
            <a:spAutoFit/>
          </a:bodyPr>
          <a:lstStyle/>
          <a:p>
            <a:endParaRPr lang="sk-SK" sz="2400" b="1" dirty="0" smtClean="0">
              <a:latin typeface="Calibri" panose="020F0502020204030204" pitchFamily="34" charset="0"/>
            </a:endParaRPr>
          </a:p>
          <a:p>
            <a:r>
              <a:rPr lang="en-US" sz="2400" b="1" dirty="0" smtClean="0">
                <a:latin typeface="Calibri" panose="020F0502020204030204" pitchFamily="34" charset="0"/>
              </a:rPr>
              <a:t>State of Israel gave the bishop </a:t>
            </a:r>
            <a:r>
              <a:rPr lang="en-US" sz="2400" b="1" dirty="0" err="1" smtClean="0">
                <a:latin typeface="Calibri" panose="020F0502020204030204" pitchFamily="34" charset="0"/>
              </a:rPr>
              <a:t>Gojdič</a:t>
            </a:r>
            <a:r>
              <a:rPr lang="en-US" sz="2400" b="1" dirty="0" smtClean="0">
                <a:latin typeface="Calibri" panose="020F0502020204030204" pitchFamily="34" charset="0"/>
              </a:rPr>
              <a:t> posthumous title of Righteous Among the Nations for his attitude and active rescue Jews during WW2. The award was handed over to his relatives and then Archbishop of </a:t>
            </a:r>
            <a:r>
              <a:rPr lang="en-US" sz="2400" b="1" dirty="0" err="1" smtClean="0">
                <a:latin typeface="Calibri" panose="020F0502020204030204" pitchFamily="34" charset="0"/>
              </a:rPr>
              <a:t>Prešov</a:t>
            </a:r>
            <a:r>
              <a:rPr lang="en-US" sz="2400" b="1" dirty="0" smtClean="0">
                <a:latin typeface="Calibri" panose="020F0502020204030204" pitchFamily="34" charset="0"/>
              </a:rPr>
              <a:t> January 27, 2008 in Bratislava</a:t>
            </a:r>
            <a:r>
              <a:rPr lang="en-US" dirty="0" smtClean="0"/>
              <a:t>.</a:t>
            </a:r>
            <a:endParaRPr lang="sk-SK" dirty="0" smtClean="0"/>
          </a:p>
          <a:p>
            <a:endParaRPr lang="sk-SK" dirty="0"/>
          </a:p>
        </p:txBody>
      </p:sp>
      <p:pic>
        <p:nvPicPr>
          <p:cNvPr id="6" name="Picture 2" descr="http://gojdic.wbl.sk/ocene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290" y="792325"/>
            <a:ext cx="50720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65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923308" y="380189"/>
            <a:ext cx="7342910" cy="5909246"/>
          </a:xfrm>
          <a:prstGeom prst="rect">
            <a:avLst/>
          </a:prstGeom>
        </p:spPr>
        <p:txBody>
          <a:bodyPr wrap="square">
            <a:spAutoFit/>
          </a:bodyPr>
          <a:lstStyle/>
          <a:p>
            <a:pPr>
              <a:lnSpc>
                <a:spcPct val="107000"/>
              </a:lnSpc>
              <a:spcAft>
                <a:spcPts val="0"/>
              </a:spcAft>
            </a:pPr>
            <a:r>
              <a:rPr lang="sk-SK" sz="1400" b="1" dirty="0" err="1" smtClean="0">
                <a:latin typeface="Calibri" panose="020F0502020204030204" pitchFamily="34" charset="0"/>
                <a:ea typeface="Calibri" panose="020F0502020204030204" pitchFamily="34" charset="0"/>
                <a:cs typeface="Times New Roman" panose="02020603050405020304" pitchFamily="18" charset="0"/>
              </a:rPr>
              <a:t>Bibliography</a:t>
            </a:r>
            <a:endParaRPr lang="sk-SK" sz="1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b="1" dirty="0" err="1" smtClean="0">
                <a:latin typeface="Calibri" panose="020F0502020204030204" pitchFamily="34" charset="0"/>
                <a:ea typeface="Calibri" panose="020F0502020204030204" pitchFamily="34" charset="0"/>
                <a:cs typeface="Times New Roman" panose="02020603050405020304" pitchFamily="18" charset="0"/>
              </a:rPr>
              <a:t>Documents</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KOVÁČ,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Dušan</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Kronika</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Slovenska</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 Praha: Fortuna Print, 1999, s. 240 – 302. ISBN 80-88980-08-9</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POTAŠ,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Marián</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Dar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lásky</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Prešov</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sz="14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Vydavateľstvo</a:t>
            </a:r>
            <a:r>
              <a:rPr lang="en-GB" sz="1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USPO, 1999, 380 s. ISBN 80-88717-36-1</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http://martinsabo.blog.sme.sk/c/86510/Protesty-biskupov-proti-zidovskemu-kodexu-a-deportaciam-zidov.html</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http://postoy.sk/comment/8269</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http://postoy.sk/gojdic_vatikanu</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http://spravy.pravda.sk/domace/clanok/156495-rabin-biskup-gojdic-preukazal-odvahu/</a:t>
            </a: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http://www.pulib.sk/elpub2/FF/Pekar2/pdf_doc/borza.pdf</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http://www.yadvashem.org/yv/en/righteous/stories/gojdic.asp</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b="1" dirty="0" err="1">
                <a:latin typeface="Calibri" panose="020F0502020204030204" pitchFamily="34" charset="0"/>
                <a:ea typeface="Calibri" panose="020F0502020204030204" pitchFamily="34" charset="0"/>
                <a:cs typeface="Times New Roman" panose="02020603050405020304" pitchFamily="18" charset="0"/>
              </a:rPr>
              <a:t>Pictures</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http://www.milost.sk/logos/clanok/perzekucie-voci-rasovo-prenasledovanym-2</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http://www.cas.sk/galeria/211298/rodacka-z-kalista-spomina-na-snp-otca-mi-fasisti-zaziva-rozpilili?foto=1</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http://hn.hnonline.sk/pocas-vojny-ukryvali-zidov-dostali-ocenenie-537523</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https://sk.wikipedia.org/wiki/Pavol_Peter_Gojdi%C4%8D</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dirty="0">
                <a:latin typeface="Calibri" panose="020F0502020204030204" pitchFamily="34" charset="0"/>
                <a:ea typeface="Calibri" panose="020F0502020204030204" pitchFamily="34" charset="0"/>
                <a:cs typeface="Times New Roman" panose="02020603050405020304" pitchFamily="18" charset="0"/>
              </a:rPr>
              <a:t> </a:t>
            </a: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http://www.gojdic.wbl.sk/Zivotopis-vladyku--Pavla_OSBM.html</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http://www.modlitba.sk/htm/zaujem/svatci/svatci_all/pavol-gojdic.htm</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http://www.zlatabiblia.sk/objednavky-mala-biblia.xhtml</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http://www.yadvashem.org/yv/en/righteous/stories/gojdic.asp</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http://www.greckokat-sabinov.sk/fotogaleria/Do2009/01.Historia_Gojdic/slides/05.php</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http://www.gojdic.wbl.sk/Ocenenia.html</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sk-SK" sz="1100" dirty="0">
                <a:latin typeface="Calibri" panose="020F0502020204030204" pitchFamily="34" charset="0"/>
                <a:ea typeface="Calibri" panose="020F0502020204030204" pitchFamily="34" charset="0"/>
                <a:cs typeface="Times New Roman" panose="02020603050405020304" pitchFamily="18" charset="0"/>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27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ec Kľak bola tiež vypálen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419" y="1046859"/>
            <a:ext cx="3400600" cy="2354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s-2013-05-06-perzekuc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472" y="3907999"/>
            <a:ext cx="6191250"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363570" y="832513"/>
            <a:ext cx="5759355" cy="1569660"/>
          </a:xfrm>
          <a:prstGeom prst="rect">
            <a:avLst/>
          </a:prstGeom>
        </p:spPr>
        <p:txBody>
          <a:bodyPr wrap="square">
            <a:spAutoFit/>
          </a:bodyPr>
          <a:lstStyle/>
          <a:p>
            <a:pPr algn="just"/>
            <a:r>
              <a:rPr lang="sk-SK" sz="2400" b="1" dirty="0" err="1" smtClean="0"/>
              <a:t>The</a:t>
            </a:r>
            <a:r>
              <a:rPr lang="sk-SK" sz="2400" b="1" dirty="0" smtClean="0"/>
              <a:t> t</a:t>
            </a:r>
            <a:r>
              <a:rPr lang="en-US" sz="2400" b="1" dirty="0" smtClean="0"/>
              <a:t>error of the SS in Slovakia against the civilian population:</a:t>
            </a:r>
            <a:endParaRPr lang="sk-SK" sz="2400" b="1" dirty="0" smtClean="0"/>
          </a:p>
          <a:p>
            <a:pPr algn="just"/>
            <a:r>
              <a:rPr lang="en-US" sz="2400" b="1" dirty="0" smtClean="0"/>
              <a:t>more than 90 villages were burned and </a:t>
            </a:r>
            <a:r>
              <a:rPr lang="sk-SK" sz="2400" b="1" dirty="0" smtClean="0"/>
              <a:t>there </a:t>
            </a:r>
            <a:r>
              <a:rPr lang="sk-SK" sz="2400" b="1" dirty="0" err="1" smtClean="0"/>
              <a:t>were</a:t>
            </a:r>
            <a:r>
              <a:rPr lang="sk-SK" sz="2400" b="1" dirty="0" smtClean="0"/>
              <a:t> 211</a:t>
            </a:r>
            <a:r>
              <a:rPr lang="en-US" sz="2400" b="1" dirty="0" smtClean="0"/>
              <a:t> mass graves.</a:t>
            </a:r>
            <a:endParaRPr lang="sk-SK" sz="2400" b="1" dirty="0"/>
          </a:p>
        </p:txBody>
      </p:sp>
    </p:spTree>
    <p:extLst>
      <p:ext uri="{BB962C8B-B14F-4D97-AF65-F5344CB8AC3E}">
        <p14:creationId xmlns:p14="http://schemas.microsoft.com/office/powerpoint/2010/main" val="247004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nonline.sk/sites/default/files/attachments/images/100/45645100-jozef_chladny_v.jpg"/>
          <p:cNvPicPr>
            <a:picLocks noChangeAspect="1" noChangeArrowheads="1"/>
          </p:cNvPicPr>
          <p:nvPr/>
        </p:nvPicPr>
        <p:blipFill rotWithShape="1">
          <a:blip r:embed="rId2">
            <a:extLst>
              <a:ext uri="{28A0092B-C50C-407E-A947-70E740481C1C}">
                <a14:useLocalDpi xmlns:a14="http://schemas.microsoft.com/office/drawing/2010/main" val="0"/>
              </a:ext>
            </a:extLst>
          </a:blip>
          <a:srcRect l="8573" t="-5270" r="9897" b="18270"/>
          <a:stretch/>
        </p:blipFill>
        <p:spPr bwMode="auto">
          <a:xfrm>
            <a:off x="1460500" y="2341562"/>
            <a:ext cx="4559300" cy="31448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hnonline.sk/sites/default/files/attachments/images/90/45645090-chladny_bednar_v.jpg"/>
          <p:cNvPicPr>
            <a:picLocks noChangeAspect="1" noChangeArrowheads="1"/>
          </p:cNvPicPr>
          <p:nvPr/>
        </p:nvPicPr>
        <p:blipFill rotWithShape="1">
          <a:blip r:embed="rId3">
            <a:extLst>
              <a:ext uri="{28A0092B-C50C-407E-A947-70E740481C1C}">
                <a14:useLocalDpi xmlns:a14="http://schemas.microsoft.com/office/drawing/2010/main" val="0"/>
              </a:ext>
            </a:extLst>
          </a:blip>
          <a:srcRect l="4899" t="-8088" r="7674" b="18450"/>
          <a:stretch/>
        </p:blipFill>
        <p:spPr bwMode="auto">
          <a:xfrm>
            <a:off x="6985000" y="2108199"/>
            <a:ext cx="4775200" cy="3378201"/>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p:cNvSpPr txBox="1"/>
          <p:nvPr/>
        </p:nvSpPr>
        <p:spPr>
          <a:xfrm>
            <a:off x="1460500" y="771902"/>
            <a:ext cx="9702800" cy="1569660"/>
          </a:xfrm>
          <a:prstGeom prst="rect">
            <a:avLst/>
          </a:prstGeom>
          <a:noFill/>
        </p:spPr>
        <p:txBody>
          <a:bodyPr wrap="square" rtlCol="0">
            <a:spAutoFit/>
          </a:bodyPr>
          <a:lstStyle/>
          <a:p>
            <a:r>
              <a:rPr lang="sk-SK" sz="2400" b="1" dirty="0" smtClean="0">
                <a:latin typeface="Calibri" panose="020F0502020204030204" pitchFamily="34" charset="0"/>
              </a:rPr>
              <a:t>J</a:t>
            </a:r>
            <a:r>
              <a:rPr lang="en-US" sz="2400" b="1" dirty="0" err="1" smtClean="0">
                <a:latin typeface="Calibri" panose="020F0502020204030204" pitchFamily="34" charset="0"/>
              </a:rPr>
              <a:t>ewish</a:t>
            </a:r>
            <a:r>
              <a:rPr lang="en-US" sz="2400" b="1" dirty="0" smtClean="0">
                <a:latin typeface="Calibri" panose="020F0502020204030204" pitchFamily="34" charset="0"/>
              </a:rPr>
              <a:t> family of four </a:t>
            </a:r>
            <a:r>
              <a:rPr lang="en-US" sz="2400" b="1" dirty="0" err="1" smtClean="0">
                <a:latin typeface="Calibri" panose="020F0502020204030204" pitchFamily="34" charset="0"/>
              </a:rPr>
              <a:t>Bodner</a:t>
            </a:r>
            <a:r>
              <a:rPr lang="en-US" sz="2400" b="1" dirty="0" smtClean="0">
                <a:latin typeface="Calibri" panose="020F0502020204030204" pitchFamily="34" charset="0"/>
              </a:rPr>
              <a:t> in November 1944 knocked on the door of strangers in Old Mountains. The couple Joseph and Mary </a:t>
            </a:r>
            <a:r>
              <a:rPr lang="sk-SK" sz="2400" b="1" dirty="0" smtClean="0">
                <a:latin typeface="Calibri" panose="020F0502020204030204" pitchFamily="34" charset="0"/>
              </a:rPr>
              <a:t>Chladný</a:t>
            </a:r>
            <a:r>
              <a:rPr lang="en-US" sz="2400" b="1" dirty="0" smtClean="0">
                <a:latin typeface="Calibri" panose="020F0502020204030204" pitchFamily="34" charset="0"/>
              </a:rPr>
              <a:t> to know that hiding the persecuted Jews in occupied Slovakia felony. They hid them until the end of World War I</a:t>
            </a:r>
            <a:endParaRPr lang="sk-SK" sz="2400" b="1" dirty="0">
              <a:latin typeface="Calibri" panose="020F0502020204030204" pitchFamily="34" charset="0"/>
            </a:endParaRPr>
          </a:p>
        </p:txBody>
      </p:sp>
      <p:sp>
        <p:nvSpPr>
          <p:cNvPr id="3" name="BlokTextu 2"/>
          <p:cNvSpPr txBox="1"/>
          <p:nvPr/>
        </p:nvSpPr>
        <p:spPr>
          <a:xfrm>
            <a:off x="2019300" y="5981700"/>
            <a:ext cx="8750300" cy="461665"/>
          </a:xfrm>
          <a:prstGeom prst="rect">
            <a:avLst/>
          </a:prstGeom>
          <a:noFill/>
        </p:spPr>
        <p:txBody>
          <a:bodyPr wrap="square" rtlCol="0">
            <a:spAutoFit/>
          </a:bodyPr>
          <a:lstStyle/>
          <a:p>
            <a:r>
              <a:rPr lang="sk-SK" sz="2400" b="1" dirty="0" err="1">
                <a:latin typeface="Calibri" panose="020F0502020204030204" pitchFamily="34" charset="0"/>
              </a:rPr>
              <a:t>S</a:t>
            </a:r>
            <a:r>
              <a:rPr lang="sk-SK" sz="2400" b="1" dirty="0" err="1" smtClean="0">
                <a:latin typeface="Calibri" panose="020F0502020204030204" pitchFamily="34" charset="0"/>
              </a:rPr>
              <a:t>avior</a:t>
            </a:r>
            <a:r>
              <a:rPr lang="sk-SK" sz="2400" b="1" dirty="0" smtClean="0">
                <a:latin typeface="Calibri" panose="020F0502020204030204" pitchFamily="34" charset="0"/>
              </a:rPr>
              <a:t> </a:t>
            </a:r>
            <a:r>
              <a:rPr lang="sk-SK" sz="2400" b="1" dirty="0" err="1" smtClean="0">
                <a:latin typeface="Calibri" panose="020F0502020204030204" pitchFamily="34" charset="0"/>
              </a:rPr>
              <a:t>son</a:t>
            </a:r>
            <a:r>
              <a:rPr lang="sk-SK" sz="2400" b="1" dirty="0" smtClean="0">
                <a:latin typeface="Calibri" panose="020F0502020204030204" pitchFamily="34" charset="0"/>
              </a:rPr>
              <a:t> </a:t>
            </a:r>
            <a:r>
              <a:rPr lang="sk-SK" sz="2400" b="1" dirty="0" err="1" smtClean="0">
                <a:latin typeface="Calibri" panose="020F0502020204030204" pitchFamily="34" charset="0"/>
              </a:rPr>
              <a:t>Joseph</a:t>
            </a:r>
            <a:r>
              <a:rPr lang="sk-SK" sz="2400" b="1" dirty="0" smtClean="0">
                <a:latin typeface="Calibri" panose="020F0502020204030204" pitchFamily="34" charset="0"/>
              </a:rPr>
              <a:t> Chladný  and </a:t>
            </a:r>
            <a:r>
              <a:rPr lang="sk-SK" sz="2400" b="1" dirty="0" err="1" smtClean="0">
                <a:latin typeface="Calibri" panose="020F0502020204030204" pitchFamily="34" charset="0"/>
              </a:rPr>
              <a:t>one</a:t>
            </a:r>
            <a:r>
              <a:rPr lang="sk-SK" sz="2400" b="1" dirty="0" smtClean="0">
                <a:latin typeface="Calibri" panose="020F0502020204030204" pitchFamily="34" charset="0"/>
              </a:rPr>
              <a:t> of </a:t>
            </a:r>
            <a:r>
              <a:rPr lang="sk-SK" sz="2400" b="1" dirty="0" err="1" smtClean="0">
                <a:latin typeface="Calibri" panose="020F0502020204030204" pitchFamily="34" charset="0"/>
              </a:rPr>
              <a:t>survivors</a:t>
            </a:r>
            <a:r>
              <a:rPr lang="sk-SK" sz="2400" b="1" dirty="0" smtClean="0">
                <a:latin typeface="Calibri" panose="020F0502020204030204" pitchFamily="34" charset="0"/>
              </a:rPr>
              <a:t>  -</a:t>
            </a:r>
            <a:r>
              <a:rPr lang="sk-SK" sz="2400" b="1" dirty="0" err="1" smtClean="0">
                <a:latin typeface="Calibri" panose="020F0502020204030204" pitchFamily="34" charset="0"/>
              </a:rPr>
              <a:t>Yosef</a:t>
            </a:r>
            <a:r>
              <a:rPr lang="sk-SK" sz="2400" b="1" dirty="0" smtClean="0">
                <a:latin typeface="Calibri" panose="020F0502020204030204" pitchFamily="34" charset="0"/>
              </a:rPr>
              <a:t> </a:t>
            </a:r>
            <a:r>
              <a:rPr lang="sk-SK" sz="2400" b="1" dirty="0" err="1" smtClean="0">
                <a:latin typeface="Calibri" panose="020F0502020204030204" pitchFamily="34" charset="0"/>
              </a:rPr>
              <a:t>Bodner</a:t>
            </a:r>
            <a:r>
              <a:rPr lang="sk-SK" dirty="0" smtClean="0"/>
              <a:t>.</a:t>
            </a:r>
            <a:endParaRPr lang="sk-SK" dirty="0"/>
          </a:p>
        </p:txBody>
      </p:sp>
    </p:spTree>
    <p:extLst>
      <p:ext uri="{BB962C8B-B14F-4D97-AF65-F5344CB8AC3E}">
        <p14:creationId xmlns:p14="http://schemas.microsoft.com/office/powerpoint/2010/main" val="259096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vol Peter Gojdi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698" y="1810513"/>
            <a:ext cx="3218690" cy="44330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vol Peter Gojdič - štít erb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128" y="512940"/>
            <a:ext cx="2162622" cy="2595147"/>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p:cNvSpPr txBox="1"/>
          <p:nvPr/>
        </p:nvSpPr>
        <p:spPr>
          <a:xfrm>
            <a:off x="1506828" y="1719213"/>
            <a:ext cx="5630572" cy="4524315"/>
          </a:xfrm>
          <a:prstGeom prst="rect">
            <a:avLst/>
          </a:prstGeom>
          <a:noFill/>
        </p:spPr>
        <p:txBody>
          <a:bodyPr wrap="square" rtlCol="0">
            <a:spAutoFit/>
          </a:bodyPr>
          <a:lstStyle/>
          <a:p>
            <a:r>
              <a:rPr lang="sk-SK" sz="2400" b="1" dirty="0" smtClean="0">
                <a:latin typeface="Calibri" panose="020F0502020204030204" pitchFamily="34" charset="0"/>
              </a:rPr>
              <a:t>* </a:t>
            </a:r>
            <a:r>
              <a:rPr lang="en-US" sz="2400" b="1" dirty="0" smtClean="0">
                <a:latin typeface="Calibri" panose="020F0502020204030204" pitchFamily="34" charset="0"/>
              </a:rPr>
              <a:t>In 1926 the Apostolic Administrator of the eparchy of </a:t>
            </a:r>
            <a:r>
              <a:rPr lang="en-US" sz="2400" b="1" dirty="0" err="1" smtClean="0">
                <a:latin typeface="Calibri" panose="020F0502020204030204" pitchFamily="34" charset="0"/>
              </a:rPr>
              <a:t>Presov</a:t>
            </a:r>
            <a:r>
              <a:rPr lang="en-US" sz="2400" b="1" dirty="0" smtClean="0">
                <a:latin typeface="Calibri" panose="020F0502020204030204" pitchFamily="34" charset="0"/>
              </a:rPr>
              <a:t>.</a:t>
            </a:r>
          </a:p>
          <a:p>
            <a:r>
              <a:rPr lang="sk-SK" sz="2400" b="1" dirty="0" smtClean="0">
                <a:latin typeface="Calibri" panose="020F0502020204030204" pitchFamily="34" charset="0"/>
              </a:rPr>
              <a:t>* </a:t>
            </a:r>
            <a:r>
              <a:rPr lang="en-US" sz="2400" b="1" dirty="0" smtClean="0">
                <a:latin typeface="Calibri" panose="020F0502020204030204" pitchFamily="34" charset="0"/>
              </a:rPr>
              <a:t>1927 </a:t>
            </a:r>
            <a:r>
              <a:rPr lang="sk-SK" sz="2400" b="1" dirty="0" smtClean="0">
                <a:latin typeface="Calibri" panose="020F0502020204030204" pitchFamily="34" charset="0"/>
              </a:rPr>
              <a:t>-  </a:t>
            </a:r>
            <a:r>
              <a:rPr lang="en-US" sz="2400" b="1" dirty="0" smtClean="0">
                <a:latin typeface="Calibri" panose="020F0502020204030204" pitchFamily="34" charset="0"/>
              </a:rPr>
              <a:t> titular bishop</a:t>
            </a:r>
          </a:p>
          <a:p>
            <a:r>
              <a:rPr lang="sk-SK" sz="2400" b="1" dirty="0" smtClean="0">
                <a:latin typeface="Calibri" panose="020F0502020204030204" pitchFamily="34" charset="0"/>
              </a:rPr>
              <a:t> *</a:t>
            </a:r>
            <a:r>
              <a:rPr lang="en-US" sz="2400" b="1" dirty="0" smtClean="0">
                <a:latin typeface="Calibri" panose="020F0502020204030204" pitchFamily="34" charset="0"/>
              </a:rPr>
              <a:t>1940 residential Greek-Catholic</a:t>
            </a:r>
            <a:r>
              <a:rPr lang="sk-SK" sz="2400" b="1" dirty="0" smtClean="0">
                <a:latin typeface="Calibri" panose="020F0502020204030204" pitchFamily="34" charset="0"/>
              </a:rPr>
              <a:t> </a:t>
            </a:r>
            <a:r>
              <a:rPr lang="en-US" sz="2400" b="1" dirty="0" smtClean="0">
                <a:latin typeface="Calibri" panose="020F0502020204030204" pitchFamily="34" charset="0"/>
              </a:rPr>
              <a:t>bishop of </a:t>
            </a:r>
            <a:r>
              <a:rPr lang="en-US" sz="2400" b="1" dirty="0" err="1" smtClean="0">
                <a:latin typeface="Calibri" panose="020F0502020204030204" pitchFamily="34" charset="0"/>
              </a:rPr>
              <a:t>Prešov</a:t>
            </a:r>
            <a:endParaRPr lang="sk-SK" sz="2400" b="1" dirty="0" smtClean="0">
              <a:latin typeface="Calibri" panose="020F0502020204030204" pitchFamily="34" charset="0"/>
            </a:endParaRPr>
          </a:p>
          <a:p>
            <a:r>
              <a:rPr lang="sk-SK" sz="2400" b="1" dirty="0" smtClean="0">
                <a:latin typeface="Calibri" panose="020F0502020204030204" pitchFamily="34" charset="0"/>
              </a:rPr>
              <a:t>1</a:t>
            </a:r>
            <a:r>
              <a:rPr lang="en-US" sz="2400" b="1" dirty="0" smtClean="0">
                <a:latin typeface="Calibri" panose="020F0502020204030204" pitchFamily="34" charset="0"/>
              </a:rPr>
              <a:t>950 arrested and interned</a:t>
            </a:r>
          </a:p>
          <a:p>
            <a:r>
              <a:rPr lang="sk-SK" sz="2400" b="1" dirty="0" smtClean="0">
                <a:latin typeface="Calibri" panose="020F0502020204030204" pitchFamily="34" charset="0"/>
              </a:rPr>
              <a:t>*</a:t>
            </a:r>
            <a:r>
              <a:rPr lang="en-US" sz="2400" b="1" dirty="0" smtClean="0">
                <a:latin typeface="Calibri" panose="020F0502020204030204" pitchFamily="34" charset="0"/>
              </a:rPr>
              <a:t>In a staged trial and sentenced for treason for life.</a:t>
            </a:r>
          </a:p>
          <a:p>
            <a:r>
              <a:rPr lang="en-US" sz="2400" b="1" dirty="0" smtClean="0">
                <a:latin typeface="Calibri" panose="020F0502020204030204" pitchFamily="34" charset="0"/>
              </a:rPr>
              <a:t>2001</a:t>
            </a:r>
            <a:r>
              <a:rPr lang="sk-SK" sz="2400" b="1" dirty="0" smtClean="0">
                <a:latin typeface="Calibri" panose="020F0502020204030204" pitchFamily="34" charset="0"/>
              </a:rPr>
              <a:t>-</a:t>
            </a:r>
            <a:r>
              <a:rPr lang="en-US" sz="2400" b="1" dirty="0" smtClean="0">
                <a:latin typeface="Calibri" panose="020F0502020204030204" pitchFamily="34" charset="0"/>
              </a:rPr>
              <a:t> by Pope John Paul II. St. Peter's Square</a:t>
            </a:r>
            <a:r>
              <a:rPr lang="sk-SK" sz="2400" b="1" dirty="0" smtClean="0">
                <a:latin typeface="Calibri" panose="020F0502020204030204" pitchFamily="34" charset="0"/>
              </a:rPr>
              <a:t> </a:t>
            </a:r>
            <a:r>
              <a:rPr lang="en-US" sz="2400" b="1" dirty="0" smtClean="0">
                <a:latin typeface="Calibri" panose="020F0502020204030204" pitchFamily="34" charset="0"/>
              </a:rPr>
              <a:t>in Rome declared blessed.</a:t>
            </a:r>
          </a:p>
          <a:p>
            <a:r>
              <a:rPr lang="en-US" sz="2400" b="1" dirty="0" smtClean="0">
                <a:latin typeface="Calibri" panose="020F0502020204030204" pitchFamily="34" charset="0"/>
              </a:rPr>
              <a:t>2007</a:t>
            </a:r>
            <a:r>
              <a:rPr lang="sk-SK" sz="2400" b="1" dirty="0" smtClean="0">
                <a:latin typeface="Calibri" panose="020F0502020204030204" pitchFamily="34" charset="0"/>
              </a:rPr>
              <a:t> -</a:t>
            </a:r>
            <a:r>
              <a:rPr lang="en-US" sz="2400" b="1" dirty="0" smtClean="0">
                <a:latin typeface="Calibri" panose="020F0502020204030204" pitchFamily="34" charset="0"/>
              </a:rPr>
              <a:t> honorary title of Righteous among the Nations. </a:t>
            </a:r>
            <a:endParaRPr lang="sk-SK" sz="2400" b="1" dirty="0">
              <a:latin typeface="Calibri" panose="020F0502020204030204" pitchFamily="34" charset="0"/>
            </a:endParaRPr>
          </a:p>
        </p:txBody>
      </p:sp>
      <p:sp>
        <p:nvSpPr>
          <p:cNvPr id="4" name="Obdĺžnik 3"/>
          <p:cNvSpPr/>
          <p:nvPr/>
        </p:nvSpPr>
        <p:spPr>
          <a:xfrm>
            <a:off x="2025401" y="512940"/>
            <a:ext cx="6394699" cy="923330"/>
          </a:xfrm>
          <a:prstGeom prst="rect">
            <a:avLst/>
          </a:prstGeom>
          <a:noFill/>
        </p:spPr>
        <p:txBody>
          <a:bodyPr wrap="none" lIns="91440" tIns="45720" rIns="91440" bIns="45720">
            <a:spAutoFit/>
          </a:bodyPr>
          <a:lstStyle/>
          <a:p>
            <a:pPr algn="ctr"/>
            <a:r>
              <a:rPr lang="sk-SK" sz="5400" b="1" cap="none" spc="0" dirty="0" smtClean="0">
                <a:ln w="9525">
                  <a:solidFill>
                    <a:schemeClr val="bg1"/>
                  </a:solidFill>
                  <a:prstDash val="solid"/>
                </a:ln>
                <a:solidFill>
                  <a:srgbClr val="7030A0"/>
                </a:solidFill>
                <a:effectLst>
                  <a:outerShdw blurRad="12700" dist="38100" dir="2700000" algn="tl" rotWithShape="0">
                    <a:schemeClr val="bg1">
                      <a:lumMod val="50000"/>
                    </a:schemeClr>
                  </a:outerShdw>
                </a:effectLst>
              </a:rPr>
              <a:t>Peter Pavol </a:t>
            </a:r>
            <a:r>
              <a:rPr lang="sk-SK" sz="5400" b="1" cap="none" spc="0" dirty="0" err="1" smtClean="0">
                <a:ln w="9525">
                  <a:solidFill>
                    <a:schemeClr val="bg1"/>
                  </a:solidFill>
                  <a:prstDash val="solid"/>
                </a:ln>
                <a:solidFill>
                  <a:srgbClr val="7030A0"/>
                </a:solidFill>
                <a:effectLst>
                  <a:outerShdw blurRad="12700" dist="38100" dir="2700000" algn="tl" rotWithShape="0">
                    <a:schemeClr val="bg1">
                      <a:lumMod val="50000"/>
                    </a:schemeClr>
                  </a:outerShdw>
                </a:effectLst>
              </a:rPr>
              <a:t>Gojdič</a:t>
            </a:r>
            <a:endParaRPr lang="sk-SK"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5463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745087" y="450760"/>
            <a:ext cx="7933386" cy="1200329"/>
          </a:xfrm>
          <a:prstGeom prst="rect">
            <a:avLst/>
          </a:prstGeom>
          <a:noFill/>
        </p:spPr>
        <p:txBody>
          <a:bodyPr wrap="square" rtlCol="0">
            <a:spAutoFit/>
          </a:bodyPr>
          <a:lstStyle/>
          <a:p>
            <a:r>
              <a:rPr lang="en-US" dirty="0" smtClean="0"/>
              <a:t> </a:t>
            </a:r>
            <a:r>
              <a:rPr lang="en-US" sz="2400" b="1" dirty="0" smtClean="0">
                <a:solidFill>
                  <a:srgbClr val="7030A0"/>
                </a:solidFill>
                <a:latin typeface="Calibri" panose="020F0502020204030204" pitchFamily="34" charset="0"/>
              </a:rPr>
              <a:t>Bishop </a:t>
            </a:r>
            <a:r>
              <a:rPr lang="en-US" sz="2400" b="1" dirty="0" err="1" smtClean="0">
                <a:solidFill>
                  <a:srgbClr val="7030A0"/>
                </a:solidFill>
                <a:latin typeface="Calibri" panose="020F0502020204030204" pitchFamily="34" charset="0"/>
              </a:rPr>
              <a:t>Gojdic</a:t>
            </a:r>
            <a:r>
              <a:rPr lang="en-US" sz="2400" b="1" dirty="0" smtClean="0">
                <a:solidFill>
                  <a:srgbClr val="7030A0"/>
                </a:solidFill>
                <a:latin typeface="Calibri" panose="020F0502020204030204" pitchFamily="34" charset="0"/>
              </a:rPr>
              <a:t> reacted to the idea of spreading Nazi ideology in the Slovak society with a pastoral letter of January 1939, in which he called the Nazi ideology an epidemic.</a:t>
            </a:r>
            <a:endParaRPr lang="sk-SK" sz="2400" b="1" dirty="0">
              <a:solidFill>
                <a:srgbClr val="7030A0"/>
              </a:solidFill>
              <a:latin typeface="Calibri" panose="020F0502020204030204" pitchFamily="34" charset="0"/>
            </a:endParaRPr>
          </a:p>
        </p:txBody>
      </p:sp>
      <p:sp>
        <p:nvSpPr>
          <p:cNvPr id="3" name="BlokTextu 2"/>
          <p:cNvSpPr txBox="1"/>
          <p:nvPr/>
        </p:nvSpPr>
        <p:spPr>
          <a:xfrm>
            <a:off x="4893973" y="1803042"/>
            <a:ext cx="6001554" cy="3785652"/>
          </a:xfrm>
          <a:prstGeom prst="rect">
            <a:avLst/>
          </a:prstGeom>
          <a:noFill/>
        </p:spPr>
        <p:txBody>
          <a:bodyPr wrap="square" rtlCol="0">
            <a:spAutoFit/>
          </a:bodyPr>
          <a:lstStyle/>
          <a:p>
            <a:r>
              <a:rPr lang="sk-SK" sz="2400" b="1" i="1" dirty="0" smtClean="0">
                <a:latin typeface="Calibri" panose="020F0502020204030204" pitchFamily="34" charset="0"/>
              </a:rPr>
              <a:t>„</a:t>
            </a:r>
            <a:r>
              <a:rPr lang="en-US" sz="2400" b="1" i="1" dirty="0" smtClean="0">
                <a:latin typeface="Calibri" panose="020F0502020204030204" pitchFamily="34" charset="0"/>
              </a:rPr>
              <a:t>The current, prudent nationalists can not make friends with the idea that everyone, whether white or black, Tatar or Turk, the same creature of God, and therefore has the same right to life and to everything that is dear to him, whether it is native speech, rare old habits or little tradition. (...) My love, it does not mean hating alien, it does not give anyone the right to do injustice to another, damage, annoyed, enslave his neighbor</a:t>
            </a:r>
            <a:r>
              <a:rPr lang="sk-SK" sz="2400" b="1" i="1" dirty="0" smtClean="0">
                <a:latin typeface="Calibri" panose="020F0502020204030204" pitchFamily="34" charset="0"/>
              </a:rPr>
              <a:t>...“</a:t>
            </a:r>
            <a:endParaRPr lang="sk-SK" sz="2400" b="1" i="1" dirty="0">
              <a:latin typeface="Calibri" panose="020F0502020204030204" pitchFamily="34" charset="0"/>
            </a:endParaRPr>
          </a:p>
        </p:txBody>
      </p:sp>
      <p:pic>
        <p:nvPicPr>
          <p:cNvPr id="4" name="Obrázok 3" descr="http://www.postoy.sk/files/Gojdic_cbfoto.jpg"/>
          <p:cNvPicPr/>
          <p:nvPr/>
        </p:nvPicPr>
        <p:blipFill>
          <a:blip r:embed="rId2">
            <a:extLst>
              <a:ext uri="{28A0092B-C50C-407E-A947-70E740481C1C}">
                <a14:useLocalDpi xmlns:a14="http://schemas.microsoft.com/office/drawing/2010/main" val="0"/>
              </a:ext>
            </a:extLst>
          </a:blip>
          <a:srcRect/>
          <a:stretch>
            <a:fillRect/>
          </a:stretch>
        </p:blipFill>
        <p:spPr bwMode="auto">
          <a:xfrm>
            <a:off x="1389175" y="2438769"/>
            <a:ext cx="2397214" cy="2514198"/>
          </a:xfrm>
          <a:prstGeom prst="rect">
            <a:avLst/>
          </a:prstGeom>
          <a:noFill/>
          <a:ln>
            <a:noFill/>
          </a:ln>
        </p:spPr>
      </p:pic>
    </p:spTree>
    <p:extLst>
      <p:ext uri="{BB962C8B-B14F-4D97-AF65-F5344CB8AC3E}">
        <p14:creationId xmlns:p14="http://schemas.microsoft.com/office/powerpoint/2010/main" val="145853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262131" y="3164681"/>
            <a:ext cx="10122794" cy="2585323"/>
          </a:xfrm>
          <a:prstGeom prst="rect">
            <a:avLst/>
          </a:prstGeom>
          <a:noFill/>
        </p:spPr>
        <p:txBody>
          <a:bodyPr wrap="square" rtlCol="0">
            <a:spAutoFit/>
          </a:bodyPr>
          <a:lstStyle/>
          <a:p>
            <a:endParaRPr lang="en-US" dirty="0" smtClean="0"/>
          </a:p>
          <a:p>
            <a:r>
              <a:rPr lang="en-US" sz="2400" b="1" i="1" dirty="0" smtClean="0">
                <a:latin typeface="Calibri" panose="020F0502020204030204" pitchFamily="34" charset="0"/>
              </a:rPr>
              <a:t>"... We just want to remind that the materialistic theory of racism is in direct conflict with the teachings of the Catholic Church on the common origin of all people in a single Creator and Father of full equality of men before God .... As we can continue to learn that before God all are equal? How will they be able to vote without contradictions Christ's commandment: "Do not do to others, what you do not want others to do to you!" .....</a:t>
            </a:r>
            <a:endParaRPr lang="sk-SK" sz="2400" b="1" i="1" dirty="0">
              <a:latin typeface="Calibri" panose="020F0502020204030204" pitchFamily="34" charset="0"/>
            </a:endParaRPr>
          </a:p>
        </p:txBody>
      </p:sp>
      <p:sp>
        <p:nvSpPr>
          <p:cNvPr id="3" name="BlokTextu 2"/>
          <p:cNvSpPr txBox="1"/>
          <p:nvPr/>
        </p:nvSpPr>
        <p:spPr>
          <a:xfrm>
            <a:off x="1068948" y="2391742"/>
            <a:ext cx="10315977" cy="1107996"/>
          </a:xfrm>
          <a:prstGeom prst="rect">
            <a:avLst/>
          </a:prstGeom>
          <a:noFill/>
        </p:spPr>
        <p:txBody>
          <a:bodyPr wrap="square" rtlCol="0">
            <a:spAutoFit/>
          </a:bodyPr>
          <a:lstStyle/>
          <a:p>
            <a:r>
              <a:rPr lang="en-US" sz="2400" b="1" dirty="0" smtClean="0">
                <a:solidFill>
                  <a:srgbClr val="7030A0"/>
                </a:solidFill>
                <a:latin typeface="Calibri" panose="020F0502020204030204" pitchFamily="34" charset="0"/>
              </a:rPr>
              <a:t>All bishops protested against the code specific memorandum to the President of the Republic and the Prime Minister 7. 11. 1,941th</a:t>
            </a:r>
          </a:p>
          <a:p>
            <a:endParaRPr lang="sk-SK" dirty="0"/>
          </a:p>
        </p:txBody>
      </p:sp>
      <p:pic>
        <p:nvPicPr>
          <p:cNvPr id="1026" name="Picture 2" descr="Malá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3" y="349544"/>
            <a:ext cx="2805545" cy="187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3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210614" y="2567788"/>
            <a:ext cx="6246254" cy="4154984"/>
          </a:xfrm>
          <a:prstGeom prst="rect">
            <a:avLst/>
          </a:prstGeom>
          <a:noFill/>
        </p:spPr>
        <p:txBody>
          <a:bodyPr wrap="square" rtlCol="0">
            <a:spAutoFit/>
          </a:bodyPr>
          <a:lstStyle/>
          <a:p>
            <a:r>
              <a:rPr lang="en-GB" sz="2400" b="1" dirty="0" smtClean="0"/>
              <a:t> “</a:t>
            </a:r>
            <a:r>
              <a:rPr lang="en-GB" sz="2400" b="1" dirty="0"/>
              <a:t>We are deeply grieved by the atrocities committed during deportations of Jews in Eastern Slovakia by members of the so-called </a:t>
            </a:r>
            <a:r>
              <a:rPr lang="en-GB" sz="2400" b="1" dirty="0" err="1"/>
              <a:t>Hlinka</a:t>
            </a:r>
            <a:r>
              <a:rPr lang="en-GB" sz="2400" b="1" dirty="0"/>
              <a:t> Guard, who is in charge of carrying out the decree on deportation of the poor Jewish people. </a:t>
            </a:r>
            <a:endParaRPr lang="sk-SK" sz="2400" dirty="0"/>
          </a:p>
          <a:p>
            <a:r>
              <a:rPr lang="en-GB" sz="2400" b="1" dirty="0"/>
              <a:t>Barbarism </a:t>
            </a:r>
            <a:r>
              <a:rPr lang="en-GB" sz="2400" b="1" dirty="0" smtClean="0"/>
              <a:t>against </a:t>
            </a:r>
            <a:r>
              <a:rPr lang="en-GB" sz="2400" b="1" dirty="0"/>
              <a:t>those poor people exceed inhumanity and remind us of acts of Communist-Bolshevik Russia, Spain and Mexico.</a:t>
            </a:r>
            <a:endParaRPr lang="sk-SK" sz="2400" dirty="0"/>
          </a:p>
          <a:p>
            <a:endParaRPr lang="sk-SK" sz="2400" b="1" i="1" dirty="0">
              <a:latin typeface="Calibri" panose="020F0502020204030204" pitchFamily="34" charset="0"/>
            </a:endParaRPr>
          </a:p>
        </p:txBody>
      </p:sp>
      <p:sp>
        <p:nvSpPr>
          <p:cNvPr id="3" name="BlokTextu 2"/>
          <p:cNvSpPr txBox="1"/>
          <p:nvPr/>
        </p:nvSpPr>
        <p:spPr>
          <a:xfrm>
            <a:off x="1403797" y="746975"/>
            <a:ext cx="9852338" cy="1384995"/>
          </a:xfrm>
          <a:prstGeom prst="rect">
            <a:avLst/>
          </a:prstGeom>
          <a:noFill/>
        </p:spPr>
        <p:txBody>
          <a:bodyPr wrap="square" rtlCol="0">
            <a:spAutoFit/>
          </a:bodyPr>
          <a:lstStyle/>
          <a:p>
            <a:r>
              <a:rPr lang="sk-SK" sz="2800" b="1" dirty="0" err="1" smtClean="0">
                <a:solidFill>
                  <a:srgbClr val="7030A0"/>
                </a:solidFill>
                <a:latin typeface="Calibri" panose="020F0502020204030204" pitchFamily="34" charset="0"/>
              </a:rPr>
              <a:t>Gojdič</a:t>
            </a:r>
            <a:r>
              <a:rPr lang="sk-SK" sz="2800" b="1" dirty="0" smtClean="0">
                <a:solidFill>
                  <a:srgbClr val="7030A0"/>
                </a:solidFill>
                <a:latin typeface="Calibri" panose="020F0502020204030204" pitchFamily="34" charset="0"/>
              </a:rPr>
              <a:t> </a:t>
            </a:r>
            <a:r>
              <a:rPr lang="en-US" sz="2800" b="1" dirty="0" smtClean="0">
                <a:solidFill>
                  <a:srgbClr val="7030A0"/>
                </a:solidFill>
                <a:latin typeface="Calibri" panose="020F0502020204030204" pitchFamily="34" charset="0"/>
              </a:rPr>
              <a:t>wrote a letter to the chargé </a:t>
            </a:r>
            <a:r>
              <a:rPr lang="en-US" sz="2800" b="1" dirty="0" err="1" smtClean="0">
                <a:solidFill>
                  <a:srgbClr val="7030A0"/>
                </a:solidFill>
                <a:latin typeface="Calibri" panose="020F0502020204030204" pitchFamily="34" charset="0"/>
              </a:rPr>
              <a:t>d'affaires</a:t>
            </a:r>
            <a:r>
              <a:rPr lang="en-US" sz="2800" b="1" dirty="0" smtClean="0">
                <a:solidFill>
                  <a:srgbClr val="7030A0"/>
                </a:solidFill>
                <a:latin typeface="Calibri" panose="020F0502020204030204" pitchFamily="34" charset="0"/>
              </a:rPr>
              <a:t> </a:t>
            </a:r>
            <a:r>
              <a:rPr lang="en-US" sz="2800" b="1" dirty="0" err="1" smtClean="0">
                <a:solidFill>
                  <a:srgbClr val="7030A0"/>
                </a:solidFill>
                <a:latin typeface="Calibri" panose="020F0502020204030204" pitchFamily="34" charset="0"/>
              </a:rPr>
              <a:t>Giusepe</a:t>
            </a:r>
            <a:r>
              <a:rPr lang="en-US" sz="2800" b="1" dirty="0" smtClean="0">
                <a:solidFill>
                  <a:srgbClr val="7030A0"/>
                </a:solidFill>
                <a:latin typeface="Calibri" panose="020F0502020204030204" pitchFamily="34" charset="0"/>
              </a:rPr>
              <a:t> </a:t>
            </a:r>
            <a:r>
              <a:rPr lang="en-US" sz="2800" b="1" dirty="0" err="1" smtClean="0">
                <a:solidFill>
                  <a:srgbClr val="7030A0"/>
                </a:solidFill>
                <a:latin typeface="Calibri" panose="020F0502020204030204" pitchFamily="34" charset="0"/>
              </a:rPr>
              <a:t>Burzio</a:t>
            </a:r>
            <a:r>
              <a:rPr lang="en-US" sz="2800" b="1" dirty="0" smtClean="0">
                <a:solidFill>
                  <a:srgbClr val="7030A0"/>
                </a:solidFill>
                <a:latin typeface="Calibri" panose="020F0502020204030204" pitchFamily="34" charset="0"/>
              </a:rPr>
              <a:t> in May </a:t>
            </a:r>
            <a:r>
              <a:rPr lang="en-GB" sz="2800" b="1" dirty="0"/>
              <a:t>16</a:t>
            </a:r>
            <a:r>
              <a:rPr lang="en-GB" sz="2800" b="1" baseline="30000" dirty="0"/>
              <a:t>th</a:t>
            </a:r>
            <a:r>
              <a:rPr lang="en-US" sz="2800" b="1" dirty="0" smtClean="0">
                <a:solidFill>
                  <a:srgbClr val="7030A0"/>
                </a:solidFill>
                <a:latin typeface="Calibri" panose="020F0502020204030204" pitchFamily="34" charset="0"/>
              </a:rPr>
              <a:t>1942 describing the horrors of transports and proposing the resignation of President J. </a:t>
            </a:r>
            <a:r>
              <a:rPr lang="en-US" sz="2800" b="1" dirty="0" err="1" smtClean="0">
                <a:solidFill>
                  <a:srgbClr val="7030A0"/>
                </a:solidFill>
                <a:latin typeface="Calibri" panose="020F0502020204030204" pitchFamily="34" charset="0"/>
              </a:rPr>
              <a:t>Tiso</a:t>
            </a:r>
            <a:endParaRPr lang="sk-SK" sz="2800" b="1" dirty="0">
              <a:solidFill>
                <a:srgbClr val="7030A0"/>
              </a:solidFill>
              <a:latin typeface="Calibri" panose="020F0502020204030204" pitchFamily="34" charset="0"/>
            </a:endParaRPr>
          </a:p>
        </p:txBody>
      </p:sp>
      <p:pic>
        <p:nvPicPr>
          <p:cNvPr id="1026" name="Picture 2" descr="http://www.modlitba.sk/images/zaujem/svatci/obr/pavol-gojd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064" y="2131970"/>
            <a:ext cx="3123071" cy="396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3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56856" y="605307"/>
            <a:ext cx="4275786" cy="1938992"/>
          </a:xfrm>
          <a:prstGeom prst="rect">
            <a:avLst/>
          </a:prstGeom>
          <a:noFill/>
        </p:spPr>
        <p:txBody>
          <a:bodyPr wrap="square" rtlCol="0">
            <a:spAutoFit/>
          </a:bodyPr>
          <a:lstStyle/>
          <a:p>
            <a:r>
              <a:rPr lang="en-US" dirty="0" smtClean="0"/>
              <a:t> </a:t>
            </a:r>
            <a:r>
              <a:rPr lang="en-US" sz="2400" b="1" dirty="0" err="1" smtClean="0">
                <a:latin typeface="Calibri" panose="020F0502020204030204" pitchFamily="34" charset="0"/>
              </a:rPr>
              <a:t>Redemptorists</a:t>
            </a:r>
            <a:r>
              <a:rPr lang="en-US" sz="2400" b="1" dirty="0" smtClean="0">
                <a:latin typeface="Calibri" panose="020F0502020204030204" pitchFamily="34" charset="0"/>
              </a:rPr>
              <a:t>  and nuns of the Order of St. Basil the Great in charge of a girls' dormitory  hid Jewish children in the dorm and orphanage.</a:t>
            </a:r>
            <a:endParaRPr lang="en-US" sz="2400" b="1" dirty="0">
              <a:latin typeface="Calibri" panose="020F0502020204030204" pitchFamily="34" charset="0"/>
            </a:endParaRPr>
          </a:p>
        </p:txBody>
      </p:sp>
      <p:sp>
        <p:nvSpPr>
          <p:cNvPr id="3" name="BlokTextu 2"/>
          <p:cNvSpPr txBox="1"/>
          <p:nvPr/>
        </p:nvSpPr>
        <p:spPr>
          <a:xfrm>
            <a:off x="1120462" y="605307"/>
            <a:ext cx="4391696" cy="3046988"/>
          </a:xfrm>
          <a:prstGeom prst="rect">
            <a:avLst/>
          </a:prstGeom>
          <a:noFill/>
        </p:spPr>
        <p:txBody>
          <a:bodyPr wrap="square" rtlCol="0">
            <a:spAutoFit/>
          </a:bodyPr>
          <a:lstStyle/>
          <a:p>
            <a:r>
              <a:rPr lang="sk-SK" sz="2400" b="1" dirty="0" smtClean="0">
                <a:latin typeface="Calibri" panose="020F0502020204030204" pitchFamily="34" charset="0"/>
              </a:rPr>
              <a:t> </a:t>
            </a:r>
            <a:r>
              <a:rPr lang="sk-SK" sz="2400" b="1" dirty="0" err="1">
                <a:latin typeface="Calibri" panose="020F0502020204030204" pitchFamily="34" charset="0"/>
              </a:rPr>
              <a:t>Bishop</a:t>
            </a:r>
            <a:r>
              <a:rPr lang="sk-SK" sz="2400" b="1" dirty="0">
                <a:latin typeface="Calibri" panose="020F0502020204030204" pitchFamily="34" charset="0"/>
              </a:rPr>
              <a:t> of </a:t>
            </a:r>
            <a:r>
              <a:rPr lang="sk-SK" sz="2400" b="1" dirty="0" err="1">
                <a:latin typeface="Calibri" panose="020F0502020204030204" pitchFamily="34" charset="0"/>
              </a:rPr>
              <a:t>Presov</a:t>
            </a:r>
            <a:r>
              <a:rPr lang="sk-SK" sz="2400" b="1" dirty="0">
                <a:latin typeface="Calibri" panose="020F0502020204030204" pitchFamily="34" charset="0"/>
              </a:rPr>
              <a:t> </a:t>
            </a:r>
            <a:r>
              <a:rPr lang="sk-SK" sz="2400" b="1" dirty="0" err="1">
                <a:latin typeface="Calibri" panose="020F0502020204030204" pitchFamily="34" charset="0"/>
              </a:rPr>
              <a:t>Gojdič</a:t>
            </a:r>
            <a:r>
              <a:rPr lang="sk-SK" sz="2400" b="1" dirty="0">
                <a:latin typeface="Calibri" panose="020F0502020204030204" pitchFamily="34" charset="0"/>
              </a:rPr>
              <a:t> </a:t>
            </a:r>
            <a:r>
              <a:rPr lang="sk-SK" sz="2400" b="1" dirty="0" err="1">
                <a:latin typeface="Calibri" panose="020F0502020204030204" pitchFamily="34" charset="0"/>
              </a:rPr>
              <a:t>did</a:t>
            </a:r>
            <a:r>
              <a:rPr lang="sk-SK" sz="2400" b="1" dirty="0">
                <a:latin typeface="Calibri" panose="020F0502020204030204" pitchFamily="34" charset="0"/>
              </a:rPr>
              <a:t> </a:t>
            </a:r>
            <a:r>
              <a:rPr lang="sk-SK" sz="2400" b="1" dirty="0" err="1">
                <a:latin typeface="Calibri" panose="020F0502020204030204" pitchFamily="34" charset="0"/>
              </a:rPr>
              <a:t>not</a:t>
            </a:r>
            <a:r>
              <a:rPr lang="sk-SK" sz="2400" b="1" dirty="0">
                <a:latin typeface="Calibri" panose="020F0502020204030204" pitchFamily="34" charset="0"/>
              </a:rPr>
              <a:t> </a:t>
            </a:r>
            <a:r>
              <a:rPr lang="sk-SK" sz="2400" b="1" dirty="0" err="1">
                <a:latin typeface="Calibri" panose="020F0502020204030204" pitchFamily="34" charset="0"/>
              </a:rPr>
              <a:t>only</a:t>
            </a:r>
            <a:r>
              <a:rPr lang="sk-SK" sz="2400" b="1" dirty="0">
                <a:latin typeface="Calibri" panose="020F0502020204030204" pitchFamily="34" charset="0"/>
              </a:rPr>
              <a:t> </a:t>
            </a:r>
            <a:r>
              <a:rPr lang="sk-SK" sz="2400" b="1" dirty="0" err="1">
                <a:latin typeface="Calibri" panose="020F0502020204030204" pitchFamily="34" charset="0"/>
              </a:rPr>
              <a:t>express</a:t>
            </a:r>
            <a:r>
              <a:rPr lang="sk-SK" sz="2400" b="1" dirty="0">
                <a:latin typeface="Calibri" panose="020F0502020204030204" pitchFamily="34" charset="0"/>
              </a:rPr>
              <a:t> protest, </a:t>
            </a:r>
            <a:r>
              <a:rPr lang="sk-SK" sz="2400" b="1" dirty="0" err="1">
                <a:latin typeface="Calibri" panose="020F0502020204030204" pitchFamily="34" charset="0"/>
              </a:rPr>
              <a:t>but</a:t>
            </a:r>
            <a:r>
              <a:rPr lang="sk-SK" sz="2400" b="1" dirty="0">
                <a:latin typeface="Calibri" panose="020F0502020204030204" pitchFamily="34" charset="0"/>
              </a:rPr>
              <a:t> he </a:t>
            </a:r>
            <a:r>
              <a:rPr lang="sk-SK" sz="2400" b="1" dirty="0" err="1">
                <a:latin typeface="Calibri" panose="020F0502020204030204" pitchFamily="34" charset="0"/>
              </a:rPr>
              <a:t>engaged</a:t>
            </a:r>
            <a:r>
              <a:rPr lang="sk-SK" sz="2400" b="1" dirty="0">
                <a:latin typeface="Calibri" panose="020F0502020204030204" pitchFamily="34" charset="0"/>
              </a:rPr>
              <a:t> </a:t>
            </a:r>
            <a:r>
              <a:rPr lang="sk-SK" sz="2400" b="1" dirty="0" err="1">
                <a:latin typeface="Calibri" panose="020F0502020204030204" pitchFamily="34" charset="0"/>
              </a:rPr>
              <a:t>personally</a:t>
            </a:r>
            <a:r>
              <a:rPr lang="sk-SK" sz="2400" b="1" dirty="0">
                <a:latin typeface="Calibri" panose="020F0502020204030204" pitchFamily="34" charset="0"/>
              </a:rPr>
              <a:t> </a:t>
            </a:r>
            <a:r>
              <a:rPr lang="sk-SK" sz="2400" b="1" dirty="0" err="1">
                <a:latin typeface="Calibri" panose="020F0502020204030204" pitchFamily="34" charset="0"/>
              </a:rPr>
              <a:t>within</a:t>
            </a:r>
            <a:r>
              <a:rPr lang="sk-SK" sz="2400" b="1" dirty="0">
                <a:latin typeface="Calibri" panose="020F0502020204030204" pitchFamily="34" charset="0"/>
              </a:rPr>
              <a:t> </a:t>
            </a:r>
            <a:r>
              <a:rPr lang="sk-SK" sz="2400" b="1" dirty="0" err="1">
                <a:latin typeface="Calibri" panose="020F0502020204030204" pitchFamily="34" charset="0"/>
              </a:rPr>
              <a:t>his</a:t>
            </a:r>
            <a:r>
              <a:rPr lang="sk-SK" sz="2400" b="1" dirty="0">
                <a:latin typeface="Calibri" panose="020F0502020204030204" pitchFamily="34" charset="0"/>
              </a:rPr>
              <a:t> </a:t>
            </a:r>
            <a:r>
              <a:rPr lang="sk-SK" sz="2400" b="1" dirty="0" err="1">
                <a:latin typeface="Calibri" panose="020F0502020204030204" pitchFamily="34" charset="0"/>
              </a:rPr>
              <a:t>possibilities</a:t>
            </a:r>
            <a:r>
              <a:rPr lang="sk-SK" sz="2400" b="1" dirty="0">
                <a:latin typeface="Calibri" panose="020F0502020204030204" pitchFamily="34" charset="0"/>
              </a:rPr>
              <a:t> in </a:t>
            </a:r>
            <a:r>
              <a:rPr lang="sk-SK" sz="2400" b="1" dirty="0" err="1">
                <a:latin typeface="Calibri" panose="020F0502020204030204" pitchFamily="34" charset="0"/>
              </a:rPr>
              <a:t>saving</a:t>
            </a:r>
            <a:r>
              <a:rPr lang="sk-SK" sz="2400" b="1" dirty="0">
                <a:latin typeface="Calibri" panose="020F0502020204030204" pitchFamily="34" charset="0"/>
              </a:rPr>
              <a:t> </a:t>
            </a:r>
            <a:r>
              <a:rPr lang="sk-SK" sz="2400" b="1" dirty="0" err="1">
                <a:latin typeface="Calibri" panose="020F0502020204030204" pitchFamily="34" charset="0"/>
              </a:rPr>
              <a:t>Jews</a:t>
            </a:r>
            <a:r>
              <a:rPr lang="sk-SK" sz="2400" b="1" dirty="0">
                <a:latin typeface="Calibri" panose="020F0502020204030204" pitchFamily="34" charset="0"/>
              </a:rPr>
              <a:t>. </a:t>
            </a:r>
          </a:p>
          <a:p>
            <a:r>
              <a:rPr lang="sk-SK" sz="2400" b="1" dirty="0">
                <a:latin typeface="Calibri" panose="020F0502020204030204" pitchFamily="34" charset="0"/>
              </a:rPr>
              <a:t>He </a:t>
            </a:r>
            <a:r>
              <a:rPr lang="sk-SK" sz="2400" b="1" dirty="0" err="1">
                <a:latin typeface="Calibri" panose="020F0502020204030204" pitchFamily="34" charset="0"/>
              </a:rPr>
              <a:t>inspired</a:t>
            </a:r>
            <a:r>
              <a:rPr lang="sk-SK" sz="2400" b="1" dirty="0">
                <a:latin typeface="Calibri" panose="020F0502020204030204" pitchFamily="34" charset="0"/>
              </a:rPr>
              <a:t> </a:t>
            </a:r>
            <a:r>
              <a:rPr lang="sk-SK" sz="2400" b="1" dirty="0" err="1">
                <a:latin typeface="Calibri" panose="020F0502020204030204" pitchFamily="34" charset="0"/>
              </a:rPr>
              <a:t>several</a:t>
            </a:r>
            <a:r>
              <a:rPr lang="sk-SK" sz="2400" b="1" dirty="0">
                <a:latin typeface="Calibri" panose="020F0502020204030204" pitchFamily="34" charset="0"/>
              </a:rPr>
              <a:t> </a:t>
            </a:r>
            <a:r>
              <a:rPr lang="sk-SK" sz="2400" b="1" dirty="0" err="1">
                <a:latin typeface="Calibri" panose="020F0502020204030204" pitchFamily="34" charset="0"/>
              </a:rPr>
              <a:t>priests</a:t>
            </a:r>
            <a:r>
              <a:rPr lang="sk-SK" sz="2400" b="1" dirty="0">
                <a:latin typeface="Calibri" panose="020F0502020204030204" pitchFamily="34" charset="0"/>
              </a:rPr>
              <a:t> by </a:t>
            </a:r>
            <a:r>
              <a:rPr lang="sk-SK" sz="2400" b="1" dirty="0" err="1">
                <a:latin typeface="Calibri" panose="020F0502020204030204" pitchFamily="34" charset="0"/>
              </a:rPr>
              <a:t>his</a:t>
            </a:r>
            <a:r>
              <a:rPr lang="sk-SK" sz="2400" b="1" dirty="0">
                <a:latin typeface="Calibri" panose="020F0502020204030204" pitchFamily="34" charset="0"/>
              </a:rPr>
              <a:t> </a:t>
            </a:r>
            <a:r>
              <a:rPr lang="sk-SK" sz="2400" b="1" dirty="0" err="1">
                <a:latin typeface="Calibri" panose="020F0502020204030204" pitchFamily="34" charset="0"/>
              </a:rPr>
              <a:t>personal</a:t>
            </a:r>
            <a:r>
              <a:rPr lang="sk-SK" sz="2400" b="1" dirty="0">
                <a:latin typeface="Calibri" panose="020F0502020204030204" pitchFamily="34" charset="0"/>
              </a:rPr>
              <a:t> </a:t>
            </a:r>
            <a:r>
              <a:rPr lang="sk-SK" sz="2400" b="1" dirty="0" err="1">
                <a:latin typeface="Calibri" panose="020F0502020204030204" pitchFamily="34" charset="0"/>
              </a:rPr>
              <a:t>example</a:t>
            </a:r>
            <a:r>
              <a:rPr lang="sk-SK" sz="2400" b="1" dirty="0">
                <a:latin typeface="Calibri" panose="020F0502020204030204" pitchFamily="34" charset="0"/>
              </a:rPr>
              <a:t> and </a:t>
            </a:r>
            <a:r>
              <a:rPr lang="sk-SK" sz="2400" b="1" dirty="0" err="1">
                <a:latin typeface="Calibri" panose="020F0502020204030204" pitchFamily="34" charset="0"/>
              </a:rPr>
              <a:t>instructions</a:t>
            </a:r>
            <a:r>
              <a:rPr lang="sk-SK" sz="2400" b="1" dirty="0">
                <a:latin typeface="Calibri" panose="020F0502020204030204" pitchFamily="34" charset="0"/>
              </a:rPr>
              <a:t> to </a:t>
            </a:r>
            <a:r>
              <a:rPr lang="sk-SK" sz="2400" b="1" dirty="0" err="1">
                <a:latin typeface="Calibri" panose="020F0502020204030204" pitchFamily="34" charset="0"/>
              </a:rPr>
              <a:t>act</a:t>
            </a:r>
            <a:r>
              <a:rPr lang="sk-SK" sz="2400" b="1" dirty="0">
                <a:latin typeface="Calibri" panose="020F0502020204030204" pitchFamily="34" charset="0"/>
              </a:rPr>
              <a:t> in </a:t>
            </a:r>
            <a:r>
              <a:rPr lang="sk-SK" sz="2400" b="1" dirty="0" err="1">
                <a:latin typeface="Calibri" panose="020F0502020204030204" pitchFamily="34" charset="0"/>
              </a:rPr>
              <a:t>favour</a:t>
            </a:r>
            <a:r>
              <a:rPr lang="sk-SK" sz="2400" b="1" dirty="0">
                <a:latin typeface="Calibri" panose="020F0502020204030204" pitchFamily="34" charset="0"/>
              </a:rPr>
              <a:t> of </a:t>
            </a:r>
            <a:r>
              <a:rPr lang="sk-SK" sz="2400" b="1" dirty="0" err="1">
                <a:latin typeface="Calibri" panose="020F0502020204030204" pitchFamily="34" charset="0"/>
              </a:rPr>
              <a:t>the</a:t>
            </a:r>
            <a:r>
              <a:rPr lang="sk-SK" sz="2400" b="1" dirty="0">
                <a:latin typeface="Calibri" panose="020F0502020204030204" pitchFamily="34" charset="0"/>
              </a:rPr>
              <a:t> </a:t>
            </a:r>
            <a:r>
              <a:rPr lang="sk-SK" sz="2400" b="1" dirty="0" err="1">
                <a:latin typeface="Calibri" panose="020F0502020204030204" pitchFamily="34" charset="0"/>
              </a:rPr>
              <a:t>persecuted</a:t>
            </a:r>
            <a:r>
              <a:rPr lang="sk-SK" sz="2400" b="1" dirty="0">
                <a:latin typeface="Calibri" panose="020F0502020204030204" pitchFamily="34" charset="0"/>
              </a:rPr>
              <a:t>.</a:t>
            </a:r>
          </a:p>
        </p:txBody>
      </p:sp>
      <p:pic>
        <p:nvPicPr>
          <p:cNvPr id="4098" name="Picture 2" descr="Biship Gojdič v prvom rade, centrum.  Marianne Zack, jeden z pozostalých po označených s kruh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752" y="3510628"/>
            <a:ext cx="4765182" cy="2930588"/>
          </a:xfrm>
          <a:prstGeom prst="rect">
            <a:avLst/>
          </a:prstGeom>
          <a:noFill/>
          <a:extLst>
            <a:ext uri="{909E8E84-426E-40DD-AFC4-6F175D3DCCD1}">
              <a14:hiddenFill xmlns:a14="http://schemas.microsoft.com/office/drawing/2010/main">
                <a:solidFill>
                  <a:srgbClr val="FFFFFF"/>
                </a:solidFill>
              </a14:hiddenFill>
            </a:ext>
          </a:extLst>
        </p:spPr>
      </p:pic>
      <p:sp>
        <p:nvSpPr>
          <p:cNvPr id="4" name="Šípka doprava 3"/>
          <p:cNvSpPr/>
          <p:nvPr/>
        </p:nvSpPr>
        <p:spPr>
          <a:xfrm>
            <a:off x="7096260" y="4172754"/>
            <a:ext cx="1790163" cy="154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p:cNvSpPr txBox="1"/>
          <p:nvPr/>
        </p:nvSpPr>
        <p:spPr>
          <a:xfrm>
            <a:off x="8995892" y="4069724"/>
            <a:ext cx="2073499" cy="1200329"/>
          </a:xfrm>
          <a:prstGeom prst="rect">
            <a:avLst/>
          </a:prstGeom>
          <a:noFill/>
        </p:spPr>
        <p:txBody>
          <a:bodyPr wrap="square" rtlCol="0">
            <a:spAutoFit/>
          </a:bodyPr>
          <a:lstStyle/>
          <a:p>
            <a:r>
              <a:rPr lang="sk-SK" sz="2400" b="1" dirty="0" smtClean="0">
                <a:latin typeface="Calibri" panose="020F0502020204030204" pitchFamily="34" charset="0"/>
              </a:rPr>
              <a:t>Mariane </a:t>
            </a:r>
            <a:r>
              <a:rPr lang="sk-SK" sz="2400" b="1" dirty="0" err="1">
                <a:latin typeface="Calibri" panose="020F0502020204030204" pitchFamily="34" charset="0"/>
              </a:rPr>
              <a:t>Z</a:t>
            </a:r>
            <a:r>
              <a:rPr lang="sk-SK" sz="2400" b="1" dirty="0" err="1" smtClean="0">
                <a:latin typeface="Calibri" panose="020F0502020204030204" pitchFamily="34" charset="0"/>
              </a:rPr>
              <a:t>ack</a:t>
            </a:r>
            <a:r>
              <a:rPr lang="sk-SK" sz="2400" b="1" dirty="0" smtClean="0">
                <a:latin typeface="Calibri" panose="020F0502020204030204" pitchFamily="34" charset="0"/>
              </a:rPr>
              <a:t> – </a:t>
            </a:r>
            <a:r>
              <a:rPr lang="sk-SK" sz="2400" b="1" dirty="0" err="1" smtClean="0">
                <a:latin typeface="Calibri" panose="020F0502020204030204" pitchFamily="34" charset="0"/>
              </a:rPr>
              <a:t>one</a:t>
            </a:r>
            <a:r>
              <a:rPr lang="sk-SK" sz="2400" b="1" dirty="0" smtClean="0">
                <a:latin typeface="Calibri" panose="020F0502020204030204" pitchFamily="34" charset="0"/>
              </a:rPr>
              <a:t> of </a:t>
            </a:r>
            <a:r>
              <a:rPr lang="sk-SK" sz="2400" b="1" dirty="0" err="1" smtClean="0">
                <a:latin typeface="Calibri" panose="020F0502020204030204" pitchFamily="34" charset="0"/>
              </a:rPr>
              <a:t>survivor</a:t>
            </a:r>
            <a:r>
              <a:rPr lang="sk-SK" sz="2400" b="1" dirty="0" smtClean="0">
                <a:latin typeface="Calibri" panose="020F0502020204030204" pitchFamily="34" charset="0"/>
              </a:rPr>
              <a:t>.</a:t>
            </a:r>
            <a:endParaRPr lang="sk-SK" sz="2400" b="1" dirty="0">
              <a:latin typeface="Calibri" panose="020F0502020204030204" pitchFamily="34" charset="0"/>
            </a:endParaRPr>
          </a:p>
        </p:txBody>
      </p:sp>
    </p:spTree>
    <p:extLst>
      <p:ext uri="{BB962C8B-B14F-4D97-AF65-F5344CB8AC3E}">
        <p14:creationId xmlns:p14="http://schemas.microsoft.com/office/powerpoint/2010/main" val="307525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700012" y="476519"/>
            <a:ext cx="4172755" cy="1938992"/>
          </a:xfrm>
          <a:prstGeom prst="rect">
            <a:avLst/>
          </a:prstGeom>
          <a:noFill/>
        </p:spPr>
        <p:txBody>
          <a:bodyPr wrap="square" rtlCol="0">
            <a:spAutoFit/>
          </a:bodyPr>
          <a:lstStyle/>
          <a:p>
            <a:r>
              <a:rPr lang="en-US" sz="2400" b="1" dirty="0" smtClean="0">
                <a:latin typeface="Calibri" panose="020F0502020204030204" pitchFamily="34" charset="0"/>
              </a:rPr>
              <a:t>Bishop </a:t>
            </a:r>
            <a:r>
              <a:rPr lang="en-US" sz="2400" b="1" dirty="0" err="1" smtClean="0">
                <a:latin typeface="Calibri" panose="020F0502020204030204" pitchFamily="34" charset="0"/>
              </a:rPr>
              <a:t>Gojdič</a:t>
            </a:r>
            <a:r>
              <a:rPr lang="en-US" sz="2400" b="1" dirty="0" smtClean="0">
                <a:latin typeface="Calibri" panose="020F0502020204030204" pitchFamily="34" charset="0"/>
              </a:rPr>
              <a:t> is known to have saved some thirty racially persecuted people We still do not know the names of all rescued </a:t>
            </a:r>
            <a:r>
              <a:rPr lang="sk-SK" sz="2400" b="1" dirty="0" smtClean="0">
                <a:latin typeface="Calibri" panose="020F0502020204030204" pitchFamily="34" charset="0"/>
              </a:rPr>
              <a:t>.</a:t>
            </a:r>
            <a:endParaRPr lang="sk-SK" sz="2400" b="1" dirty="0">
              <a:latin typeface="Calibri" panose="020F0502020204030204" pitchFamily="34" charset="0"/>
            </a:endParaRPr>
          </a:p>
        </p:txBody>
      </p:sp>
      <p:sp>
        <p:nvSpPr>
          <p:cNvPr id="3" name="BlokTextu 2"/>
          <p:cNvSpPr txBox="1"/>
          <p:nvPr/>
        </p:nvSpPr>
        <p:spPr>
          <a:xfrm>
            <a:off x="6245226" y="408384"/>
            <a:ext cx="5595871" cy="1200329"/>
          </a:xfrm>
          <a:prstGeom prst="rect">
            <a:avLst/>
          </a:prstGeom>
          <a:noFill/>
        </p:spPr>
        <p:txBody>
          <a:bodyPr wrap="square" rtlCol="0">
            <a:spAutoFit/>
          </a:bodyPr>
          <a:lstStyle/>
          <a:p>
            <a:r>
              <a:rPr lang="en-US" sz="2400" b="1" dirty="0" smtClean="0">
                <a:latin typeface="Calibri" panose="020F0502020204030204" pitchFamily="34" charset="0"/>
              </a:rPr>
              <a:t>He  was helping Jewish families by issuing authentic and false birth certificates,</a:t>
            </a:r>
            <a:r>
              <a:rPr lang="sk-SK" sz="2400" b="1" dirty="0" smtClean="0">
                <a:latin typeface="Calibri" panose="020F0502020204030204" pitchFamily="34" charset="0"/>
              </a:rPr>
              <a:t> </a:t>
            </a:r>
            <a:r>
              <a:rPr lang="en-US" sz="2400" b="1" dirty="0" smtClean="0">
                <a:latin typeface="Calibri" panose="020F0502020204030204" pitchFamily="34" charset="0"/>
              </a:rPr>
              <a:t>presidential exceptions.</a:t>
            </a:r>
            <a:endParaRPr lang="en-US" sz="2400" b="1" dirty="0">
              <a:latin typeface="Calibri" panose="020F0502020204030204" pitchFamily="34" charset="0"/>
            </a:endParaRPr>
          </a:p>
        </p:txBody>
      </p:sp>
      <p:sp>
        <p:nvSpPr>
          <p:cNvPr id="4" name="BlokTextu 3"/>
          <p:cNvSpPr txBox="1"/>
          <p:nvPr/>
        </p:nvSpPr>
        <p:spPr>
          <a:xfrm>
            <a:off x="6245226" y="2058529"/>
            <a:ext cx="5293217" cy="3785652"/>
          </a:xfrm>
          <a:prstGeom prst="rect">
            <a:avLst/>
          </a:prstGeom>
          <a:noFill/>
        </p:spPr>
        <p:txBody>
          <a:bodyPr wrap="square" rtlCol="0">
            <a:spAutoFit/>
          </a:bodyPr>
          <a:lstStyle/>
          <a:p>
            <a:r>
              <a:rPr lang="en-US" sz="2400" b="1" dirty="0" smtClean="0">
                <a:latin typeface="Calibri" panose="020F0502020204030204" pitchFamily="34" charset="0"/>
              </a:rPr>
              <a:t> Bishop </a:t>
            </a:r>
            <a:r>
              <a:rPr lang="en-US" sz="2400" b="1" dirty="0" err="1" smtClean="0">
                <a:latin typeface="Calibri" panose="020F0502020204030204" pitchFamily="34" charset="0"/>
              </a:rPr>
              <a:t>Gojdič</a:t>
            </a:r>
            <a:r>
              <a:rPr lang="en-US" sz="2400" b="1" dirty="0" smtClean="0">
                <a:latin typeface="Calibri" panose="020F0502020204030204" pitchFamily="34" charset="0"/>
              </a:rPr>
              <a:t> issued a mandate for some Greek Catholic priests to baptize and issue original and false birth certificates.</a:t>
            </a:r>
          </a:p>
          <a:p>
            <a:r>
              <a:rPr lang="sk-SK" sz="2400" b="1" dirty="0" smtClean="0">
                <a:latin typeface="Calibri" panose="020F0502020204030204" pitchFamily="34" charset="0"/>
              </a:rPr>
              <a:t>S</a:t>
            </a:r>
            <a:r>
              <a:rPr lang="en-US" sz="2400" b="1" dirty="0" err="1" smtClean="0">
                <a:latin typeface="Calibri" panose="020F0502020204030204" pitchFamily="34" charset="0"/>
              </a:rPr>
              <a:t>ome</a:t>
            </a:r>
            <a:r>
              <a:rPr lang="en-US" sz="2400" b="1" dirty="0" smtClean="0">
                <a:latin typeface="Calibri" panose="020F0502020204030204" pitchFamily="34" charset="0"/>
              </a:rPr>
              <a:t> of the suspected priests were detained and arrested and internment in </a:t>
            </a:r>
            <a:r>
              <a:rPr lang="en-US" sz="2400" b="1" dirty="0" err="1" smtClean="0">
                <a:latin typeface="Calibri" panose="020F0502020204030204" pitchFamily="34" charset="0"/>
              </a:rPr>
              <a:t>Ilava</a:t>
            </a:r>
            <a:r>
              <a:rPr lang="en-US" sz="2400" b="1" dirty="0" smtClean="0">
                <a:latin typeface="Calibri" panose="020F0502020204030204" pitchFamily="34" charset="0"/>
              </a:rPr>
              <a:t>. </a:t>
            </a:r>
            <a:r>
              <a:rPr lang="en-US" sz="2400" b="1" dirty="0" err="1" smtClean="0">
                <a:latin typeface="Calibri" panose="020F0502020204030204" pitchFamily="34" charset="0"/>
              </a:rPr>
              <a:t>andin</a:t>
            </a:r>
            <a:r>
              <a:rPr lang="en-US" sz="2400" b="1" dirty="0" smtClean="0">
                <a:latin typeface="Calibri" panose="020F0502020204030204" pitchFamily="34" charset="0"/>
              </a:rPr>
              <a:t> </a:t>
            </a:r>
            <a:r>
              <a:rPr lang="en-US" sz="2400" b="1" dirty="0" err="1" smtClean="0">
                <a:latin typeface="Calibri" panose="020F0502020204030204" pitchFamily="34" charset="0"/>
              </a:rPr>
              <a:t>Ilava</a:t>
            </a:r>
            <a:r>
              <a:rPr lang="en-US" sz="2400" b="1" dirty="0" smtClean="0">
                <a:latin typeface="Calibri" panose="020F0502020204030204" pitchFamily="34" charset="0"/>
              </a:rPr>
              <a:t> for some time. </a:t>
            </a:r>
            <a:endParaRPr lang="sk-SK" sz="2400" b="1" dirty="0" smtClean="0">
              <a:latin typeface="Calibri" panose="020F0502020204030204" pitchFamily="34" charset="0"/>
            </a:endParaRPr>
          </a:p>
          <a:p>
            <a:r>
              <a:rPr lang="en-US" sz="2400" b="1" dirty="0" smtClean="0">
                <a:latin typeface="Calibri" panose="020F0502020204030204" pitchFamily="34" charset="0"/>
              </a:rPr>
              <a:t>One priest Peter </a:t>
            </a:r>
            <a:r>
              <a:rPr lang="en-US" sz="2400" b="1" dirty="0" err="1" smtClean="0">
                <a:latin typeface="Calibri" panose="020F0502020204030204" pitchFamily="34" charset="0"/>
              </a:rPr>
              <a:t>Dudinskýaccording</a:t>
            </a:r>
            <a:r>
              <a:rPr lang="en-US" sz="2400" b="1" dirty="0" smtClean="0">
                <a:latin typeface="Calibri" panose="020F0502020204030204" pitchFamily="34" charset="0"/>
              </a:rPr>
              <a:t> to the record</a:t>
            </a:r>
            <a:r>
              <a:rPr lang="sk-SK" sz="2400" b="1" dirty="0" smtClean="0">
                <a:latin typeface="Calibri" panose="020F0502020204030204" pitchFamily="34" charset="0"/>
              </a:rPr>
              <a:t> </a:t>
            </a:r>
            <a:r>
              <a:rPr lang="en-US" sz="2400" b="1" dirty="0" smtClean="0">
                <a:latin typeface="Calibri" panose="020F0502020204030204" pitchFamily="34" charset="0"/>
              </a:rPr>
              <a:t>s of the investigation gave the baptism of 210 Jews. </a:t>
            </a:r>
            <a:endParaRPr lang="sk-SK" sz="2400" b="1" dirty="0">
              <a:latin typeface="Calibri" panose="020F0502020204030204" pitchFamily="34" charset="0"/>
            </a:endParaRPr>
          </a:p>
        </p:txBody>
      </p:sp>
      <p:pic>
        <p:nvPicPr>
          <p:cNvPr id="3076" name="Picture 4" descr="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557" t="7280" r="1060" b="23002"/>
          <a:stretch/>
        </p:blipFill>
        <p:spPr bwMode="auto">
          <a:xfrm>
            <a:off x="1088780" y="3010003"/>
            <a:ext cx="4545214" cy="340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2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ym">
  <a:themeElements>
    <a:clrScheme name="Dym">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y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211</TotalTime>
  <Words>912</Words>
  <Application>Microsoft Office PowerPoint</Application>
  <PresentationFormat>Vlastná</PresentationFormat>
  <Paragraphs>60</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Dym</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Marek Nádaský</dc:creator>
  <cp:lastModifiedBy>admin</cp:lastModifiedBy>
  <cp:revision>26</cp:revision>
  <dcterms:created xsi:type="dcterms:W3CDTF">2015-02-18T22:20:28Z</dcterms:created>
  <dcterms:modified xsi:type="dcterms:W3CDTF">2015-08-01T21:45:22Z</dcterms:modified>
</cp:coreProperties>
</file>