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3"/>
  </p:notesMasterIdLst>
  <p:sldIdLst>
    <p:sldId id="256" r:id="rId2"/>
    <p:sldId id="257" r:id="rId3"/>
    <p:sldId id="268" r:id="rId4"/>
    <p:sldId id="261" r:id="rId5"/>
    <p:sldId id="259" r:id="rId6"/>
    <p:sldId id="260" r:id="rId7"/>
    <p:sldId id="262" r:id="rId8"/>
    <p:sldId id="264" r:id="rId9"/>
    <p:sldId id="263" r:id="rId10"/>
    <p:sldId id="267" r:id="rId11"/>
    <p:sldId id="265" r:id="rId12"/>
    <p:sldId id="266" r:id="rId13"/>
    <p:sldId id="269" r:id="rId14"/>
    <p:sldId id="270" r:id="rId15"/>
    <p:sldId id="271" r:id="rId16"/>
    <p:sldId id="272" r:id="rId17"/>
    <p:sldId id="273" r:id="rId18"/>
    <p:sldId id="275" r:id="rId19"/>
    <p:sldId id="274" r:id="rId20"/>
    <p:sldId id="276" r:id="rId21"/>
    <p:sldId id="277" r:id="rId2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k Nádaský" initials="MN"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18T14:42:09.764" idx="1">
    <p:pos x="10" y="10"/>
    <p:text/>
    <p:extLst>
      <p:ext uri="{C676402C-5697-4E1C-873F-D02D1690AC5C}">
        <p15:threadingInfo xmlns:p15="http://schemas.microsoft.com/office/powerpoint/2012/main" timeZoneBias="-60"/>
      </p:ext>
    </p:extLst>
  </p:cm>
  <p:cm authorId="1" dt="2015-02-18T14:43:08.015" idx="2">
    <p:pos x="146" y="146"/>
    <p:text/>
    <p:extLst>
      <p:ext uri="{C676402C-5697-4E1C-873F-D02D1690AC5C}">
        <p15:threadingInfo xmlns:p15="http://schemas.microsoft.com/office/powerpoint/2012/main" timeZoneBias="-60"/>
      </p:ext>
    </p:extLst>
  </p:cm>
  <p:cm authorId="1" dt="2015-02-18T14:44:55.176" idx="3">
    <p:pos x="7185" y="1117"/>
    <p:text>Historický vagón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D3334-AE09-4867-ABFD-1B1332F6B449}" type="datetimeFigureOut">
              <a:rPr lang="sk-SK" smtClean="0"/>
              <a:pPr/>
              <a:t>1. 8. 2015</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FA623-0AF8-49B0-A97D-495505A2A7F4}" type="slidenum">
              <a:rPr lang="sk-SK" smtClean="0"/>
              <a:pPr/>
              <a:t>‹#›</a:t>
            </a:fld>
            <a:endParaRPr lang="sk-SK"/>
          </a:p>
        </p:txBody>
      </p:sp>
    </p:spTree>
    <p:extLst>
      <p:ext uri="{BB962C8B-B14F-4D97-AF65-F5344CB8AC3E}">
        <p14:creationId xmlns:p14="http://schemas.microsoft.com/office/powerpoint/2010/main" val="283006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53CFA623-0AF8-49B0-A97D-495505A2A7F4}" type="slidenum">
              <a:rPr lang="sk-SK" smtClean="0"/>
              <a:pPr/>
              <a:t>17</a:t>
            </a:fld>
            <a:endParaRPr lang="sk-SK"/>
          </a:p>
        </p:txBody>
      </p:sp>
    </p:spTree>
    <p:extLst>
      <p:ext uri="{BB962C8B-B14F-4D97-AF65-F5344CB8AC3E}">
        <p14:creationId xmlns:p14="http://schemas.microsoft.com/office/powerpoint/2010/main" val="65620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smtClean="0"/>
              <a:t>Upravte štýly predlohy textu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47621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278282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smtClean="0"/>
              <a:t>Upravte štýly predlohy textu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9017B3-C860-477F-98F3-3AC2F542DB9C}" type="slidenum">
              <a:rPr lang="sk-SK" smtClean="0"/>
              <a:pPr/>
              <a:t>‹#›</a:t>
            </a:fld>
            <a:endParaRPr lang="sk-S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557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smtClean="0"/>
              <a:t>Upravte štýly predlohy textu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Upravte štýl predlohy textu.</a:t>
            </a:r>
          </a:p>
        </p:txBody>
      </p:sp>
      <p:sp>
        <p:nvSpPr>
          <p:cNvPr id="5" name="Date Placeholder 4"/>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404191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smtClean="0"/>
              <a:t>Upravte štýly predlohy textu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Upravte štýl predlohy textu.</a:t>
            </a:r>
          </a:p>
        </p:txBody>
      </p:sp>
      <p:sp>
        <p:nvSpPr>
          <p:cNvPr id="5" name="Date Placeholder 4"/>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9017B3-C860-477F-98F3-3AC2F542DB9C}" type="slidenum">
              <a:rPr lang="sk-SK" smtClean="0"/>
              <a:pPr/>
              <a:t>‹#›</a:t>
            </a:fld>
            <a:endParaRPr lang="sk-S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3205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smtClean="0"/>
              <a:t>Upravte štýly predlohy textu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Upravte štýl predlohy textu.</a:t>
            </a:r>
          </a:p>
        </p:txBody>
      </p:sp>
      <p:sp>
        <p:nvSpPr>
          <p:cNvPr id="5" name="Date Placeholder 4"/>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2676109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162562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smtClean="0"/>
              <a:t>Upravte štýly predlohy textu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1905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smtClean="0"/>
              <a:t>Upravte štýly predlohy textu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71139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14825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277939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8" name="Footer Placeholder 7"/>
          <p:cNvSpPr>
            <a:spLocks noGrp="1"/>
          </p:cNvSpPr>
          <p:nvPr>
            <p:ph type="ftr" sz="quarter" idx="11"/>
          </p:nvPr>
        </p:nvSpPr>
        <p:spPr/>
        <p:txBody>
          <a:bodyPr/>
          <a:lstStyle/>
          <a:p>
            <a:endParaRPr lang="sk-S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169925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4" name="Footer Placeholder 3"/>
          <p:cNvSpPr>
            <a:spLocks noGrp="1"/>
          </p:cNvSpPr>
          <p:nvPr>
            <p:ph type="ftr" sz="quarter" idx="11"/>
          </p:nvPr>
        </p:nvSpPr>
        <p:spPr/>
        <p:txBody>
          <a:bodyPr/>
          <a:lstStyle/>
          <a:p>
            <a:endParaRPr lang="sk-S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283130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3" name="Footer Placeholder 2"/>
          <p:cNvSpPr>
            <a:spLocks noGrp="1"/>
          </p:cNvSpPr>
          <p:nvPr>
            <p:ph type="ftr" sz="quarter" idx="11"/>
          </p:nvPr>
        </p:nvSpPr>
        <p:spPr/>
        <p:txBody>
          <a:bodyPr/>
          <a:lstStyle/>
          <a:p>
            <a:endParaRPr lang="sk-S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345752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smtClean="0"/>
              <a:t>Upravte štýly predlohy textu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315603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01BCBF5-2903-4BEA-AAA6-7B5CD167728A}" type="datetimeFigureOut">
              <a:rPr lang="sk-SK" smtClean="0"/>
              <a:pPr/>
              <a:t>1. 8. 2015</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9017B3-C860-477F-98F3-3AC2F542DB9C}" type="slidenum">
              <a:rPr lang="sk-SK" smtClean="0"/>
              <a:pPr/>
              <a:t>‹#›</a:t>
            </a:fld>
            <a:endParaRPr lang="sk-SK"/>
          </a:p>
        </p:txBody>
      </p:sp>
    </p:spTree>
    <p:extLst>
      <p:ext uri="{BB962C8B-B14F-4D97-AF65-F5344CB8AC3E}">
        <p14:creationId xmlns:p14="http://schemas.microsoft.com/office/powerpoint/2010/main" val="402511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smtClean="0"/>
              <a:t>Upravte štýly predlohy textu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01BCBF5-2903-4BEA-AAA6-7B5CD167728A}" type="datetimeFigureOut">
              <a:rPr lang="sk-SK" smtClean="0"/>
              <a:pPr/>
              <a:t>1. 8. 2015</a:t>
            </a:fld>
            <a:endParaRPr lang="sk-S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9017B3-C860-477F-98F3-3AC2F542DB9C}" type="slidenum">
              <a:rPr lang="sk-SK" smtClean="0"/>
              <a:pPr/>
              <a:t>‹#›</a:t>
            </a:fld>
            <a:endParaRPr lang="sk-SK"/>
          </a:p>
        </p:txBody>
      </p:sp>
    </p:spTree>
    <p:extLst>
      <p:ext uri="{BB962C8B-B14F-4D97-AF65-F5344CB8AC3E}">
        <p14:creationId xmlns:p14="http://schemas.microsoft.com/office/powerpoint/2010/main" val="35524472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sme.sk/c/2361054/arizacia-zidovsky-majetok-do-slovenskych-ruk.html" TargetMode="External"/><Relationship Id="rId13" Type="http://schemas.openxmlformats.org/officeDocument/2006/relationships/hyperlink" Target="http://aktualne.atlas.sk/spomienka-na-prvy-transport-zidov-z-popradu-vypravili-vlak-do-osviencimu/dnes/regiony/" TargetMode="External"/><Relationship Id="rId18" Type="http://schemas.openxmlformats.org/officeDocument/2006/relationships/hyperlink" Target="http://slovakia.travel/en/the-memorial-of-the-slovak-national-uprising-snp-nemecka" TargetMode="External"/><Relationship Id="rId3" Type="http://schemas.openxmlformats.org/officeDocument/2006/relationships/hyperlink" Target="http://www.yadvashem.org/" TargetMode="External"/><Relationship Id="rId21" Type="http://schemas.openxmlformats.org/officeDocument/2006/relationships/hyperlink" Target="http://www.slovak-jewish-heritage.org/trnava-status-quo-synagogue.html?&amp;L=1" TargetMode="External"/><Relationship Id="rId7" Type="http://schemas.openxmlformats.org/officeDocument/2006/relationships/hyperlink" Target="http://www.ceskatelevize.cz/ct24/svet/135713-likvidaci-slovenskych-zidu-odstartoval-zidovsky-kodex/?mobileRedirect=off" TargetMode="External"/><Relationship Id="rId12" Type="http://schemas.openxmlformats.org/officeDocument/2006/relationships/hyperlink" Target="http://poprad.korzar.sme.sk/c/6310740/vypravili-spomienkovy-vlak-k-70-vyrociu-prveho-transportu-zidov.html" TargetMode="External"/><Relationship Id="rId17" Type="http://schemas.openxmlformats.org/officeDocument/2006/relationships/hyperlink" Target="http://www.humanisti.sk/view.php?cisloclanku=2012080054" TargetMode="External"/><Relationship Id="rId2" Type="http://schemas.openxmlformats.org/officeDocument/2006/relationships/hyperlink" Target="http://www.upn.gov.sk/data/pdf/vlada_198-1941.pdf" TargetMode="External"/><Relationship Id="rId16" Type="http://schemas.openxmlformats.org/officeDocument/2006/relationships/hyperlink" Target="http://www.ceskatelevize.cz/ct24/svet/214149-rekl-pravdu-o-osvetimi-ale-knihu-o-tom-psal-pod-pseudonymem/" TargetMode="External"/><Relationship Id="rId20" Type="http://schemas.openxmlformats.org/officeDocument/2006/relationships/hyperlink" Target="http://www.trnava-live.sk/2011/11/09/dotyk-meditacie-svetla-v-malej-synagoge/" TargetMode="External"/><Relationship Id="rId1" Type="http://schemas.openxmlformats.org/officeDocument/2006/relationships/slideLayout" Target="../slideLayouts/slideLayout7.xml"/><Relationship Id="rId6" Type="http://schemas.openxmlformats.org/officeDocument/2006/relationships/hyperlink" Target="http://davidkralik.blog.sme.sk/c/303780/Otto-Simko-Cesta-do-plynu-zacala-presadzanim-v-kvinte.html" TargetMode="External"/><Relationship Id="rId11" Type="http://schemas.openxmlformats.org/officeDocument/2006/relationships/hyperlink" Target="http://www.sme.sk/c/5009467/spochybnovaci-holokaustu-neveria-ani-tetovaniu.html" TargetMode="External"/><Relationship Id="rId5" Type="http://schemas.openxmlformats.org/officeDocument/2006/relationships/hyperlink" Target="http://sk.wikipedia.org/wiki/Slovensk%C3%A1_republika_(1939_%E2%80%93_1945)" TargetMode="External"/><Relationship Id="rId15" Type="http://schemas.openxmlformats.org/officeDocument/2006/relationships/hyperlink" Target="http://www2.holocaust.cz/cz2/resources/ros_chodes/2006/05/vrba_nekrolog" TargetMode="External"/><Relationship Id="rId10" Type="http://schemas.openxmlformats.org/officeDocument/2006/relationships/hyperlink" Target="http://edah.sk/family/bernard-knezo-sch%C3%B6nbrun/25/" TargetMode="External"/><Relationship Id="rId19" Type="http://schemas.openxmlformats.org/officeDocument/2006/relationships/hyperlink" Target="http://www.trnava.sk/sk/clanok/cestovny-ruch" TargetMode="External"/><Relationship Id="rId4" Type="http://schemas.openxmlformats.org/officeDocument/2006/relationships/hyperlink" Target="http://www.magistra-historia.sk/prve-kroky-riesenia-zidovskej-otazky-v-nacistickom-nemecku/" TargetMode="External"/><Relationship Id="rId9" Type="http://schemas.openxmlformats.org/officeDocument/2006/relationships/hyperlink" Target="http://www.sme.sk/c/7371273/prezila-koncentracny-tabor-v-seredi-tyfus-i-terezin.html#storm-igal-4126" TargetMode="External"/><Relationship Id="rId14" Type="http://schemas.openxmlformats.org/officeDocument/2006/relationships/hyperlink" Target="http://www2.holocaust.cz/cz/history/camps" TargetMode="External"/><Relationship Id="rId22" Type="http://schemas.openxmlformats.org/officeDocument/2006/relationships/hyperlink" Target="http://www.yadvashem.org/yv/en/education/languages/slovak/lesson_plans/righteous.a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2676939" y="556591"/>
            <a:ext cx="6820157" cy="1754326"/>
          </a:xfrm>
          <a:prstGeom prst="rect">
            <a:avLst/>
          </a:prstGeom>
          <a:noFill/>
        </p:spPr>
        <p:txBody>
          <a:bodyPr wrap="square" lIns="91440" tIns="45720" rIns="91440" bIns="45720">
            <a:spAutoFit/>
          </a:bodyPr>
          <a:lstStyle/>
          <a:p>
            <a:pPr algn="ctr"/>
            <a:r>
              <a:rPr lang="en-GB" sz="5400" b="0" cap="none" spc="0" dirty="0" smtClean="0">
                <a:ln w="0"/>
                <a:solidFill>
                  <a:srgbClr val="C00000"/>
                </a:solidFill>
                <a:effectLst>
                  <a:glow rad="228600">
                    <a:schemeClr val="accent2">
                      <a:satMod val="175000"/>
                      <a:alpha val="40000"/>
                    </a:schemeClr>
                  </a:glow>
                  <a:outerShdw blurRad="38100" dist="19050" dir="2700000" algn="tl" rotWithShape="0">
                    <a:schemeClr val="dk1">
                      <a:alpha val="40000"/>
                    </a:schemeClr>
                  </a:outerShdw>
                </a:effectLst>
              </a:rPr>
              <a:t>Holocaust</a:t>
            </a:r>
            <a:r>
              <a:rPr lang="sk-SK" sz="5400" dirty="0" smtClean="0">
                <a:ln w="0"/>
                <a:solidFill>
                  <a:srgbClr val="C00000"/>
                </a:solidFill>
                <a:effectLst>
                  <a:glow rad="228600">
                    <a:schemeClr val="accent2">
                      <a:satMod val="175000"/>
                      <a:alpha val="40000"/>
                    </a:schemeClr>
                  </a:glow>
                  <a:outerShdw blurRad="38100" dist="19050" dir="2700000" algn="tl" rotWithShape="0">
                    <a:schemeClr val="dk1">
                      <a:alpha val="40000"/>
                    </a:schemeClr>
                  </a:outerShdw>
                </a:effectLst>
              </a:rPr>
              <a:t> in</a:t>
            </a:r>
            <a:r>
              <a:rPr lang="sk-SK" sz="5400" b="0" cap="none" spc="0" dirty="0" smtClean="0">
                <a:ln w="0"/>
                <a:solidFill>
                  <a:srgbClr val="C00000"/>
                </a:solidFill>
                <a:effectLst>
                  <a:glow rad="228600">
                    <a:schemeClr val="accent2">
                      <a:satMod val="175000"/>
                      <a:alpha val="40000"/>
                    </a:schemeClr>
                  </a:glow>
                  <a:outerShdw blurRad="38100" dist="19050" dir="2700000" algn="tl" rotWithShape="0">
                    <a:schemeClr val="dk1">
                      <a:alpha val="40000"/>
                    </a:schemeClr>
                  </a:outerShdw>
                </a:effectLst>
              </a:rPr>
              <a:t> Slovakia</a:t>
            </a:r>
            <a:endParaRPr lang="sk-SK" sz="5400" b="0" cap="none" spc="0" dirty="0">
              <a:ln w="0"/>
              <a:solidFill>
                <a:srgbClr val="C00000"/>
              </a:solidFill>
              <a:effectLst>
                <a:glow rad="228600">
                  <a:schemeClr val="accent2">
                    <a:satMod val="175000"/>
                    <a:alpha val="40000"/>
                  </a:schemeClr>
                </a:glow>
                <a:outerShdw blurRad="38100" dist="19050" dir="2700000" algn="tl" rotWithShape="0">
                  <a:schemeClr val="dk1">
                    <a:alpha val="40000"/>
                  </a:schemeClr>
                </a:outerShdw>
              </a:effectLst>
            </a:endParaRPr>
          </a:p>
        </p:txBody>
      </p:sp>
      <p:pic>
        <p:nvPicPr>
          <p:cNvPr id="7" name="Obrázok 6" descr="http://www.komenskeho66.cz/materialy/dejepis/9%20zidovska%20hvezda.jpg"/>
          <p:cNvPicPr/>
          <p:nvPr/>
        </p:nvPicPr>
        <p:blipFill>
          <a:blip r:embed="rId2">
            <a:extLst>
              <a:ext uri="{28A0092B-C50C-407E-A947-70E740481C1C}">
                <a14:useLocalDpi xmlns:a14="http://schemas.microsoft.com/office/drawing/2010/main" val="0"/>
              </a:ext>
            </a:extLst>
          </a:blip>
          <a:srcRect/>
          <a:stretch>
            <a:fillRect/>
          </a:stretch>
        </p:blipFill>
        <p:spPr bwMode="auto">
          <a:xfrm>
            <a:off x="2849216" y="2438400"/>
            <a:ext cx="6281531" cy="4147929"/>
          </a:xfrm>
          <a:prstGeom prst="rect">
            <a:avLst/>
          </a:prstGeom>
          <a:noFill/>
          <a:ln>
            <a:noFill/>
          </a:ln>
        </p:spPr>
      </p:pic>
    </p:spTree>
    <p:extLst>
      <p:ext uri="{BB962C8B-B14F-4D97-AF65-F5344CB8AC3E}">
        <p14:creationId xmlns:p14="http://schemas.microsoft.com/office/powerpoint/2010/main" val="175980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803041" y="695458"/>
            <a:ext cx="2678807" cy="1323439"/>
          </a:xfrm>
          <a:prstGeom prst="rect">
            <a:avLst/>
          </a:prstGeom>
          <a:noFill/>
        </p:spPr>
        <p:txBody>
          <a:bodyPr wrap="square" rtlCol="0">
            <a:spAutoFit/>
          </a:bodyPr>
          <a:lstStyle/>
          <a:p>
            <a:r>
              <a:rPr lang="en-GB" sz="4000" b="1" dirty="0" smtClean="0">
                <a:solidFill>
                  <a:srgbClr val="FF0000"/>
                </a:solidFill>
              </a:rPr>
              <a:t>Jewish children</a:t>
            </a:r>
            <a:endParaRPr lang="sk-SK" sz="4000" dirty="0">
              <a:solidFill>
                <a:srgbClr val="FF0000"/>
              </a:solidFill>
            </a:endParaRPr>
          </a:p>
        </p:txBody>
      </p:sp>
      <p:sp>
        <p:nvSpPr>
          <p:cNvPr id="3" name="BlokTextu 2"/>
          <p:cNvSpPr txBox="1"/>
          <p:nvPr/>
        </p:nvSpPr>
        <p:spPr>
          <a:xfrm>
            <a:off x="643944" y="2189408"/>
            <a:ext cx="5009882" cy="4893647"/>
          </a:xfrm>
          <a:prstGeom prst="rect">
            <a:avLst/>
          </a:prstGeom>
          <a:noFill/>
        </p:spPr>
        <p:txBody>
          <a:bodyPr wrap="square" rtlCol="0">
            <a:spAutoFit/>
          </a:bodyPr>
          <a:lstStyle/>
          <a:p>
            <a:r>
              <a:rPr lang="en-GB" sz="2400" b="1" dirty="0" smtClean="0">
                <a:latin typeface="Calibri" pitchFamily="34" charset="0"/>
              </a:rPr>
              <a:t>All Jewish children and youths were excluded from universities and secondary schools, according to the Government Order of 1940. They could attend only Jewish primary schools or separate Jewish classes in primary schools. They were often ridiculed, bullied or attacked by peers.</a:t>
            </a:r>
            <a:endParaRPr lang="sk-SK" sz="2400" b="1" dirty="0" smtClean="0">
              <a:latin typeface="Calibri" pitchFamily="34" charset="0"/>
            </a:endParaRPr>
          </a:p>
          <a:p>
            <a:r>
              <a:rPr lang="en-GB" sz="2400" b="1" dirty="0" smtClean="0">
                <a:latin typeface="Calibri" pitchFamily="34" charset="0"/>
              </a:rPr>
              <a:t> Children were upon arrival to the extermination camps murdered in gas chambers without any registration.</a:t>
            </a:r>
            <a:endParaRPr lang="sk-SK" sz="2400" b="1" dirty="0" smtClean="0">
              <a:latin typeface="Calibri" pitchFamily="34" charset="0"/>
            </a:endParaRPr>
          </a:p>
          <a:p>
            <a:r>
              <a:rPr lang="sk-SK" sz="2400" b="1" dirty="0">
                <a:latin typeface="Calibri" pitchFamily="34" charset="0"/>
              </a:rPr>
              <a:t> </a:t>
            </a:r>
          </a:p>
        </p:txBody>
      </p:sp>
      <p:sp>
        <p:nvSpPr>
          <p:cNvPr id="4" name="BlokTextu 3"/>
          <p:cNvSpPr txBox="1"/>
          <p:nvPr/>
        </p:nvSpPr>
        <p:spPr>
          <a:xfrm>
            <a:off x="6028341" y="4391696"/>
            <a:ext cx="5039994" cy="2215991"/>
          </a:xfrm>
          <a:prstGeom prst="rect">
            <a:avLst/>
          </a:prstGeom>
          <a:noFill/>
        </p:spPr>
        <p:txBody>
          <a:bodyPr wrap="square" rtlCol="0">
            <a:spAutoFit/>
          </a:bodyPr>
          <a:lstStyle/>
          <a:p>
            <a:r>
              <a:rPr lang="en-GB" sz="2400" b="1" dirty="0" smtClean="0">
                <a:latin typeface="Calibri" pitchFamily="34" charset="0"/>
              </a:rPr>
              <a:t>The photo shows 13 children, 7 of them from Slovakia.. The identity of the children was uncovered in 1974, when one of children, Gabi Neumann, recognized himself in the photo.</a:t>
            </a:r>
            <a:endParaRPr lang="sk-SK" sz="2400" b="1" dirty="0">
              <a:latin typeface="Calibri" pitchFamily="34" charset="0"/>
            </a:endParaRPr>
          </a:p>
          <a:p>
            <a:endParaRPr lang="sk-SK" b="1" dirty="0">
              <a:latin typeface="Calibri" pitchFamily="34" charset="0"/>
            </a:endParaRPr>
          </a:p>
        </p:txBody>
      </p:sp>
      <p:pic>
        <p:nvPicPr>
          <p:cNvPr id="3080" name="Picture 8" descr="http://i.sme.sk/vydania/20090909/photo2/sm-0909-004c-zidiaC.r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96" y="243463"/>
            <a:ext cx="5983025" cy="414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additive="base">
                                        <p:cTn id="13" dur="750" fill="hold"/>
                                        <p:tgtEl>
                                          <p:spTgt spid="3080"/>
                                        </p:tgtEl>
                                        <p:attrNameLst>
                                          <p:attrName>ppt_x</p:attrName>
                                        </p:attrNameLst>
                                      </p:cBhvr>
                                      <p:tavLst>
                                        <p:tav tm="0">
                                          <p:val>
                                            <p:strVal val="0-#ppt_w/2"/>
                                          </p:val>
                                        </p:tav>
                                        <p:tav tm="100000">
                                          <p:val>
                                            <p:strVal val="#ppt_x"/>
                                          </p:val>
                                        </p:tav>
                                      </p:tavLst>
                                    </p:anim>
                                    <p:anim calcmode="lin" valueType="num">
                                      <p:cBhvr additive="base">
                                        <p:cTn id="14" dur="75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0-#ppt_w/2"/>
                                          </p:val>
                                        </p:tav>
                                        <p:tav tm="100000">
                                          <p:val>
                                            <p:strVal val="#ppt_x"/>
                                          </p:val>
                                        </p:tav>
                                      </p:tavLst>
                                    </p:anim>
                                    <p:anim calcmode="lin" valueType="num">
                                      <p:cBhvr additive="base">
                                        <p:cTn id="26"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53850" y="1313557"/>
            <a:ext cx="4224647" cy="4431983"/>
          </a:xfrm>
          <a:prstGeom prst="rect">
            <a:avLst/>
          </a:prstGeom>
          <a:noFill/>
        </p:spPr>
        <p:txBody>
          <a:bodyPr wrap="square" rtlCol="0">
            <a:spAutoFit/>
          </a:bodyPr>
          <a:lstStyle/>
          <a:p>
            <a:pPr algn="just"/>
            <a:r>
              <a:rPr lang="en-GB" sz="2400" b="1" dirty="0" smtClean="0">
                <a:latin typeface="Calibri" pitchFamily="34" charset="0"/>
              </a:rPr>
              <a:t>The first transport consisted of young women and girls. The first family transport departed from </a:t>
            </a:r>
            <a:r>
              <a:rPr lang="en-GB" sz="2400" b="1" dirty="0" err="1" smtClean="0">
                <a:latin typeface="Calibri" pitchFamily="34" charset="0"/>
              </a:rPr>
              <a:t>Trnava</a:t>
            </a:r>
            <a:r>
              <a:rPr lang="en-GB" sz="2400" b="1" dirty="0" smtClean="0">
                <a:latin typeface="Calibri" pitchFamily="34" charset="0"/>
              </a:rPr>
              <a:t> on 11</a:t>
            </a:r>
            <a:r>
              <a:rPr lang="en-GB" sz="2400" b="1" baseline="30000" dirty="0" smtClean="0">
                <a:latin typeface="Calibri" pitchFamily="34" charset="0"/>
              </a:rPr>
              <a:t>th</a:t>
            </a:r>
            <a:r>
              <a:rPr lang="en-GB" sz="2400" b="1" dirty="0" smtClean="0">
                <a:latin typeface="Calibri" pitchFamily="34" charset="0"/>
              </a:rPr>
              <a:t> April  1942. </a:t>
            </a:r>
            <a:endParaRPr lang="sk-SK" sz="2400" b="1" dirty="0" smtClean="0">
              <a:latin typeface="Calibri" pitchFamily="34" charset="0"/>
            </a:endParaRPr>
          </a:p>
          <a:p>
            <a:pPr algn="just"/>
            <a:r>
              <a:rPr lang="en-GB" sz="2400" b="1" dirty="0" smtClean="0">
                <a:latin typeface="Calibri" pitchFamily="34" charset="0"/>
              </a:rPr>
              <a:t>In one transport there were about a thousand Jews. The deportations were suspended in October 1942. The Slovak government paid Germany an expatriation fee: 500 Deutschmark for 1 Jew.</a:t>
            </a:r>
            <a:endParaRPr lang="sk-SK" sz="2400" b="1" dirty="0" smtClean="0">
              <a:latin typeface="Calibri" pitchFamily="34" charset="0"/>
            </a:endParaRPr>
          </a:p>
          <a:p>
            <a:endParaRPr lang="sk-SK" dirty="0">
              <a:latin typeface="Calibri" pitchFamily="34" charset="0"/>
            </a:endParaRPr>
          </a:p>
        </p:txBody>
      </p:sp>
      <p:pic>
        <p:nvPicPr>
          <p:cNvPr id="4" name="Obrázok 13" descr="http://i.sme.sk/cdata/0/63/6310740/holo1_res.jpg"/>
          <p:cNvPicPr/>
          <p:nvPr/>
        </p:nvPicPr>
        <p:blipFill>
          <a:blip r:embed="rId2">
            <a:extLst>
              <a:ext uri="{28A0092B-C50C-407E-A947-70E740481C1C}">
                <a14:useLocalDpi xmlns:a14="http://schemas.microsoft.com/office/drawing/2010/main" val="0"/>
              </a:ext>
            </a:extLst>
          </a:blip>
          <a:srcRect/>
          <a:stretch>
            <a:fillRect/>
          </a:stretch>
        </p:blipFill>
        <p:spPr bwMode="auto">
          <a:xfrm>
            <a:off x="7656980" y="3778743"/>
            <a:ext cx="3975905" cy="2986656"/>
          </a:xfrm>
          <a:prstGeom prst="rect">
            <a:avLst/>
          </a:prstGeom>
          <a:noFill/>
          <a:ln>
            <a:noFill/>
          </a:ln>
        </p:spPr>
      </p:pic>
      <p:pic>
        <p:nvPicPr>
          <p:cNvPr id="6" name="Obrázok 12" descr="http://i.sme.sk/cdata/0/63/6310740/holo2_res.jpg"/>
          <p:cNvPicPr/>
          <p:nvPr/>
        </p:nvPicPr>
        <p:blipFill>
          <a:blip r:embed="rId3">
            <a:extLst>
              <a:ext uri="{28A0092B-C50C-407E-A947-70E740481C1C}">
                <a14:useLocalDpi xmlns:a14="http://schemas.microsoft.com/office/drawing/2010/main" val="0"/>
              </a:ext>
            </a:extLst>
          </a:blip>
          <a:srcRect/>
          <a:stretch>
            <a:fillRect/>
          </a:stretch>
        </p:blipFill>
        <p:spPr bwMode="auto">
          <a:xfrm>
            <a:off x="6575477" y="457200"/>
            <a:ext cx="3934963" cy="3138985"/>
          </a:xfrm>
          <a:prstGeom prst="rect">
            <a:avLst/>
          </a:prstGeom>
          <a:noFill/>
          <a:ln>
            <a:noFill/>
          </a:ln>
        </p:spPr>
      </p:pic>
      <p:sp>
        <p:nvSpPr>
          <p:cNvPr id="3" name="BlokTextu 2"/>
          <p:cNvSpPr txBox="1"/>
          <p:nvPr/>
        </p:nvSpPr>
        <p:spPr>
          <a:xfrm>
            <a:off x="2538485" y="457200"/>
            <a:ext cx="3282452" cy="707886"/>
          </a:xfrm>
          <a:prstGeom prst="rect">
            <a:avLst/>
          </a:prstGeom>
          <a:noFill/>
        </p:spPr>
        <p:txBody>
          <a:bodyPr wrap="square" rtlCol="0">
            <a:spAutoFit/>
          </a:bodyPr>
          <a:lstStyle/>
          <a:p>
            <a:r>
              <a:rPr lang="sk-SK" sz="4000" b="1" dirty="0" err="1" smtClean="0">
                <a:solidFill>
                  <a:srgbClr val="C00000"/>
                </a:solidFill>
                <a:latin typeface="Calibri" panose="020F0502020204030204" pitchFamily="34" charset="0"/>
              </a:rPr>
              <a:t>Deportations</a:t>
            </a:r>
            <a:endParaRPr lang="sk-SK" sz="4000" b="1" dirty="0">
              <a:solidFill>
                <a:srgbClr val="C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883390" y="1187356"/>
            <a:ext cx="3289111" cy="3724096"/>
          </a:xfrm>
          <a:prstGeom prst="rect">
            <a:avLst/>
          </a:prstGeom>
          <a:noFill/>
        </p:spPr>
        <p:txBody>
          <a:bodyPr wrap="square" rtlCol="0">
            <a:spAutoFit/>
          </a:bodyPr>
          <a:lstStyle/>
          <a:p>
            <a:r>
              <a:rPr lang="en-GB" sz="2400" dirty="0" smtClean="0">
                <a:latin typeface="Calibri" pitchFamily="34" charset="0"/>
              </a:rPr>
              <a:t>Trains with Jews of all ages departed from district towns. One boxcar was meant for 40 people. There was straw on the floor, 1 bucket of water to drink and 1 bucket for sanitary purposes.</a:t>
            </a:r>
            <a:endParaRPr lang="sk-SK" sz="2400" dirty="0" smtClean="0">
              <a:latin typeface="Calibri" pitchFamily="34" charset="0"/>
            </a:endParaRPr>
          </a:p>
          <a:p>
            <a:endParaRPr lang="sk-SK" sz="2000" b="1" dirty="0"/>
          </a:p>
        </p:txBody>
      </p:sp>
      <p:sp>
        <p:nvSpPr>
          <p:cNvPr id="2" name="BlokTextu 1"/>
          <p:cNvSpPr txBox="1"/>
          <p:nvPr/>
        </p:nvSpPr>
        <p:spPr>
          <a:xfrm>
            <a:off x="4512874" y="301083"/>
            <a:ext cx="2687444" cy="707886"/>
          </a:xfrm>
          <a:prstGeom prst="rect">
            <a:avLst/>
          </a:prstGeom>
          <a:noFill/>
        </p:spPr>
        <p:txBody>
          <a:bodyPr wrap="square" rtlCol="0">
            <a:spAutoFit/>
          </a:bodyPr>
          <a:lstStyle/>
          <a:p>
            <a:r>
              <a:rPr lang="sk-SK" sz="4000" b="1" dirty="0" err="1" smtClean="0">
                <a:solidFill>
                  <a:srgbClr val="C00000"/>
                </a:solidFill>
                <a:latin typeface="Calibri" panose="020F0502020204030204" pitchFamily="34" charset="0"/>
              </a:rPr>
              <a:t>Transports</a:t>
            </a:r>
            <a:endParaRPr lang="sk-SK" sz="4000" b="1" dirty="0">
              <a:solidFill>
                <a:srgbClr val="C00000"/>
              </a:solidFill>
              <a:latin typeface="Calibri" panose="020F0502020204030204" pitchFamily="34" charset="0"/>
            </a:endParaRPr>
          </a:p>
        </p:txBody>
      </p:sp>
      <p:sp>
        <p:nvSpPr>
          <p:cNvPr id="6" name="BlokTextu 5"/>
          <p:cNvSpPr txBox="1"/>
          <p:nvPr/>
        </p:nvSpPr>
        <p:spPr>
          <a:xfrm>
            <a:off x="5988206" y="2436326"/>
            <a:ext cx="4014439" cy="369332"/>
          </a:xfrm>
          <a:prstGeom prst="rect">
            <a:avLst/>
          </a:prstGeom>
          <a:noFill/>
        </p:spPr>
        <p:txBody>
          <a:bodyPr wrap="square" rtlCol="0">
            <a:spAutoFit/>
          </a:bodyPr>
          <a:lstStyle/>
          <a:p>
            <a:endParaRPr lang="sk-SK" dirty="0"/>
          </a:p>
        </p:txBody>
      </p:sp>
      <p:pic>
        <p:nvPicPr>
          <p:cNvPr id="1028" name="Picture 4" descr="Na snímke historický vagón tzv. dobytčák, v ktorom je inštalovaná výstava fotografií s témou holokaust na popradskej železničnej stanici pred vypravením do Osvienči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291" y="1773749"/>
            <a:ext cx="6000750" cy="3352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75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850922" y="1331906"/>
            <a:ext cx="3858857" cy="4524315"/>
          </a:xfrm>
          <a:prstGeom prst="rect">
            <a:avLst/>
          </a:prstGeom>
          <a:noFill/>
        </p:spPr>
        <p:txBody>
          <a:bodyPr wrap="square" rtlCol="0">
            <a:spAutoFit/>
          </a:bodyPr>
          <a:lstStyle/>
          <a:p>
            <a:pPr algn="just"/>
            <a:r>
              <a:rPr lang="en-GB" sz="2400" b="1" dirty="0" smtClean="0">
                <a:latin typeface="Calibri" pitchFamily="34" charset="0"/>
              </a:rPr>
              <a:t> 57,752 Jews were deported in 57 transports from March to October 1942.</a:t>
            </a:r>
            <a:endParaRPr lang="sk-SK" sz="2400" b="1" dirty="0" smtClean="0">
              <a:latin typeface="Calibri" pitchFamily="34" charset="0"/>
            </a:endParaRPr>
          </a:p>
          <a:p>
            <a:pPr algn="just"/>
            <a:r>
              <a:rPr lang="en-GB" sz="2400" b="1" dirty="0" smtClean="0">
                <a:latin typeface="Calibri" pitchFamily="34" charset="0"/>
              </a:rPr>
              <a:t>19 transports of 18,746 people went to Auschwitz. </a:t>
            </a:r>
            <a:endParaRPr lang="sk-SK" sz="2400" b="1" dirty="0" smtClean="0">
              <a:latin typeface="Calibri" pitchFamily="34" charset="0"/>
            </a:endParaRPr>
          </a:p>
          <a:p>
            <a:pPr algn="just"/>
            <a:r>
              <a:rPr lang="en-GB" sz="2400" b="1" dirty="0" smtClean="0">
                <a:latin typeface="Calibri" pitchFamily="34" charset="0"/>
              </a:rPr>
              <a:t>38 transports went to the city of Lublin and were deported to extermination camps Treblinka, </a:t>
            </a:r>
            <a:r>
              <a:rPr lang="en-GB" sz="2400" b="1" dirty="0" err="1" smtClean="0">
                <a:latin typeface="Calibri" pitchFamily="34" charset="0"/>
              </a:rPr>
              <a:t>Belzec</a:t>
            </a:r>
            <a:r>
              <a:rPr lang="en-GB" sz="2400" b="1" dirty="0" smtClean="0">
                <a:latin typeface="Calibri" pitchFamily="34" charset="0"/>
              </a:rPr>
              <a:t>, </a:t>
            </a:r>
            <a:r>
              <a:rPr lang="en-GB" sz="2400" b="1" dirty="0" err="1" smtClean="0">
                <a:latin typeface="Calibri" pitchFamily="34" charset="0"/>
              </a:rPr>
              <a:t>Majdanek</a:t>
            </a:r>
            <a:r>
              <a:rPr lang="en-GB" sz="2400" b="1" dirty="0" smtClean="0">
                <a:latin typeface="Calibri" pitchFamily="34" charset="0"/>
              </a:rPr>
              <a:t>, </a:t>
            </a:r>
            <a:r>
              <a:rPr lang="en-GB" sz="2400" b="1" dirty="0" err="1" smtClean="0">
                <a:latin typeface="Calibri" pitchFamily="34" charset="0"/>
              </a:rPr>
              <a:t>Sobibor</a:t>
            </a:r>
            <a:r>
              <a:rPr lang="en-GB" sz="2400" b="1" dirty="0" smtClean="0">
                <a:latin typeface="Calibri" pitchFamily="34" charset="0"/>
              </a:rPr>
              <a:t>. 25,000 Jews from Slovakia died in </a:t>
            </a:r>
            <a:r>
              <a:rPr lang="en-GB" sz="2400" b="1" dirty="0" err="1" smtClean="0">
                <a:latin typeface="Calibri" pitchFamily="34" charset="0"/>
              </a:rPr>
              <a:t>Sobibor</a:t>
            </a:r>
            <a:r>
              <a:rPr lang="en-GB" sz="2400" b="1" dirty="0" smtClean="0">
                <a:latin typeface="Calibri" pitchFamily="34" charset="0"/>
              </a:rPr>
              <a:t>.</a:t>
            </a:r>
            <a:endParaRPr lang="sk-SK" sz="2400" b="1" dirty="0" smtClean="0">
              <a:latin typeface="Calibri" pitchFamily="34" charset="0"/>
            </a:endParaRPr>
          </a:p>
        </p:txBody>
      </p:sp>
      <p:pic>
        <p:nvPicPr>
          <p:cNvPr id="9226" name="Picture 10" descr="mapa hlavních nacistických koncentračních táborů a ghett"/>
          <p:cNvPicPr>
            <a:picLocks noChangeAspect="1" noChangeArrowheads="1"/>
          </p:cNvPicPr>
          <p:nvPr/>
        </p:nvPicPr>
        <p:blipFill rotWithShape="1">
          <a:blip r:embed="rId2">
            <a:extLst>
              <a:ext uri="{28A0092B-C50C-407E-A947-70E740481C1C}">
                <a14:useLocalDpi xmlns:a14="http://schemas.microsoft.com/office/drawing/2010/main" val="0"/>
              </a:ext>
            </a:extLst>
          </a:blip>
          <a:srcRect l="50498" t="33131" r="10963" b="5159"/>
          <a:stretch/>
        </p:blipFill>
        <p:spPr bwMode="auto">
          <a:xfrm>
            <a:off x="1326522" y="503582"/>
            <a:ext cx="6143223" cy="608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366714" y="592272"/>
            <a:ext cx="3966693" cy="5632311"/>
          </a:xfrm>
          <a:prstGeom prst="rect">
            <a:avLst/>
          </a:prstGeom>
          <a:noFill/>
        </p:spPr>
        <p:txBody>
          <a:bodyPr wrap="square" rtlCol="0">
            <a:spAutoFit/>
          </a:bodyPr>
          <a:lstStyle/>
          <a:p>
            <a:pPr algn="just"/>
            <a:r>
              <a:rPr lang="en-GB" sz="2400" b="1" dirty="0" smtClean="0">
                <a:latin typeface="Calibri" pitchFamily="34" charset="0"/>
              </a:rPr>
              <a:t>Two Slovak inmates Alfred </a:t>
            </a:r>
            <a:r>
              <a:rPr lang="en-GB" sz="2400" b="1" dirty="0" err="1" smtClean="0">
                <a:latin typeface="Calibri" pitchFamily="34" charset="0"/>
              </a:rPr>
              <a:t>Wetzler</a:t>
            </a:r>
            <a:r>
              <a:rPr lang="en-GB" sz="2400" b="1" dirty="0" smtClean="0">
                <a:latin typeface="Calibri" pitchFamily="34" charset="0"/>
              </a:rPr>
              <a:t> and Walter Rosenberg are the best known. They arrived in Auschwitz in 1942. They escaped on 7</a:t>
            </a:r>
            <a:r>
              <a:rPr lang="en-GB" sz="2400" b="1" baseline="30000" dirty="0" smtClean="0">
                <a:latin typeface="Calibri" pitchFamily="34" charset="0"/>
              </a:rPr>
              <a:t>th</a:t>
            </a:r>
            <a:r>
              <a:rPr lang="en-GB" sz="2400" b="1" dirty="0" smtClean="0">
                <a:latin typeface="Calibri" pitchFamily="34" charset="0"/>
              </a:rPr>
              <a:t> April 1944 and after ten days on the run reached Slovakia</a:t>
            </a:r>
            <a:r>
              <a:rPr lang="sk-SK" sz="2400" b="1" dirty="0" smtClean="0">
                <a:latin typeface="Calibri" pitchFamily="34" charset="0"/>
              </a:rPr>
              <a:t>. </a:t>
            </a:r>
            <a:r>
              <a:rPr lang="en-GB" sz="2400" b="1" dirty="0" smtClean="0">
                <a:latin typeface="Calibri" pitchFamily="34" charset="0"/>
              </a:rPr>
              <a:t>They drew up an official report which gave the most comprehensive information about the camp so far</a:t>
            </a:r>
            <a:r>
              <a:rPr lang="sk-SK" sz="2400" b="1" dirty="0" smtClean="0">
                <a:latin typeface="Calibri" pitchFamily="34" charset="0"/>
              </a:rPr>
              <a:t> - </a:t>
            </a:r>
            <a:r>
              <a:rPr lang="en-GB" sz="2400" b="1" dirty="0" smtClean="0">
                <a:latin typeface="Calibri" pitchFamily="34" charset="0"/>
              </a:rPr>
              <a:t>the Auschwitz Protocols. They joined a </a:t>
            </a:r>
            <a:r>
              <a:rPr lang="en-GB" sz="2400" b="1" dirty="0" err="1" smtClean="0">
                <a:latin typeface="Calibri" pitchFamily="34" charset="0"/>
              </a:rPr>
              <a:t>guerilla</a:t>
            </a:r>
            <a:r>
              <a:rPr lang="en-GB" sz="2400" b="1" dirty="0" smtClean="0">
                <a:latin typeface="Calibri" pitchFamily="34" charset="0"/>
              </a:rPr>
              <a:t> brigade and fought in it until May 1945.</a:t>
            </a:r>
            <a:endParaRPr lang="sk-SK" sz="2400" b="1" dirty="0" smtClean="0">
              <a:latin typeface="Calibri" pitchFamily="34" charset="0"/>
            </a:endParaRPr>
          </a:p>
        </p:txBody>
      </p:sp>
      <p:pic>
        <p:nvPicPr>
          <p:cNvPr id="1026" name="Picture 2" descr="http://www2.holocaust.cz/web_data/images/ros_chodes/2006/05/vrba_nekrolog.jpg"/>
          <p:cNvPicPr>
            <a:picLocks noChangeAspect="1" noChangeArrowheads="1"/>
          </p:cNvPicPr>
          <p:nvPr/>
        </p:nvPicPr>
        <p:blipFill rotWithShape="1">
          <a:blip r:embed="rId2">
            <a:extLst>
              <a:ext uri="{28A0092B-C50C-407E-A947-70E740481C1C}">
                <a14:useLocalDpi xmlns:a14="http://schemas.microsoft.com/office/drawing/2010/main" val="0"/>
              </a:ext>
            </a:extLst>
          </a:blip>
          <a:srcRect l="22125" t="-3579" r="936" b="1818"/>
          <a:stretch/>
        </p:blipFill>
        <p:spPr bwMode="auto">
          <a:xfrm>
            <a:off x="862883" y="328188"/>
            <a:ext cx="5756858" cy="652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6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g.ct24.cz/cache/900x700/article/25/2448/244799.jpg?1332409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94" y="141669"/>
            <a:ext cx="8572500" cy="4610636"/>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2099256" y="734096"/>
            <a:ext cx="1596980" cy="1077218"/>
          </a:xfrm>
          <a:prstGeom prst="rect">
            <a:avLst/>
          </a:prstGeom>
          <a:noFill/>
        </p:spPr>
        <p:txBody>
          <a:bodyPr wrap="square" rtlCol="0">
            <a:spAutoFit/>
          </a:bodyPr>
          <a:lstStyle/>
          <a:p>
            <a:r>
              <a:rPr lang="sk-SK" sz="3200" b="1" dirty="0" smtClean="0">
                <a:solidFill>
                  <a:srgbClr val="FF0000"/>
                </a:solidFill>
              </a:rPr>
              <a:t>Rudolf Vrba</a:t>
            </a:r>
            <a:endParaRPr lang="sk-SK" sz="3200" b="1" dirty="0">
              <a:solidFill>
                <a:srgbClr val="FF0000"/>
              </a:solidFill>
            </a:endParaRPr>
          </a:p>
        </p:txBody>
      </p:sp>
      <p:sp>
        <p:nvSpPr>
          <p:cNvPr id="5" name="BlokTextu 4"/>
          <p:cNvSpPr txBox="1"/>
          <p:nvPr/>
        </p:nvSpPr>
        <p:spPr>
          <a:xfrm>
            <a:off x="9530366" y="824248"/>
            <a:ext cx="1996226" cy="1077218"/>
          </a:xfrm>
          <a:prstGeom prst="rect">
            <a:avLst/>
          </a:prstGeom>
          <a:noFill/>
        </p:spPr>
        <p:txBody>
          <a:bodyPr wrap="square" rtlCol="0">
            <a:spAutoFit/>
          </a:bodyPr>
          <a:lstStyle/>
          <a:p>
            <a:r>
              <a:rPr lang="sk-SK" sz="3200" b="1" dirty="0" smtClean="0">
                <a:solidFill>
                  <a:srgbClr val="FF0000"/>
                </a:solidFill>
              </a:rPr>
              <a:t>Alfréd </a:t>
            </a:r>
            <a:r>
              <a:rPr lang="sk-SK" sz="3200" b="1" dirty="0" err="1" smtClean="0">
                <a:solidFill>
                  <a:srgbClr val="FF0000"/>
                </a:solidFill>
              </a:rPr>
              <a:t>Wetzler</a:t>
            </a:r>
            <a:endParaRPr lang="sk-SK" sz="3200" b="1" dirty="0">
              <a:solidFill>
                <a:srgbClr val="FF0000"/>
              </a:solidFill>
            </a:endParaRPr>
          </a:p>
        </p:txBody>
      </p:sp>
      <p:sp>
        <p:nvSpPr>
          <p:cNvPr id="6" name="BlokTextu 5"/>
          <p:cNvSpPr txBox="1"/>
          <p:nvPr/>
        </p:nvSpPr>
        <p:spPr>
          <a:xfrm>
            <a:off x="536620" y="4717321"/>
            <a:ext cx="11336932" cy="1569660"/>
          </a:xfrm>
          <a:prstGeom prst="rect">
            <a:avLst/>
          </a:prstGeom>
          <a:noFill/>
        </p:spPr>
        <p:txBody>
          <a:bodyPr wrap="square" rtlCol="0">
            <a:spAutoFit/>
          </a:bodyPr>
          <a:lstStyle/>
          <a:p>
            <a:pPr algn="just"/>
            <a:r>
              <a:rPr lang="en-GB" sz="2400" b="1" dirty="0" smtClean="0">
                <a:latin typeface="Calibri" pitchFamily="34" charset="0"/>
              </a:rPr>
              <a:t>Alfred </a:t>
            </a:r>
            <a:r>
              <a:rPr lang="en-GB" sz="2400" b="1" dirty="0" err="1" smtClean="0">
                <a:latin typeface="Calibri" pitchFamily="34" charset="0"/>
              </a:rPr>
              <a:t>Wetzler</a:t>
            </a:r>
            <a:r>
              <a:rPr lang="en-GB" sz="2400" b="1" dirty="0" smtClean="0">
                <a:latin typeface="Calibri" pitchFamily="34" charset="0"/>
              </a:rPr>
              <a:t> received fake documents in the name of Joseph </a:t>
            </a:r>
            <a:r>
              <a:rPr lang="en-GB" sz="2400" b="1" dirty="0" err="1" smtClean="0">
                <a:latin typeface="Calibri" pitchFamily="34" charset="0"/>
              </a:rPr>
              <a:t>Lánik</a:t>
            </a:r>
            <a:r>
              <a:rPr lang="en-GB" sz="2400" b="1" dirty="0" smtClean="0">
                <a:latin typeface="Calibri" pitchFamily="34" charset="0"/>
              </a:rPr>
              <a:t>. He used it as a stage name, but did not use it in civic life.</a:t>
            </a:r>
            <a:r>
              <a:rPr lang="sk-SK" sz="2400" b="1" dirty="0" smtClean="0">
                <a:latin typeface="Calibri" pitchFamily="34" charset="0"/>
              </a:rPr>
              <a:t> </a:t>
            </a:r>
            <a:r>
              <a:rPr lang="sk-SK" sz="2400" b="1" dirty="0" err="1" smtClean="0">
                <a:latin typeface="Calibri" pitchFamily="34" charset="0"/>
              </a:rPr>
              <a:t>He</a:t>
            </a:r>
            <a:r>
              <a:rPr lang="sk-SK" sz="2400" b="1" dirty="0" smtClean="0">
                <a:latin typeface="Calibri" pitchFamily="34" charset="0"/>
              </a:rPr>
              <a:t> </a:t>
            </a:r>
            <a:r>
              <a:rPr lang="sk-SK" sz="2400" b="1" dirty="0" err="1" smtClean="0">
                <a:latin typeface="Calibri" pitchFamily="34" charset="0"/>
              </a:rPr>
              <a:t>worked</a:t>
            </a:r>
            <a:r>
              <a:rPr lang="sk-SK" sz="2400" b="1" dirty="0" smtClean="0">
                <a:latin typeface="Calibri" pitchFamily="34" charset="0"/>
              </a:rPr>
              <a:t> and </a:t>
            </a:r>
            <a:r>
              <a:rPr lang="sk-SK" sz="2400" b="1" dirty="0" err="1" smtClean="0">
                <a:latin typeface="Calibri" pitchFamily="34" charset="0"/>
              </a:rPr>
              <a:t>lived</a:t>
            </a:r>
            <a:r>
              <a:rPr lang="sk-SK" sz="2400" b="1" dirty="0" smtClean="0">
                <a:latin typeface="Calibri" pitchFamily="34" charset="0"/>
              </a:rPr>
              <a:t> in Slovakia.</a:t>
            </a:r>
          </a:p>
          <a:p>
            <a:pPr algn="just"/>
            <a:r>
              <a:rPr lang="en-GB" sz="2400" b="1" dirty="0" smtClean="0">
                <a:latin typeface="Calibri" pitchFamily="34" charset="0"/>
              </a:rPr>
              <a:t> Walter </a:t>
            </a:r>
            <a:r>
              <a:rPr lang="en-GB" sz="2400" b="1" dirty="0" err="1" smtClean="0">
                <a:latin typeface="Calibri" pitchFamily="34" charset="0"/>
              </a:rPr>
              <a:t>Rosenber</a:t>
            </a:r>
            <a:r>
              <a:rPr lang="en-GB" sz="2400" b="1" dirty="0" smtClean="0">
                <a:latin typeface="Calibri" pitchFamily="34" charset="0"/>
              </a:rPr>
              <a:t> got new documents in the name of Rudolf </a:t>
            </a:r>
            <a:r>
              <a:rPr lang="en-GB" sz="2400" b="1" dirty="0" err="1" smtClean="0">
                <a:latin typeface="Calibri" pitchFamily="34" charset="0"/>
              </a:rPr>
              <a:t>Vrba</a:t>
            </a:r>
            <a:r>
              <a:rPr lang="en-GB" sz="2400" b="1" dirty="0" smtClean="0">
                <a:latin typeface="Calibri" pitchFamily="34" charset="0"/>
              </a:rPr>
              <a:t>. He used this name for the rest of his life.</a:t>
            </a:r>
            <a:r>
              <a:rPr lang="sk-SK" sz="2400" b="1" dirty="0" smtClean="0">
                <a:latin typeface="Calibri" pitchFamily="34" charset="0"/>
              </a:rPr>
              <a:t> </a:t>
            </a:r>
            <a:r>
              <a:rPr lang="sk-SK" sz="2400" b="1" dirty="0" err="1" smtClean="0">
                <a:latin typeface="Calibri" pitchFamily="34" charset="0"/>
              </a:rPr>
              <a:t>He</a:t>
            </a:r>
            <a:r>
              <a:rPr lang="sk-SK" sz="2400" b="1" dirty="0" smtClean="0">
                <a:latin typeface="Calibri" pitchFamily="34" charset="0"/>
              </a:rPr>
              <a:t> </a:t>
            </a:r>
            <a:r>
              <a:rPr lang="sk-SK" sz="2400" b="1" dirty="0" err="1" smtClean="0">
                <a:latin typeface="Calibri" pitchFamily="34" charset="0"/>
              </a:rPr>
              <a:t>emigrated</a:t>
            </a:r>
            <a:r>
              <a:rPr lang="sk-SK" sz="2400" b="1" dirty="0" smtClean="0">
                <a:latin typeface="Calibri" pitchFamily="34" charset="0"/>
              </a:rPr>
              <a:t> to </a:t>
            </a:r>
            <a:r>
              <a:rPr lang="sk-SK" sz="2400" b="1" dirty="0" err="1" smtClean="0">
                <a:latin typeface="Calibri" pitchFamily="34" charset="0"/>
              </a:rPr>
              <a:t>Canada</a:t>
            </a:r>
            <a:r>
              <a:rPr lang="sk-SK" sz="2400" b="1" dirty="0" smtClean="0">
                <a:latin typeface="Calibri" pitchFamily="34" charset="0"/>
              </a:rPr>
              <a:t> and </a:t>
            </a:r>
            <a:r>
              <a:rPr lang="sk-SK" sz="2400" b="1" dirty="0" err="1" smtClean="0">
                <a:latin typeface="Calibri" pitchFamily="34" charset="0"/>
              </a:rPr>
              <a:t>worked</a:t>
            </a:r>
            <a:r>
              <a:rPr lang="sk-SK" sz="2400" b="1" dirty="0" smtClean="0">
                <a:latin typeface="Calibri" pitchFamily="34" charset="0"/>
              </a:rPr>
              <a:t> in </a:t>
            </a:r>
            <a:r>
              <a:rPr lang="sk-SK" sz="2400" b="1" dirty="0" err="1" smtClean="0">
                <a:latin typeface="Calibri" pitchFamily="34" charset="0"/>
              </a:rPr>
              <a:t>the</a:t>
            </a:r>
            <a:r>
              <a:rPr lang="sk-SK" sz="2400" b="1" dirty="0" smtClean="0">
                <a:latin typeface="Calibri" pitchFamily="34" charset="0"/>
              </a:rPr>
              <a:t> </a:t>
            </a:r>
            <a:r>
              <a:rPr lang="sk-SK" sz="2400" b="1" dirty="0" err="1" smtClean="0">
                <a:latin typeface="Calibri" pitchFamily="34" charset="0"/>
              </a:rPr>
              <a:t>field</a:t>
            </a:r>
            <a:r>
              <a:rPr lang="sk-SK" sz="2400" b="1" dirty="0" smtClean="0">
                <a:latin typeface="Calibri" pitchFamily="34" charset="0"/>
              </a:rPr>
              <a:t> </a:t>
            </a:r>
            <a:r>
              <a:rPr lang="sk-SK" sz="2400" b="1" dirty="0" err="1" smtClean="0">
                <a:latin typeface="Calibri" pitchFamily="34" charset="0"/>
              </a:rPr>
              <a:t>of</a:t>
            </a:r>
            <a:r>
              <a:rPr lang="sk-SK" sz="2400" b="1" dirty="0" smtClean="0">
                <a:latin typeface="Calibri" pitchFamily="34" charset="0"/>
              </a:rPr>
              <a:t> </a:t>
            </a:r>
            <a:r>
              <a:rPr lang="sk-SK" sz="2400" b="1" dirty="0" err="1" smtClean="0">
                <a:latin typeface="Calibri" pitchFamily="34" charset="0"/>
              </a:rPr>
              <a:t>neural</a:t>
            </a:r>
            <a:r>
              <a:rPr lang="sk-SK" sz="2400" b="1" dirty="0" smtClean="0">
                <a:latin typeface="Calibri" pitchFamily="34" charset="0"/>
              </a:rPr>
              <a:t> </a:t>
            </a:r>
            <a:r>
              <a:rPr lang="sk-SK" sz="2400" b="1" dirty="0" err="1" smtClean="0">
                <a:latin typeface="Calibri" pitchFamily="34" charset="0"/>
              </a:rPr>
              <a:t>biochemy</a:t>
            </a:r>
            <a:r>
              <a:rPr lang="sk-SK" sz="2400" b="1" dirty="0" smtClean="0">
                <a:latin typeface="Calibri" pitchFamily="34" charset="0"/>
              </a:rPr>
              <a:t> .</a:t>
            </a:r>
            <a:endParaRPr lang="sk-SK" sz="2400" b="1" dirty="0">
              <a:latin typeface="Calibri" panose="020F0502020204030204" pitchFamily="34" charset="0"/>
            </a:endParaRPr>
          </a:p>
        </p:txBody>
      </p:sp>
    </p:spTree>
    <p:extLst>
      <p:ext uri="{BB962C8B-B14F-4D97-AF65-F5344CB8AC3E}">
        <p14:creationId xmlns:p14="http://schemas.microsoft.com/office/powerpoint/2010/main" val="42448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968991" y="1017927"/>
            <a:ext cx="4556047" cy="1569660"/>
          </a:xfrm>
          <a:prstGeom prst="rect">
            <a:avLst/>
          </a:prstGeom>
          <a:noFill/>
        </p:spPr>
        <p:txBody>
          <a:bodyPr wrap="square" rtlCol="0">
            <a:spAutoFit/>
          </a:bodyPr>
          <a:lstStyle/>
          <a:p>
            <a:pPr algn="just"/>
            <a:r>
              <a:rPr lang="en-GB" sz="2400" b="1" dirty="0" smtClean="0">
                <a:latin typeface="Calibri" pitchFamily="34" charset="0"/>
              </a:rPr>
              <a:t> The Slovak National Uprising against the regime and the collaboration with Germany began on 29</a:t>
            </a:r>
            <a:r>
              <a:rPr lang="en-GB" sz="2400" b="1" baseline="30000" dirty="0" smtClean="0">
                <a:latin typeface="Calibri" pitchFamily="34" charset="0"/>
              </a:rPr>
              <a:t>th</a:t>
            </a:r>
            <a:r>
              <a:rPr lang="en-GB" sz="2400" b="1" dirty="0" smtClean="0">
                <a:latin typeface="Calibri" pitchFamily="34" charset="0"/>
              </a:rPr>
              <a:t> August 1944</a:t>
            </a:r>
            <a:endParaRPr lang="sk-SK" sz="2400" b="1" dirty="0">
              <a:latin typeface="Calibri" pitchFamily="34" charset="0"/>
            </a:endParaRPr>
          </a:p>
        </p:txBody>
      </p:sp>
      <p:sp>
        <p:nvSpPr>
          <p:cNvPr id="3" name="BlokTextu 2"/>
          <p:cNvSpPr txBox="1"/>
          <p:nvPr/>
        </p:nvSpPr>
        <p:spPr>
          <a:xfrm>
            <a:off x="855196" y="2906542"/>
            <a:ext cx="4481078" cy="1200329"/>
          </a:xfrm>
          <a:prstGeom prst="rect">
            <a:avLst/>
          </a:prstGeom>
          <a:noFill/>
        </p:spPr>
        <p:txBody>
          <a:bodyPr wrap="square" rtlCol="0">
            <a:spAutoFit/>
          </a:bodyPr>
          <a:lstStyle/>
          <a:p>
            <a:pPr algn="just"/>
            <a:r>
              <a:rPr lang="en-GB" sz="2400" b="1" dirty="0" smtClean="0">
                <a:latin typeface="Calibri" pitchFamily="34" charset="0"/>
              </a:rPr>
              <a:t>The German Occupation Troops arrived in Slovakia to suppress the Slovak National Uprising.</a:t>
            </a:r>
            <a:endParaRPr lang="sk-SK" b="1" dirty="0">
              <a:latin typeface="Calibri" pitchFamily="34" charset="0"/>
            </a:endParaRPr>
          </a:p>
        </p:txBody>
      </p:sp>
      <p:sp>
        <p:nvSpPr>
          <p:cNvPr id="4" name="BlokTextu 3"/>
          <p:cNvSpPr txBox="1"/>
          <p:nvPr/>
        </p:nvSpPr>
        <p:spPr>
          <a:xfrm>
            <a:off x="4817660" y="4176290"/>
            <a:ext cx="7192370" cy="461665"/>
          </a:xfrm>
          <a:prstGeom prst="rect">
            <a:avLst/>
          </a:prstGeom>
          <a:noFill/>
        </p:spPr>
        <p:txBody>
          <a:bodyPr wrap="square" rtlCol="0">
            <a:spAutoFit/>
          </a:bodyPr>
          <a:lstStyle/>
          <a:p>
            <a:pPr algn="ctr"/>
            <a:r>
              <a:rPr lang="en-GB" sz="2400" b="1" dirty="0" smtClean="0">
                <a:latin typeface="Calibri" pitchFamily="34" charset="0"/>
              </a:rPr>
              <a:t>There were more than 80,000 victims of the uprising.</a:t>
            </a:r>
            <a:endParaRPr lang="sk-SK" sz="2400" b="1" dirty="0">
              <a:latin typeface="Calibri" pitchFamily="34" charset="0"/>
            </a:endParaRPr>
          </a:p>
        </p:txBody>
      </p:sp>
      <p:sp>
        <p:nvSpPr>
          <p:cNvPr id="6" name="BlokTextu 5"/>
          <p:cNvSpPr txBox="1"/>
          <p:nvPr/>
        </p:nvSpPr>
        <p:spPr>
          <a:xfrm>
            <a:off x="1551232" y="5018914"/>
            <a:ext cx="9353329" cy="1569660"/>
          </a:xfrm>
          <a:prstGeom prst="rect">
            <a:avLst/>
          </a:prstGeom>
          <a:noFill/>
        </p:spPr>
        <p:txBody>
          <a:bodyPr wrap="square" rtlCol="0">
            <a:spAutoFit/>
          </a:bodyPr>
          <a:lstStyle/>
          <a:p>
            <a:pPr algn="just"/>
            <a:r>
              <a:rPr lang="en-GB" sz="2400" b="1" dirty="0" smtClean="0">
                <a:latin typeface="Calibri" pitchFamily="34" charset="0"/>
              </a:rPr>
              <a:t>The German army resumed the camp in </a:t>
            </a:r>
            <a:r>
              <a:rPr lang="en-GB" sz="2400" b="1" dirty="0" err="1" smtClean="0">
                <a:latin typeface="Calibri" pitchFamily="34" charset="0"/>
              </a:rPr>
              <a:t>Sereď</a:t>
            </a:r>
            <a:r>
              <a:rPr lang="en-GB" sz="2400" b="1" dirty="0" smtClean="0">
                <a:latin typeface="Calibri" pitchFamily="34" charset="0"/>
              </a:rPr>
              <a:t>. From September to April 1945, there were 11,719 Jews detained there and 11 transports left for Auschwitz and other camps. Commander of the camp was </a:t>
            </a:r>
            <a:r>
              <a:rPr lang="en-GB" sz="2400" b="1" dirty="0" err="1" smtClean="0">
                <a:latin typeface="Calibri" pitchFamily="34" charset="0"/>
              </a:rPr>
              <a:t>Alois</a:t>
            </a:r>
            <a:r>
              <a:rPr lang="en-GB" sz="2400" b="1" dirty="0" smtClean="0">
                <a:latin typeface="Calibri" pitchFamily="34" charset="0"/>
              </a:rPr>
              <a:t> Brunner, who organized the deportation in Greece and France.</a:t>
            </a:r>
            <a:endParaRPr lang="sk-SK" sz="2400" b="1" dirty="0">
              <a:latin typeface="Calibri" pitchFamily="34" charset="0"/>
            </a:endParaRPr>
          </a:p>
        </p:txBody>
      </p:sp>
      <p:pic>
        <p:nvPicPr>
          <p:cNvPr id="3074" name="Picture 2" descr="Nástup jednotky povstaleckej armá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253" y="722571"/>
            <a:ext cx="5980466" cy="345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9040969" y="940053"/>
            <a:ext cx="1700010" cy="4524315"/>
          </a:xfrm>
          <a:prstGeom prst="rect">
            <a:avLst/>
          </a:prstGeom>
          <a:noFill/>
        </p:spPr>
        <p:txBody>
          <a:bodyPr wrap="square" rtlCol="0">
            <a:spAutoFit/>
          </a:bodyPr>
          <a:lstStyle/>
          <a:p>
            <a:pPr algn="just"/>
            <a:r>
              <a:rPr lang="en-GB" sz="2400" b="1" dirty="0" smtClean="0">
                <a:latin typeface="Calibri" pitchFamily="34" charset="0"/>
              </a:rPr>
              <a:t>During the occupation, the Nazis burned 90 Slovak towns and villages, killed 5304 people, there were 211 mass graves.</a:t>
            </a:r>
            <a:endParaRPr lang="sk-SK" sz="2400" b="1" dirty="0">
              <a:latin typeface="Calibri" pitchFamily="34" charset="0"/>
            </a:endParaRPr>
          </a:p>
        </p:txBody>
      </p:sp>
      <p:sp>
        <p:nvSpPr>
          <p:cNvPr id="3" name="BlokTextu 2"/>
          <p:cNvSpPr txBox="1"/>
          <p:nvPr/>
        </p:nvSpPr>
        <p:spPr>
          <a:xfrm>
            <a:off x="901521" y="1678716"/>
            <a:ext cx="1970468" cy="2677656"/>
          </a:xfrm>
          <a:prstGeom prst="rect">
            <a:avLst/>
          </a:prstGeom>
          <a:noFill/>
        </p:spPr>
        <p:txBody>
          <a:bodyPr wrap="square" rtlCol="0">
            <a:spAutoFit/>
          </a:bodyPr>
          <a:lstStyle/>
          <a:p>
            <a:pPr algn="just"/>
            <a:r>
              <a:rPr lang="sk-SK" sz="2400" b="1" dirty="0" err="1" smtClean="0">
                <a:latin typeface="Calibri" panose="020F0502020204030204" pitchFamily="34" charset="0"/>
              </a:rPr>
              <a:t>People</a:t>
            </a:r>
            <a:r>
              <a:rPr lang="sk-SK" sz="2400" b="1" dirty="0" smtClean="0">
                <a:latin typeface="Calibri" panose="020F0502020204030204" pitchFamily="34" charset="0"/>
              </a:rPr>
              <a:t>, </a:t>
            </a:r>
            <a:r>
              <a:rPr lang="sk-SK" sz="2400" b="1" dirty="0" err="1" smtClean="0">
                <a:latin typeface="Calibri" panose="020F0502020204030204" pitchFamily="34" charset="0"/>
              </a:rPr>
              <a:t>who</a:t>
            </a:r>
            <a:r>
              <a:rPr lang="sk-SK" sz="2400" b="1" dirty="0" smtClean="0">
                <a:latin typeface="Calibri" panose="020F0502020204030204" pitchFamily="34" charset="0"/>
              </a:rPr>
              <a:t> </a:t>
            </a:r>
            <a:r>
              <a:rPr lang="sk-SK" sz="2400" b="1" dirty="0" err="1" smtClean="0">
                <a:latin typeface="Calibri" panose="020F0502020204030204" pitchFamily="34" charset="0"/>
              </a:rPr>
              <a:t>helped</a:t>
            </a:r>
            <a:r>
              <a:rPr lang="sk-SK" sz="2400" b="1" dirty="0" smtClean="0">
                <a:latin typeface="Calibri" panose="020F0502020204030204" pitchFamily="34" charset="0"/>
              </a:rPr>
              <a:t>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querillia</a:t>
            </a:r>
            <a:r>
              <a:rPr lang="sk-SK" sz="2400" b="1" dirty="0" smtClean="0">
                <a:latin typeface="Calibri" panose="020F0502020204030204" pitchFamily="34" charset="0"/>
              </a:rPr>
              <a:t> </a:t>
            </a:r>
            <a:r>
              <a:rPr lang="sk-SK" sz="2400" b="1" dirty="0" err="1" smtClean="0">
                <a:latin typeface="Calibri" panose="020F0502020204030204" pitchFamily="34" charset="0"/>
              </a:rPr>
              <a:t>army</a:t>
            </a:r>
            <a:r>
              <a:rPr lang="sk-SK" sz="2400" b="1" dirty="0" smtClean="0">
                <a:latin typeface="Calibri" panose="020F0502020204030204" pitchFamily="34" charset="0"/>
              </a:rPr>
              <a:t> or </a:t>
            </a:r>
            <a:r>
              <a:rPr lang="sk-SK" sz="2400" b="1" dirty="0" err="1" smtClean="0">
                <a:latin typeface="Calibri" panose="020F0502020204030204" pitchFamily="34" charset="0"/>
              </a:rPr>
              <a:t>hid</a:t>
            </a:r>
            <a:r>
              <a:rPr lang="sk-SK" sz="2400" b="1" dirty="0" smtClean="0">
                <a:latin typeface="Calibri" panose="020F0502020204030204" pitchFamily="34" charset="0"/>
              </a:rPr>
              <a:t> </a:t>
            </a:r>
            <a:r>
              <a:rPr lang="sk-SK" sz="2400" b="1" dirty="0" err="1" smtClean="0">
                <a:latin typeface="Calibri" panose="020F0502020204030204" pitchFamily="34" charset="0"/>
              </a:rPr>
              <a:t>Jews</a:t>
            </a:r>
            <a:r>
              <a:rPr lang="sk-SK" sz="2400" b="1" dirty="0" smtClean="0">
                <a:latin typeface="Calibri" panose="020F0502020204030204" pitchFamily="34" charset="0"/>
              </a:rPr>
              <a:t> </a:t>
            </a:r>
            <a:r>
              <a:rPr lang="sk-SK" sz="2400" b="1" dirty="0" err="1" smtClean="0">
                <a:latin typeface="Calibri" panose="020F0502020204030204" pitchFamily="34" charset="0"/>
              </a:rPr>
              <a:t>were</a:t>
            </a:r>
            <a:r>
              <a:rPr lang="sk-SK" sz="2400" b="1" dirty="0" smtClean="0">
                <a:latin typeface="Calibri" panose="020F0502020204030204" pitchFamily="34" charset="0"/>
              </a:rPr>
              <a:t> </a:t>
            </a:r>
            <a:r>
              <a:rPr lang="sk-SK" sz="2400" b="1" dirty="0" err="1" smtClean="0">
                <a:latin typeface="Calibri" panose="020F0502020204030204" pitchFamily="34" charset="0"/>
              </a:rPr>
              <a:t>threatened</a:t>
            </a:r>
            <a:r>
              <a:rPr lang="sk-SK" sz="2400" b="1" dirty="0" smtClean="0">
                <a:latin typeface="Calibri" panose="020F0502020204030204" pitchFamily="34" charset="0"/>
              </a:rPr>
              <a:t> by </a:t>
            </a:r>
            <a:r>
              <a:rPr lang="sk-SK" sz="2400" b="1" dirty="0" err="1" smtClean="0">
                <a:latin typeface="Calibri" panose="020F0502020204030204" pitchFamily="34" charset="0"/>
              </a:rPr>
              <a:t>death</a:t>
            </a:r>
            <a:r>
              <a:rPr lang="sk-SK" sz="2400" b="1" dirty="0" smtClean="0">
                <a:latin typeface="Calibri" panose="020F0502020204030204" pitchFamily="34" charset="0"/>
              </a:rPr>
              <a:t>. </a:t>
            </a:r>
            <a:endParaRPr lang="sk-SK" sz="2400" b="1" dirty="0">
              <a:latin typeface="Calibri" panose="020F0502020204030204" pitchFamily="34" charset="0"/>
            </a:endParaRPr>
          </a:p>
        </p:txBody>
      </p:sp>
      <p:pic>
        <p:nvPicPr>
          <p:cNvPr id="4098" name="Picture 2" descr="http://sacr3-files.s3-website-eu-west-1.amazonaws.com/_processed_/csm_SP_Pamatnik_SNP_jpg_b01eee7c1d.jpg"/>
          <p:cNvPicPr>
            <a:picLocks noChangeAspect="1" noChangeArrowheads="1"/>
          </p:cNvPicPr>
          <p:nvPr/>
        </p:nvPicPr>
        <p:blipFill rotWithShape="1">
          <a:blip r:embed="rId3">
            <a:extLst>
              <a:ext uri="{28A0092B-C50C-407E-A947-70E740481C1C}">
                <a14:useLocalDpi xmlns:a14="http://schemas.microsoft.com/office/drawing/2010/main" val="0"/>
              </a:ext>
            </a:extLst>
          </a:blip>
          <a:srcRect l="14798" r="13419"/>
          <a:stretch/>
        </p:blipFill>
        <p:spPr bwMode="auto">
          <a:xfrm>
            <a:off x="3219719" y="940053"/>
            <a:ext cx="4868214"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58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164428" y="2982896"/>
            <a:ext cx="4739426" cy="1687132"/>
          </a:xfrm>
          <a:prstGeom prst="rect">
            <a:avLst/>
          </a:prstGeom>
          <a:noFill/>
        </p:spPr>
        <p:txBody>
          <a:bodyPr wrap="square" rtlCol="0">
            <a:spAutoFit/>
          </a:bodyPr>
          <a:lstStyle/>
          <a:p>
            <a:endParaRPr lang="sk-SK" dirty="0"/>
          </a:p>
        </p:txBody>
      </p:sp>
      <p:pic>
        <p:nvPicPr>
          <p:cNvPr id="6146" name="Picture 2" descr="Mapa Sloven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95" y="3370066"/>
            <a:ext cx="4695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rnava.sk/userfiles/image/susosienajsvtrojice_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211" y="257578"/>
            <a:ext cx="6442327" cy="454123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dpdesign.sk/foto/erb-trnav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195" y="603524"/>
            <a:ext cx="1905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6318913" y="5396569"/>
            <a:ext cx="3739488" cy="830997"/>
          </a:xfrm>
          <a:prstGeom prst="rect">
            <a:avLst/>
          </a:prstGeom>
          <a:noFill/>
        </p:spPr>
        <p:txBody>
          <a:bodyPr wrap="square" rtlCol="0">
            <a:spAutoFit/>
          </a:bodyPr>
          <a:lstStyle/>
          <a:p>
            <a:pPr algn="ctr"/>
            <a:r>
              <a:rPr lang="sk-SK" sz="4800" b="1" dirty="0" smtClean="0">
                <a:solidFill>
                  <a:srgbClr val="C00000"/>
                </a:solidFill>
                <a:latin typeface="Adobe Fan Heiti Std B" panose="020B0700000000000000" pitchFamily="34" charset="-128"/>
                <a:ea typeface="Adobe Fan Heiti Std B" panose="020B0700000000000000" pitchFamily="34" charset="-128"/>
              </a:rPr>
              <a:t>TRNAVA</a:t>
            </a:r>
            <a:endParaRPr lang="sk-SK" sz="4800" b="1" dirty="0">
              <a:solidFill>
                <a:srgbClr val="C000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24701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1+#ppt_w/2"/>
                                          </p:val>
                                        </p:tav>
                                        <p:tav tm="100000">
                                          <p:val>
                                            <p:strVal val="#ppt_x"/>
                                          </p:val>
                                        </p:tav>
                                      </p:tavLst>
                                    </p:anim>
                                    <p:anim calcmode="lin" valueType="num">
                                      <p:cBhvr additive="base">
                                        <p:cTn id="8" dur="500" fill="hold"/>
                                        <p:tgtEl>
                                          <p:spTgt spid="61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0-#ppt_w/2"/>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1000"/>
                                        <p:tgtEl>
                                          <p:spTgt spid="6150"/>
                                        </p:tgtEl>
                                      </p:cBhvr>
                                    </p:animEffect>
                                    <p:anim calcmode="lin" valueType="num">
                                      <p:cBhvr>
                                        <p:cTn id="28" dur="1000" fill="hold"/>
                                        <p:tgtEl>
                                          <p:spTgt spid="6150"/>
                                        </p:tgtEl>
                                        <p:attrNameLst>
                                          <p:attrName>ppt_x</p:attrName>
                                        </p:attrNameLst>
                                      </p:cBhvr>
                                      <p:tavLst>
                                        <p:tav tm="0">
                                          <p:val>
                                            <p:strVal val="#ppt_x"/>
                                          </p:val>
                                        </p:tav>
                                        <p:tav tm="100000">
                                          <p:val>
                                            <p:strVal val="#ppt_x"/>
                                          </p:val>
                                        </p:tav>
                                      </p:tavLst>
                                    </p:anim>
                                    <p:anim calcmode="lin" valueType="num">
                                      <p:cBhvr>
                                        <p:cTn id="2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922350" y="1097051"/>
            <a:ext cx="3606084" cy="2308324"/>
          </a:xfrm>
          <a:prstGeom prst="rect">
            <a:avLst/>
          </a:prstGeom>
          <a:noFill/>
        </p:spPr>
        <p:txBody>
          <a:bodyPr wrap="square" rtlCol="0">
            <a:spAutoFit/>
          </a:bodyPr>
          <a:lstStyle/>
          <a:p>
            <a:pPr algn="just"/>
            <a:r>
              <a:rPr lang="sk-SK" sz="2400" b="1" dirty="0" smtClean="0">
                <a:latin typeface="Calibri" panose="020F0502020204030204" pitchFamily="34" charset="0"/>
              </a:rPr>
              <a:t>By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year</a:t>
            </a:r>
            <a:r>
              <a:rPr lang="sk-SK" sz="2400" b="1" dirty="0" smtClean="0">
                <a:latin typeface="Calibri" panose="020F0502020204030204" pitchFamily="34" charset="0"/>
              </a:rPr>
              <a:t> 1942 </a:t>
            </a:r>
            <a:r>
              <a:rPr lang="sk-SK" sz="2400" b="1" dirty="0" err="1" smtClean="0">
                <a:latin typeface="Calibri" panose="020F0502020204030204" pitchFamily="34" charset="0"/>
              </a:rPr>
              <a:t>there</a:t>
            </a:r>
            <a:r>
              <a:rPr lang="sk-SK" sz="2400" b="1" dirty="0" smtClean="0">
                <a:latin typeface="Calibri" panose="020F0502020204030204" pitchFamily="34" charset="0"/>
              </a:rPr>
              <a:t> </a:t>
            </a:r>
            <a:r>
              <a:rPr lang="sk-SK" sz="2400" b="1" dirty="0" err="1" smtClean="0">
                <a:latin typeface="Calibri" panose="020F0502020204030204" pitchFamily="34" charset="0"/>
              </a:rPr>
              <a:t>were</a:t>
            </a:r>
            <a:r>
              <a:rPr lang="sk-SK" sz="2400" b="1" dirty="0" smtClean="0">
                <a:latin typeface="Calibri" panose="020F0502020204030204" pitchFamily="34" charset="0"/>
              </a:rPr>
              <a:t> 3226 </a:t>
            </a:r>
            <a:r>
              <a:rPr lang="sk-SK" sz="2400" b="1" dirty="0" err="1" smtClean="0">
                <a:latin typeface="Calibri" panose="020F0502020204030204" pitchFamily="34" charset="0"/>
              </a:rPr>
              <a:t>Jews</a:t>
            </a:r>
            <a:r>
              <a:rPr lang="sk-SK" sz="2400" b="1" dirty="0" smtClean="0">
                <a:latin typeface="Calibri" panose="020F0502020204030204" pitchFamily="34" charset="0"/>
              </a:rPr>
              <a:t> in Trnava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total</a:t>
            </a:r>
            <a:r>
              <a:rPr lang="sk-SK" sz="2400" b="1" dirty="0" smtClean="0">
                <a:latin typeface="Calibri" panose="020F0502020204030204" pitchFamily="34" charset="0"/>
              </a:rPr>
              <a:t> </a:t>
            </a:r>
            <a:r>
              <a:rPr lang="sk-SK" sz="2400" b="1" dirty="0" err="1" smtClean="0">
                <a:latin typeface="Calibri" panose="020F0502020204030204" pitchFamily="34" charset="0"/>
              </a:rPr>
              <a:t>was</a:t>
            </a:r>
            <a:r>
              <a:rPr lang="sk-SK" sz="2400" b="1" dirty="0" smtClean="0">
                <a:latin typeface="Calibri" panose="020F0502020204030204" pitchFamily="34" charset="0"/>
              </a:rPr>
              <a:t> 25819 </a:t>
            </a:r>
            <a:r>
              <a:rPr lang="sk-SK" sz="2400" b="1" dirty="0" err="1" smtClean="0">
                <a:latin typeface="Calibri" panose="020F0502020204030204" pitchFamily="34" charset="0"/>
              </a:rPr>
              <a:t>citizens</a:t>
            </a:r>
            <a:r>
              <a:rPr lang="sk-SK" sz="2400" b="1" dirty="0" smtClean="0">
                <a:latin typeface="Calibri" panose="020F0502020204030204" pitchFamily="34" charset="0"/>
              </a:rPr>
              <a:t>). </a:t>
            </a:r>
          </a:p>
          <a:p>
            <a:pPr algn="just"/>
            <a:r>
              <a:rPr lang="sk-SK" sz="2400" b="1" dirty="0" smtClean="0">
                <a:latin typeface="Calibri" panose="020F0502020204030204" pitchFamily="34" charset="0"/>
              </a:rPr>
              <a:t>Most </a:t>
            </a:r>
            <a:r>
              <a:rPr lang="sk-SK" sz="2400" b="1" dirty="0" err="1" smtClean="0">
                <a:latin typeface="Calibri" panose="020F0502020204030204" pitchFamily="34" charset="0"/>
              </a:rPr>
              <a:t>of</a:t>
            </a:r>
            <a:r>
              <a:rPr lang="sk-SK" sz="2400" b="1" dirty="0" smtClean="0">
                <a:latin typeface="Calibri" panose="020F0502020204030204" pitchFamily="34" charset="0"/>
              </a:rPr>
              <a:t> </a:t>
            </a:r>
            <a:r>
              <a:rPr lang="sk-SK" sz="2400" b="1" dirty="0" err="1" smtClean="0">
                <a:latin typeface="Calibri" panose="020F0502020204030204" pitchFamily="34" charset="0"/>
              </a:rPr>
              <a:t>them</a:t>
            </a:r>
            <a:r>
              <a:rPr lang="sk-SK" sz="2400" b="1" dirty="0" smtClean="0">
                <a:latin typeface="Calibri" panose="020F0502020204030204" pitchFamily="34" charset="0"/>
              </a:rPr>
              <a:t> </a:t>
            </a:r>
            <a:r>
              <a:rPr lang="sk-SK" sz="2400" b="1" dirty="0" err="1" smtClean="0">
                <a:latin typeface="Calibri" panose="020F0502020204030204" pitchFamily="34" charset="0"/>
              </a:rPr>
              <a:t>were</a:t>
            </a:r>
            <a:r>
              <a:rPr lang="sk-SK" sz="2400" b="1" dirty="0" smtClean="0">
                <a:latin typeface="Calibri" panose="020F0502020204030204" pitchFamily="34" charset="0"/>
              </a:rPr>
              <a:t> </a:t>
            </a:r>
            <a:r>
              <a:rPr lang="sk-SK" sz="2400" b="1" dirty="0" err="1" smtClean="0">
                <a:latin typeface="Calibri" panose="020F0502020204030204" pitchFamily="34" charset="0"/>
              </a:rPr>
              <a:t>deported</a:t>
            </a:r>
            <a:r>
              <a:rPr lang="sk-SK" sz="2400" b="1" dirty="0" smtClean="0">
                <a:latin typeface="Calibri" panose="020F0502020204030204" pitchFamily="34" charset="0"/>
              </a:rPr>
              <a:t> to </a:t>
            </a:r>
            <a:r>
              <a:rPr lang="sk-SK" sz="2400" b="1" dirty="0" err="1" smtClean="0">
                <a:latin typeface="Calibri" panose="020F0502020204030204" pitchFamily="34" charset="0"/>
              </a:rPr>
              <a:t>Auschwitz</a:t>
            </a:r>
            <a:r>
              <a:rPr lang="sk-SK" sz="2400" b="1" dirty="0" smtClean="0">
                <a:latin typeface="Calibri" panose="020F0502020204030204" pitchFamily="34" charset="0"/>
              </a:rPr>
              <a:t>.</a:t>
            </a:r>
            <a:endParaRPr lang="sk-SK" sz="2400" b="1" dirty="0">
              <a:latin typeface="Calibri" panose="020F0502020204030204" pitchFamily="34" charset="0"/>
            </a:endParaRPr>
          </a:p>
        </p:txBody>
      </p:sp>
      <p:pic>
        <p:nvPicPr>
          <p:cNvPr id="5122" name="Picture 2" descr="http://www.slovak-jewish-heritage.org/uploads/pics/1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01" y="1097051"/>
            <a:ext cx="4897114" cy="32688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rnava-live.sk/wp-content/uploads/2011/08/mala-synagoga-max-gallery-496x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192" y="3463121"/>
            <a:ext cx="47244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Šípka nadol 3"/>
          <p:cNvSpPr/>
          <p:nvPr/>
        </p:nvSpPr>
        <p:spPr>
          <a:xfrm>
            <a:off x="2807594" y="4210498"/>
            <a:ext cx="193183" cy="824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Šípka doľava 4"/>
          <p:cNvSpPr/>
          <p:nvPr/>
        </p:nvSpPr>
        <p:spPr>
          <a:xfrm>
            <a:off x="5621315" y="5937161"/>
            <a:ext cx="972668" cy="2318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1455313" y="5035639"/>
            <a:ext cx="2704563" cy="461665"/>
          </a:xfrm>
          <a:prstGeom prst="rect">
            <a:avLst/>
          </a:prstGeom>
          <a:noFill/>
        </p:spPr>
        <p:txBody>
          <a:bodyPr wrap="square" rtlCol="0">
            <a:spAutoFit/>
          </a:bodyPr>
          <a:lstStyle/>
          <a:p>
            <a:r>
              <a:rPr lang="sk-SK" sz="2400" b="1" dirty="0" smtClean="0">
                <a:latin typeface="Calibri" panose="020F0502020204030204" pitchFamily="34" charset="0"/>
              </a:rPr>
              <a:t>Big </a:t>
            </a:r>
            <a:r>
              <a:rPr lang="en-GB" sz="2400" b="1" dirty="0" smtClean="0">
                <a:latin typeface="Calibri" panose="020F0502020204030204" pitchFamily="34" charset="0"/>
              </a:rPr>
              <a:t>Synagogue</a:t>
            </a:r>
            <a:endParaRPr lang="en-GB" sz="2400" b="1" dirty="0">
              <a:latin typeface="Calibri" panose="020F0502020204030204" pitchFamily="34" charset="0"/>
            </a:endParaRPr>
          </a:p>
        </p:txBody>
      </p:sp>
      <p:sp>
        <p:nvSpPr>
          <p:cNvPr id="7" name="BlokTextu 6"/>
          <p:cNvSpPr txBox="1"/>
          <p:nvPr/>
        </p:nvSpPr>
        <p:spPr>
          <a:xfrm>
            <a:off x="3078051" y="5937161"/>
            <a:ext cx="2434107" cy="461665"/>
          </a:xfrm>
          <a:prstGeom prst="rect">
            <a:avLst/>
          </a:prstGeom>
          <a:noFill/>
        </p:spPr>
        <p:txBody>
          <a:bodyPr wrap="square" rtlCol="0">
            <a:spAutoFit/>
          </a:bodyPr>
          <a:lstStyle/>
          <a:p>
            <a:r>
              <a:rPr lang="en-GB" sz="2400" b="1" dirty="0" smtClean="0">
                <a:latin typeface="Calibri" panose="020F0502020204030204" pitchFamily="34" charset="0"/>
              </a:rPr>
              <a:t>Small</a:t>
            </a:r>
            <a:r>
              <a:rPr lang="sk-SK" sz="2400" b="1" dirty="0" smtClean="0">
                <a:latin typeface="Calibri" panose="020F0502020204030204" pitchFamily="34" charset="0"/>
              </a:rPr>
              <a:t> </a:t>
            </a:r>
            <a:r>
              <a:rPr lang="en-GB" sz="2400" b="1" dirty="0" smtClean="0">
                <a:latin typeface="Calibri" panose="020F0502020204030204" pitchFamily="34" charset="0"/>
              </a:rPr>
              <a:t>Synagogue</a:t>
            </a:r>
            <a:endParaRPr lang="sk-SK" sz="2400" b="1" dirty="0">
              <a:latin typeface="Calibri" panose="020F0502020204030204" pitchFamily="34" charset="0"/>
            </a:endParaRPr>
          </a:p>
        </p:txBody>
      </p:sp>
      <p:sp>
        <p:nvSpPr>
          <p:cNvPr id="8" name="BlokTextu 7"/>
          <p:cNvSpPr txBox="1"/>
          <p:nvPr/>
        </p:nvSpPr>
        <p:spPr>
          <a:xfrm>
            <a:off x="5621315" y="378182"/>
            <a:ext cx="3780262" cy="646331"/>
          </a:xfrm>
          <a:prstGeom prst="rect">
            <a:avLst/>
          </a:prstGeom>
          <a:noFill/>
        </p:spPr>
        <p:txBody>
          <a:bodyPr wrap="square" rtlCol="0">
            <a:spAutoFit/>
          </a:bodyPr>
          <a:lstStyle/>
          <a:p>
            <a:r>
              <a:rPr lang="sk-SK" sz="3600" b="1" dirty="0" err="1" smtClean="0">
                <a:solidFill>
                  <a:srgbClr val="C00000"/>
                </a:solidFill>
              </a:rPr>
              <a:t>Jews</a:t>
            </a:r>
            <a:r>
              <a:rPr lang="sk-SK" sz="3600" b="1" dirty="0" smtClean="0">
                <a:solidFill>
                  <a:srgbClr val="C00000"/>
                </a:solidFill>
              </a:rPr>
              <a:t> in Trnava</a:t>
            </a:r>
            <a:endParaRPr lang="sk-SK" sz="3600" b="1" dirty="0">
              <a:solidFill>
                <a:srgbClr val="C00000"/>
              </a:solidFill>
            </a:endParaRPr>
          </a:p>
        </p:txBody>
      </p:sp>
    </p:spTree>
    <p:extLst>
      <p:ext uri="{BB962C8B-B14F-4D97-AF65-F5344CB8AC3E}">
        <p14:creationId xmlns:p14="http://schemas.microsoft.com/office/powerpoint/2010/main" val="20686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0-#ppt_w/2"/>
                                          </p:val>
                                        </p:tav>
                                        <p:tav tm="100000">
                                          <p:val>
                                            <p:strVal val="#ppt_x"/>
                                          </p:val>
                                        </p:tav>
                                      </p:tavLst>
                                    </p:anim>
                                    <p:anim calcmode="lin" valueType="num">
                                      <p:cBhvr additive="base">
                                        <p:cTn id="20"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anim calcmode="lin" valueType="num">
                                      <p:cBhvr additive="base">
                                        <p:cTn id="37" dur="500" fill="hold"/>
                                        <p:tgtEl>
                                          <p:spTgt spid="5124"/>
                                        </p:tgtEl>
                                        <p:attrNameLst>
                                          <p:attrName>ppt_x</p:attrName>
                                        </p:attrNameLst>
                                      </p:cBhvr>
                                      <p:tavLst>
                                        <p:tav tm="0">
                                          <p:val>
                                            <p:strVal val="1+#ppt_w/2"/>
                                          </p:val>
                                        </p:tav>
                                        <p:tav tm="100000">
                                          <p:val>
                                            <p:strVal val="#ppt_x"/>
                                          </p:val>
                                        </p:tav>
                                      </p:tavLst>
                                    </p:anim>
                                    <p:anim calcmode="lin" valueType="num">
                                      <p:cBhvr additive="base">
                                        <p:cTn id="3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101009" y="715617"/>
            <a:ext cx="6056243" cy="523220"/>
          </a:xfrm>
          <a:prstGeom prst="rect">
            <a:avLst/>
          </a:prstGeom>
          <a:noFill/>
        </p:spPr>
        <p:txBody>
          <a:bodyPr wrap="square" rtlCol="0">
            <a:spAutoFit/>
          </a:bodyPr>
          <a:lstStyle/>
          <a:p>
            <a:r>
              <a:rPr lang="sk-SK" sz="2800" b="1" dirty="0" smtClean="0">
                <a:solidFill>
                  <a:srgbClr val="C00000"/>
                </a:solidFill>
                <a:latin typeface="Georgia" panose="02040502050405020303" pitchFamily="18" charset="0"/>
              </a:rPr>
              <a:t>Slovak State 1939- 1945</a:t>
            </a:r>
            <a:endParaRPr lang="sk-SK" sz="2800" b="1" dirty="0">
              <a:solidFill>
                <a:srgbClr val="C00000"/>
              </a:solidFill>
              <a:latin typeface="Georgia" panose="02040502050405020303" pitchFamily="18" charset="0"/>
            </a:endParaRPr>
          </a:p>
        </p:txBody>
      </p:sp>
      <p:pic>
        <p:nvPicPr>
          <p:cNvPr id="5" name="Obrázok 4" descr="Mapa štátu"/>
          <p:cNvPicPr/>
          <p:nvPr/>
        </p:nvPicPr>
        <p:blipFill>
          <a:blip r:embed="rId2">
            <a:extLst>
              <a:ext uri="{28A0092B-C50C-407E-A947-70E740481C1C}">
                <a14:useLocalDpi xmlns:a14="http://schemas.microsoft.com/office/drawing/2010/main" val="0"/>
              </a:ext>
            </a:extLst>
          </a:blip>
          <a:srcRect/>
          <a:stretch>
            <a:fillRect/>
          </a:stretch>
        </p:blipFill>
        <p:spPr bwMode="auto">
          <a:xfrm>
            <a:off x="1373131" y="1587387"/>
            <a:ext cx="3193484" cy="3126393"/>
          </a:xfrm>
          <a:prstGeom prst="rect">
            <a:avLst/>
          </a:prstGeom>
          <a:noFill/>
          <a:ln>
            <a:noFill/>
          </a:ln>
        </p:spPr>
      </p:pic>
      <p:pic>
        <p:nvPicPr>
          <p:cNvPr id="6" name="Obrázok 5" descr="http://www.slovenskyportal.sk/images/malavojna.png"/>
          <p:cNvPicPr/>
          <p:nvPr/>
        </p:nvPicPr>
        <p:blipFill>
          <a:blip r:embed="rId3">
            <a:extLst>
              <a:ext uri="{28A0092B-C50C-407E-A947-70E740481C1C}">
                <a14:useLocalDpi xmlns:a14="http://schemas.microsoft.com/office/drawing/2010/main" val="0"/>
              </a:ext>
            </a:extLst>
          </a:blip>
          <a:srcRect/>
          <a:stretch>
            <a:fillRect/>
          </a:stretch>
        </p:blipFill>
        <p:spPr bwMode="auto">
          <a:xfrm>
            <a:off x="5455257" y="3049992"/>
            <a:ext cx="5760720" cy="2750185"/>
          </a:xfrm>
          <a:prstGeom prst="rect">
            <a:avLst/>
          </a:prstGeom>
          <a:noFill/>
          <a:ln>
            <a:noFill/>
          </a:ln>
        </p:spPr>
      </p:pic>
      <p:sp>
        <p:nvSpPr>
          <p:cNvPr id="7" name="BlokTextu 6"/>
          <p:cNvSpPr txBox="1"/>
          <p:nvPr/>
        </p:nvSpPr>
        <p:spPr>
          <a:xfrm>
            <a:off x="4924955" y="1510952"/>
            <a:ext cx="5159203" cy="1569660"/>
          </a:xfrm>
          <a:prstGeom prst="rect">
            <a:avLst/>
          </a:prstGeom>
          <a:noFill/>
        </p:spPr>
        <p:txBody>
          <a:bodyPr wrap="square" rtlCol="0">
            <a:spAutoFit/>
          </a:bodyPr>
          <a:lstStyle/>
          <a:p>
            <a:r>
              <a:rPr lang="sk-SK" sz="2400" b="1" dirty="0" smtClean="0"/>
              <a:t>Slovak State on </a:t>
            </a:r>
            <a:r>
              <a:rPr lang="sk-SK" sz="2400" b="1" dirty="0" err="1" smtClean="0"/>
              <a:t>the</a:t>
            </a:r>
            <a:r>
              <a:rPr lang="sk-SK" sz="2400" b="1" dirty="0" smtClean="0"/>
              <a:t> </a:t>
            </a:r>
            <a:r>
              <a:rPr lang="sk-SK" sz="2400" b="1" dirty="0" err="1" smtClean="0"/>
              <a:t>map</a:t>
            </a:r>
            <a:r>
              <a:rPr lang="sk-SK" sz="2400" b="1" dirty="0" smtClean="0"/>
              <a:t> </a:t>
            </a:r>
            <a:r>
              <a:rPr lang="sk-SK" sz="2400" b="1" dirty="0" err="1" smtClean="0"/>
              <a:t>of</a:t>
            </a:r>
            <a:r>
              <a:rPr lang="sk-SK" sz="2400" b="1" dirty="0" smtClean="0"/>
              <a:t> </a:t>
            </a:r>
            <a:r>
              <a:rPr lang="sk-SK" sz="2400" b="1" dirty="0" err="1" smtClean="0"/>
              <a:t>Europe</a:t>
            </a:r>
            <a:r>
              <a:rPr lang="sk-SK" sz="2400" b="1" dirty="0" smtClean="0"/>
              <a:t>: </a:t>
            </a:r>
            <a:r>
              <a:rPr lang="en-GB" sz="2400" b="1" dirty="0" smtClean="0">
                <a:latin typeface="Calibri" panose="020F0502020204030204" pitchFamily="34" charset="0"/>
              </a:rPr>
              <a:t>Citizens</a:t>
            </a:r>
            <a:r>
              <a:rPr lang="sk-SK" sz="2400" b="1" dirty="0" smtClean="0">
                <a:latin typeface="Calibri" panose="020F0502020204030204" pitchFamily="34" charset="0"/>
              </a:rPr>
              <a:t> 2 655 053</a:t>
            </a:r>
          </a:p>
          <a:p>
            <a:r>
              <a:rPr lang="sk-SK" sz="2400" b="1" dirty="0" err="1" smtClean="0">
                <a:latin typeface="Calibri" panose="020F0502020204030204" pitchFamily="34" charset="0"/>
              </a:rPr>
              <a:t>Area</a:t>
            </a:r>
            <a:r>
              <a:rPr lang="sk-SK" sz="2400" b="1" dirty="0" smtClean="0">
                <a:latin typeface="Calibri" panose="020F0502020204030204" pitchFamily="34" charset="0"/>
              </a:rPr>
              <a:t> 38 055 </a:t>
            </a:r>
            <a:r>
              <a:rPr lang="sk-SK" sz="2400" b="1" dirty="0" err="1" smtClean="0">
                <a:latin typeface="Calibri" panose="020F0502020204030204" pitchFamily="34" charset="0"/>
              </a:rPr>
              <a:t>sqkm</a:t>
            </a:r>
            <a:endParaRPr lang="sk-SK" sz="2400" b="1" dirty="0">
              <a:latin typeface="Calibri" panose="020F0502020204030204" pitchFamily="34" charset="0"/>
            </a:endParaRPr>
          </a:p>
          <a:p>
            <a:endParaRPr lang="sk-SK" sz="2400" b="1" dirty="0">
              <a:latin typeface="Calibri" panose="020F0502020204030204" pitchFamily="34" charset="0"/>
            </a:endParaRPr>
          </a:p>
        </p:txBody>
      </p:sp>
      <p:sp>
        <p:nvSpPr>
          <p:cNvPr id="8" name="BlokTextu 7"/>
          <p:cNvSpPr txBox="1"/>
          <p:nvPr/>
        </p:nvSpPr>
        <p:spPr>
          <a:xfrm>
            <a:off x="1473884" y="4987425"/>
            <a:ext cx="3254249" cy="1200329"/>
          </a:xfrm>
          <a:prstGeom prst="rect">
            <a:avLst/>
          </a:prstGeom>
          <a:noFill/>
        </p:spPr>
        <p:txBody>
          <a:bodyPr wrap="square" rtlCol="0">
            <a:spAutoFit/>
          </a:bodyPr>
          <a:lstStyle/>
          <a:p>
            <a:r>
              <a:rPr lang="en-GB" b="1" dirty="0" smtClean="0"/>
              <a:t>After the Vienna Award (2nd November 1938) Hungary annexed territories in southern Slovakia</a:t>
            </a:r>
            <a:r>
              <a:rPr lang="sk-SK" b="1" dirty="0" smtClean="0"/>
              <a:t>. </a:t>
            </a:r>
            <a:endParaRPr lang="sk-SK" b="1" dirty="0"/>
          </a:p>
        </p:txBody>
      </p:sp>
      <p:sp>
        <p:nvSpPr>
          <p:cNvPr id="9" name="BlokTextu 8"/>
          <p:cNvSpPr txBox="1"/>
          <p:nvPr/>
        </p:nvSpPr>
        <p:spPr>
          <a:xfrm>
            <a:off x="4080682" y="5864589"/>
            <a:ext cx="7700502" cy="1200329"/>
          </a:xfrm>
          <a:prstGeom prst="rect">
            <a:avLst/>
          </a:prstGeom>
          <a:noFill/>
        </p:spPr>
        <p:txBody>
          <a:bodyPr wrap="square" rtlCol="0">
            <a:spAutoFit/>
          </a:bodyPr>
          <a:lstStyle/>
          <a:p>
            <a:r>
              <a:rPr lang="sk-SK" sz="2400" b="1" dirty="0" smtClean="0">
                <a:latin typeface="Calibri" panose="020F0502020204030204" pitchFamily="34" charset="0"/>
              </a:rPr>
              <a:t>1, 4 – part </a:t>
            </a:r>
            <a:r>
              <a:rPr lang="en-GB" sz="2400" b="1" dirty="0" smtClean="0">
                <a:latin typeface="Calibri" panose="020F0502020204030204" pitchFamily="34" charset="0"/>
              </a:rPr>
              <a:t>of</a:t>
            </a:r>
            <a:r>
              <a:rPr lang="sk-SK" sz="2400" b="1" dirty="0" smtClean="0">
                <a:latin typeface="Calibri" panose="020F0502020204030204" pitchFamily="34" charset="0"/>
              </a:rPr>
              <a:t> </a:t>
            </a:r>
            <a:r>
              <a:rPr lang="en-GB" sz="2400" b="1" dirty="0" smtClean="0">
                <a:latin typeface="Calibri" panose="020F0502020204030204" pitchFamily="34" charset="0"/>
              </a:rPr>
              <a:t>Germany</a:t>
            </a:r>
            <a:r>
              <a:rPr lang="sk-SK" sz="2400" b="1" dirty="0" smtClean="0">
                <a:latin typeface="Calibri" panose="020F0502020204030204" pitchFamily="34" charset="0"/>
              </a:rPr>
              <a:t>, 2, 3 – part </a:t>
            </a:r>
            <a:r>
              <a:rPr lang="sk-SK" sz="2400" b="1" dirty="0" err="1" smtClean="0">
                <a:latin typeface="Calibri" panose="020F0502020204030204" pitchFamily="34" charset="0"/>
              </a:rPr>
              <a:t>of</a:t>
            </a:r>
            <a:r>
              <a:rPr lang="sk-SK" sz="2400" b="1" dirty="0" smtClean="0">
                <a:latin typeface="Calibri" panose="020F0502020204030204" pitchFamily="34" charset="0"/>
              </a:rPr>
              <a:t> </a:t>
            </a:r>
            <a:r>
              <a:rPr lang="sk-SK" sz="2400" b="1" dirty="0" err="1" smtClean="0">
                <a:latin typeface="Calibri" panose="020F0502020204030204" pitchFamily="34" charset="0"/>
              </a:rPr>
              <a:t>Hungary</a:t>
            </a:r>
            <a:r>
              <a:rPr lang="sk-SK" sz="2400" b="1" dirty="0" smtClean="0">
                <a:latin typeface="Calibri" panose="020F0502020204030204" pitchFamily="34" charset="0"/>
              </a:rPr>
              <a:t>. 5- </a:t>
            </a:r>
            <a:r>
              <a:rPr lang="sk-SK" sz="2400" b="1" dirty="0" err="1" smtClean="0">
                <a:latin typeface="Calibri" panose="020F0502020204030204" pitchFamily="34" charset="0"/>
              </a:rPr>
              <a:t>protected</a:t>
            </a:r>
            <a:r>
              <a:rPr lang="sk-SK" sz="2400" b="1" dirty="0" smtClean="0">
                <a:latin typeface="Calibri" panose="020F0502020204030204" pitchFamily="34" charset="0"/>
              </a:rPr>
              <a:t> </a:t>
            </a:r>
            <a:r>
              <a:rPr lang="sk-SK" sz="2400" b="1" dirty="0" err="1" smtClean="0">
                <a:latin typeface="Calibri" panose="020F0502020204030204" pitchFamily="34" charset="0"/>
              </a:rPr>
              <a:t>area</a:t>
            </a:r>
            <a:r>
              <a:rPr lang="sk-SK" sz="2400" b="1" dirty="0" smtClean="0">
                <a:latin typeface="Calibri" panose="020F0502020204030204" pitchFamily="34" charset="0"/>
              </a:rPr>
              <a:t> </a:t>
            </a:r>
            <a:r>
              <a:rPr lang="en-GB" sz="2400" b="1" dirty="0" smtClean="0">
                <a:latin typeface="Calibri" panose="020F0502020204030204" pitchFamily="34" charset="0"/>
              </a:rPr>
              <a:t>at</a:t>
            </a:r>
            <a:r>
              <a:rPr lang="sk-SK" sz="2400" b="1" dirty="0" smtClean="0">
                <a:latin typeface="Calibri" panose="020F0502020204030204" pitchFamily="34" charset="0"/>
              </a:rPr>
              <a:t>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border</a:t>
            </a:r>
            <a:r>
              <a:rPr lang="sk-SK" sz="2400" b="1" dirty="0" smtClean="0">
                <a:latin typeface="Calibri" panose="020F0502020204030204" pitchFamily="34" charset="0"/>
              </a:rPr>
              <a:t> </a:t>
            </a:r>
            <a:r>
              <a:rPr lang="sk-SK" sz="2400" b="1" dirty="0" err="1" smtClean="0">
                <a:latin typeface="Calibri" panose="020F0502020204030204" pitchFamily="34" charset="0"/>
              </a:rPr>
              <a:t>of</a:t>
            </a:r>
            <a:r>
              <a:rPr lang="sk-SK" sz="2400" b="1" dirty="0" smtClean="0">
                <a:latin typeface="Calibri" panose="020F0502020204030204" pitchFamily="34" charset="0"/>
              </a:rPr>
              <a:t> </a:t>
            </a:r>
            <a:r>
              <a:rPr lang="en-US" sz="2400" b="1" dirty="0" smtClean="0">
                <a:latin typeface="Calibri" pitchFamily="34" charset="0"/>
              </a:rPr>
              <a:t>Protectorate of Bohemia and Moravia</a:t>
            </a:r>
          </a:p>
          <a:p>
            <a:endParaRPr lang="sk-SK" sz="2400" b="1" dirty="0">
              <a:latin typeface="Calibri" panose="020F0502020204030204" pitchFamily="34" charset="0"/>
            </a:endParaRPr>
          </a:p>
        </p:txBody>
      </p:sp>
    </p:spTree>
    <p:extLst>
      <p:ext uri="{BB962C8B-B14F-4D97-AF65-F5344CB8AC3E}">
        <p14:creationId xmlns:p14="http://schemas.microsoft.com/office/powerpoint/2010/main" val="406809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922986" y="4559121"/>
            <a:ext cx="11269014" cy="1938992"/>
          </a:xfrm>
          <a:prstGeom prst="rect">
            <a:avLst/>
          </a:prstGeom>
          <a:noFill/>
        </p:spPr>
        <p:txBody>
          <a:bodyPr wrap="square" rtlCol="0">
            <a:spAutoFit/>
          </a:bodyPr>
          <a:lstStyle/>
          <a:p>
            <a:pPr marL="342900" indent="-342900" algn="just"/>
            <a:r>
              <a:rPr lang="en-GB" sz="2400" b="1" dirty="0" smtClean="0">
                <a:latin typeface="Calibri" pitchFamily="34" charset="0"/>
              </a:rPr>
              <a:t>This honour is awarded to people who saved the life of at least one Jew without</a:t>
            </a:r>
            <a:endParaRPr lang="sk-SK" sz="2400" b="1" dirty="0" smtClean="0">
              <a:latin typeface="Calibri" pitchFamily="34" charset="0"/>
            </a:endParaRPr>
          </a:p>
          <a:p>
            <a:pPr marL="342900" indent="-342900" algn="just"/>
            <a:r>
              <a:rPr lang="en-GB" sz="2400" b="1" dirty="0" smtClean="0">
                <a:latin typeface="Calibri" pitchFamily="34" charset="0"/>
              </a:rPr>
              <a:t>payment and jeopardized the life and safety of themselves and their families. This title</a:t>
            </a:r>
            <a:endParaRPr lang="sk-SK" sz="2400" b="1" dirty="0" smtClean="0">
              <a:latin typeface="Calibri" pitchFamily="34" charset="0"/>
            </a:endParaRPr>
          </a:p>
          <a:p>
            <a:pPr marL="342900" indent="-342900" algn="just"/>
            <a:r>
              <a:rPr lang="en-GB" sz="2400" b="1" dirty="0" smtClean="0">
                <a:latin typeface="Calibri" pitchFamily="34" charset="0"/>
              </a:rPr>
              <a:t>has been granted to more than 24,800 people, including more than 500 Slovaks.</a:t>
            </a:r>
            <a:endParaRPr lang="sk-SK" sz="2400" b="1" dirty="0" smtClean="0">
              <a:latin typeface="Calibri" pitchFamily="34" charset="0"/>
            </a:endParaRPr>
          </a:p>
          <a:p>
            <a:pPr marL="342900" indent="-342900" algn="just"/>
            <a:r>
              <a:rPr lang="en-GB" sz="2400" b="1" dirty="0" smtClean="0">
                <a:latin typeface="Calibri" pitchFamily="34" charset="0"/>
              </a:rPr>
              <a:t>Slovakia is one of  the countries with the highest number of awarded People in</a:t>
            </a:r>
            <a:endParaRPr lang="sk-SK" sz="2400" b="1" dirty="0" smtClean="0">
              <a:latin typeface="Calibri" pitchFamily="34" charset="0"/>
            </a:endParaRPr>
          </a:p>
          <a:p>
            <a:pPr marL="342900" indent="-342900" algn="just"/>
            <a:r>
              <a:rPr lang="en-GB" sz="2400" b="1" dirty="0" smtClean="0">
                <a:latin typeface="Calibri" pitchFamily="34" charset="0"/>
              </a:rPr>
              <a:t>proportion to the population.</a:t>
            </a:r>
            <a:endParaRPr lang="sk-SK" b="1" dirty="0">
              <a:latin typeface="Calibri" pitchFamily="34" charset="0"/>
            </a:endParaRPr>
          </a:p>
        </p:txBody>
      </p:sp>
      <p:pic>
        <p:nvPicPr>
          <p:cNvPr id="7170" name="Picture 2" descr="http://www.yadvashem.org/yv/en/education/learning_environments/images/schindlers_activities4b.jpg"/>
          <p:cNvPicPr>
            <a:picLocks noChangeAspect="1" noChangeArrowheads="1"/>
          </p:cNvPicPr>
          <p:nvPr/>
        </p:nvPicPr>
        <p:blipFill rotWithShape="1">
          <a:blip r:embed="rId2">
            <a:extLst>
              <a:ext uri="{28A0092B-C50C-407E-A947-70E740481C1C}">
                <a14:useLocalDpi xmlns:a14="http://schemas.microsoft.com/office/drawing/2010/main" val="0"/>
              </a:ext>
            </a:extLst>
          </a:blip>
          <a:srcRect t="14568" b="7678"/>
          <a:stretch/>
        </p:blipFill>
        <p:spPr bwMode="auto">
          <a:xfrm>
            <a:off x="2590532" y="1168748"/>
            <a:ext cx="7493626" cy="3206839"/>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1287887" y="338883"/>
            <a:ext cx="10431887" cy="584775"/>
          </a:xfrm>
          <a:prstGeom prst="rect">
            <a:avLst/>
          </a:prstGeom>
          <a:noFill/>
        </p:spPr>
        <p:txBody>
          <a:bodyPr wrap="square" rtlCol="0">
            <a:spAutoFit/>
          </a:bodyPr>
          <a:lstStyle/>
          <a:p>
            <a:r>
              <a:rPr lang="sk-SK" sz="3200" b="1" dirty="0" smtClean="0">
                <a:solidFill>
                  <a:srgbClr val="FF0000"/>
                </a:solidFill>
                <a:latin typeface="Calibri" pitchFamily="34" charset="0"/>
              </a:rPr>
              <a:t>T</a:t>
            </a:r>
            <a:r>
              <a:rPr lang="en-GB" sz="3200" b="1" dirty="0" smtClean="0">
                <a:solidFill>
                  <a:srgbClr val="FF0000"/>
                </a:solidFill>
                <a:latin typeface="Calibri" pitchFamily="34" charset="0"/>
              </a:rPr>
              <a:t>he Righteous Among the Nations </a:t>
            </a:r>
            <a:r>
              <a:rPr lang="sk-SK" sz="3200" b="1" dirty="0" smtClean="0">
                <a:solidFill>
                  <a:srgbClr val="FF0000"/>
                </a:solidFill>
                <a:latin typeface="Calibri" pitchFamily="34" charset="0"/>
              </a:rPr>
              <a:t>= </a:t>
            </a:r>
            <a:r>
              <a:rPr lang="sk-SK" sz="3200" b="1" dirty="0" err="1">
                <a:solidFill>
                  <a:srgbClr val="FF0000"/>
                </a:solidFill>
                <a:latin typeface="Calibri" panose="020F0502020204030204" pitchFamily="34" charset="0"/>
              </a:rPr>
              <a:t>Chasid</a:t>
            </a:r>
            <a:r>
              <a:rPr lang="sk-SK" sz="3200" b="1" dirty="0">
                <a:solidFill>
                  <a:srgbClr val="FF0000"/>
                </a:solidFill>
                <a:latin typeface="Calibri" panose="020F0502020204030204" pitchFamily="34" charset="0"/>
              </a:rPr>
              <a:t> </a:t>
            </a:r>
            <a:r>
              <a:rPr lang="sk-SK" sz="3200" b="1" dirty="0" err="1">
                <a:solidFill>
                  <a:srgbClr val="FF0000"/>
                </a:solidFill>
                <a:latin typeface="Calibri" panose="020F0502020204030204" pitchFamily="34" charset="0"/>
              </a:rPr>
              <a:t>umot</a:t>
            </a:r>
            <a:r>
              <a:rPr lang="sk-SK" sz="3200" b="1" dirty="0">
                <a:solidFill>
                  <a:srgbClr val="FF0000"/>
                </a:solidFill>
                <a:latin typeface="Calibri" panose="020F0502020204030204" pitchFamily="34" charset="0"/>
              </a:rPr>
              <a:t> </a:t>
            </a:r>
            <a:r>
              <a:rPr lang="sk-SK" sz="3200" b="1" dirty="0" smtClean="0">
                <a:solidFill>
                  <a:srgbClr val="FF0000"/>
                </a:solidFill>
                <a:latin typeface="Calibri" panose="020F0502020204030204" pitchFamily="34" charset="0"/>
              </a:rPr>
              <a:t>ha–</a:t>
            </a:r>
            <a:r>
              <a:rPr lang="sk-SK" sz="3200" b="1" dirty="0" err="1" smtClean="0">
                <a:solidFill>
                  <a:srgbClr val="FF0000"/>
                </a:solidFill>
                <a:latin typeface="Calibri" panose="020F0502020204030204" pitchFamily="34" charset="0"/>
              </a:rPr>
              <a:t>olam</a:t>
            </a:r>
            <a:r>
              <a:rPr lang="sk-SK" sz="3200" b="1"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18088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716500" y="553792"/>
            <a:ext cx="9047018" cy="6155403"/>
          </a:xfrm>
          <a:prstGeom prst="rect">
            <a:avLst/>
          </a:prstGeom>
        </p:spPr>
        <p:txBody>
          <a:bodyPr wrap="square">
            <a:spAutoFit/>
          </a:bodyPr>
          <a:lstStyle/>
          <a:p>
            <a:pPr algn="just">
              <a:lnSpc>
                <a:spcPct val="115000"/>
              </a:lnSpc>
              <a:spcAft>
                <a:spcPts val="0"/>
              </a:spcAft>
            </a:pPr>
            <a:r>
              <a:rPr lang="en-GB" sz="1200" b="1" dirty="0">
                <a:latin typeface="Calibri" panose="020F0502020204030204" pitchFamily="34" charset="0"/>
                <a:ea typeface="Calibri" panose="020F0502020204030204" pitchFamily="34" charset="0"/>
                <a:cs typeface="Times New Roman" panose="02020603050405020304" pitchFamily="18" charset="0"/>
              </a:rPr>
              <a:t>Bibliography</a:t>
            </a:r>
            <a:endParaRPr lang="sk-SK"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b="1" dirty="0">
                <a:latin typeface="Calibri" panose="020F0502020204030204" pitchFamily="34" charset="0"/>
                <a:ea typeface="Calibri" panose="020F0502020204030204" pitchFamily="34" charset="0"/>
                <a:cs typeface="Times New Roman" panose="02020603050405020304" pitchFamily="18" charset="0"/>
              </a:rPr>
              <a:t>Documents</a:t>
            </a:r>
            <a:endParaRPr lang="sk-SK"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KOVÁČ, </a:t>
            </a:r>
            <a:r>
              <a:rPr lang="en-GB" sz="1200" dirty="0" err="1">
                <a:latin typeface="Calibri" panose="020F0502020204030204" pitchFamily="34" charset="0"/>
                <a:ea typeface="Calibri" panose="020F0502020204030204" pitchFamily="34" charset="0"/>
                <a:cs typeface="Times New Roman" panose="02020603050405020304" pitchFamily="18" charset="0"/>
              </a:rPr>
              <a:t>Dušan</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Kronika</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Slovenska</a:t>
            </a:r>
            <a:r>
              <a:rPr lang="en-GB" sz="1200" dirty="0">
                <a:latin typeface="Calibri" panose="020F0502020204030204" pitchFamily="34" charset="0"/>
                <a:ea typeface="Calibri" panose="020F0502020204030204" pitchFamily="34" charset="0"/>
                <a:cs typeface="Times New Roman" panose="02020603050405020304" pitchFamily="18" charset="0"/>
              </a:rPr>
              <a:t> . Praha: Fortuna Print, 1999, s. 240 – 302. ISBN 80-88980-08-9</a:t>
            </a:r>
            <a:endParaRPr lang="sk-SK"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sk-SK" sz="1200" dirty="0">
                <a:latin typeface="Calibri" panose="020F0502020204030204" pitchFamily="34" charset="0"/>
                <a:ea typeface="Calibri" panose="020F0502020204030204" pitchFamily="34" charset="0"/>
                <a:cs typeface="Times New Roman" panose="02020603050405020304" pitchFamily="18" charset="0"/>
              </a:rPr>
              <a:t>MEŠŤAN, Pavol a kolektív: Riešenie židovskej otázky na Slovensku v rokoch 1938 – 1945.  EDAH </a:t>
            </a:r>
            <a:r>
              <a:rPr lang="sk-SK" sz="1200" dirty="0" err="1">
                <a:latin typeface="Calibri" panose="020F0502020204030204" pitchFamily="34" charset="0"/>
                <a:ea typeface="Calibri" panose="020F0502020204030204" pitchFamily="34" charset="0"/>
                <a:cs typeface="Times New Roman" panose="02020603050405020304" pitchFamily="18" charset="0"/>
              </a:rPr>
              <a:t>o.z</a:t>
            </a:r>
            <a:r>
              <a:rPr lang="sk-SK" sz="1200" dirty="0">
                <a:latin typeface="Calibri" panose="020F0502020204030204" pitchFamily="34" charset="0"/>
                <a:ea typeface="Calibri" panose="020F0502020204030204" pitchFamily="34" charset="0"/>
                <a:cs typeface="Times New Roman" panose="02020603050405020304" pitchFamily="18" charset="0"/>
              </a:rPr>
              <a:t>.   2013, 63 s. ISBN 978-80-971425-1-3</a:t>
            </a:r>
          </a:p>
          <a:p>
            <a:pPr algn="just">
              <a:lnSpc>
                <a:spcPct val="115000"/>
              </a:lnSpc>
              <a:spcAft>
                <a:spcPts val="0"/>
              </a:spcAft>
            </a:pPr>
            <a:r>
              <a:rPr lang="sk-SK" sz="1200" dirty="0">
                <a:latin typeface="Calibri" panose="020F0502020204030204" pitchFamily="34" charset="0"/>
                <a:ea typeface="Calibri" panose="020F0502020204030204" pitchFamily="34" charset="0"/>
                <a:cs typeface="Times New Roman" panose="02020603050405020304" pitchFamily="18" charset="0"/>
              </a:rPr>
              <a:t>SALNER, Peter: Prežili </a:t>
            </a:r>
            <a:r>
              <a:rPr lang="sk-SK" sz="1200" dirty="0" err="1">
                <a:latin typeface="Calibri" panose="020F0502020204030204" pitchFamily="34" charset="0"/>
                <a:ea typeface="Calibri" panose="020F0502020204030204" pitchFamily="34" charset="0"/>
                <a:cs typeface="Times New Roman" panose="02020603050405020304" pitchFamily="18" charset="0"/>
              </a:rPr>
              <a:t>holocaust</a:t>
            </a:r>
            <a:r>
              <a:rPr lang="sk-SK" sz="1200" dirty="0">
                <a:latin typeface="Calibri" panose="020F0502020204030204" pitchFamily="34" charset="0"/>
                <a:ea typeface="Calibri" panose="020F0502020204030204" pitchFamily="34" charset="0"/>
                <a:cs typeface="Times New Roman" panose="02020603050405020304" pitchFamily="18" charset="0"/>
              </a:rPr>
              <a:t>. Bratislava: Veda, 1997, 189 s. ISBN 80-224-0507-8</a:t>
            </a:r>
          </a:p>
          <a:p>
            <a:pPr>
              <a:lnSpc>
                <a:spcPct val="107000"/>
              </a:lnSpc>
              <a:spcAft>
                <a:spcPts val="0"/>
              </a:spcAft>
            </a:pPr>
            <a:r>
              <a:rPr lang="sk-SK" sz="12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http://www.upn.gov.sk/data/pdf/vlada_198-1941.pdf</a:t>
            </a:r>
            <a:r>
              <a:rPr lang="sk-SK" sz="12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http://www.upn.gov.sk/supis-zidov/zoznam-obci.php?okres=153</a:t>
            </a:r>
            <a:endParaRPr lang="sk-SK"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http://www.yadvashem.org/</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200" b="1" dirty="0">
                <a:latin typeface="Calibri" panose="020F0502020204030204" pitchFamily="34" charset="0"/>
                <a:ea typeface="Calibri" panose="020F0502020204030204" pitchFamily="34" charset="0"/>
                <a:cs typeface="Times New Roman" panose="02020603050405020304" pitchFamily="18" charset="0"/>
              </a:rPr>
              <a:t>Pictures</a:t>
            </a:r>
            <a:endParaRPr lang="sk-SK"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http://www.magistra-historia.sk/prve-kroky-riesenia-zidovskej-otazky-v-nacistickom-nemecku/</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http://sk.wikipedia.org/wiki/Slovensk%C3%A1_republika_(1939_%E2%80%93_1945)</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rPr>
              <a:t>http://davidkralik.blog.sme.sk/c/303780/Otto-Simko-Cesta-do-plynu-zacala-presadzanim-v-kvinte.html</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rPr>
              <a:t>http://www.ceskatelevize.cz/ct24/svet/135713-likvidaci-slovenskych-zidu-odstartoval-zidovsky-kodex/?mobileRedirect=off</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http://www.sme.sk/c/2361054/arizacia-zidovsky-majetok-do-slovenskych-ruk.html</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9"/>
              </a:rPr>
              <a:t>http://www.sme.sk/c/7371273/prezila-koncentracny-tabor-v-seredi-tyfus-i-terezin.html#storm-igal-4126</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0"/>
              </a:rPr>
              <a:t>http://edah.sk/family/bernard-knezo-sch%C3%B6nbrun/25/</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1"/>
              </a:rPr>
              <a:t>http://www.sme.sk/c/5009467/spochybnovaci-holokaustu-neveria-ani-tetovaniu.html</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2"/>
              </a:rPr>
              <a:t>http://poprad.korzar.sme.sk/c/6310740/vypravili-spomienkovy-vlak-k-70-vyrociu-prveho-transportu-zidov.html</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3"/>
              </a:rPr>
              <a:t>http://aktualne.atlas.sk/spomienka-na-prvy-transport-zidov-z-popradu-vypravili-vlak-do-osviencimu/dnes/regiony/</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4"/>
              </a:rPr>
              <a:t>http://www2.holocaust.cz/cz/history/camps</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5"/>
              </a:rPr>
              <a:t>http://www2.holocaust.cz/cz2/resources/ros_chodes/2006/05/vrba_nekrolog</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6"/>
              </a:rPr>
              <a:t>http://www.ceskatelevize.cz/ct24/svet/214149-rekl-pravdu-o-osvetimi-ale-knihu-o-tom-psal-pod-pseudonymem/</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7"/>
              </a:rPr>
              <a:t>http://www.humanisti.sk/view.php?cisloclanku=2012080054</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8"/>
              </a:rPr>
              <a:t>http://slovakia.travel/en/the-memorial-of-the-slovak-national-uprising-snp-nemecka</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9"/>
              </a:rPr>
              <a:t>http://www.trnava.sk/sk/clanok/cestovny-ruch</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0"/>
              </a:rPr>
              <a:t>http://www.trnava-live.sk/2011/11/09/dotyk-meditacie-svetla-v-malej-synagoge/</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1"/>
              </a:rPr>
              <a:t>http://www.slovak-jewish-heritage.org/trnava-status-quo-synagogue.html?&amp;L=1</a:t>
            </a:r>
            <a:endParaRPr lang="sk-SK"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sk-SK"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2"/>
              </a:rPr>
              <a:t>http://www.yadvashem.org/yv/en/education/languages/slovak/lesson_plans/righteous.asp</a:t>
            </a:r>
            <a:endParaRPr lang="sk-SK" sz="1200" dirty="0">
              <a:solidFill>
                <a:srgbClr val="0070C0"/>
              </a:solidFill>
            </a:endParaRPr>
          </a:p>
        </p:txBody>
      </p:sp>
    </p:spTree>
    <p:extLst>
      <p:ext uri="{BB962C8B-B14F-4D97-AF65-F5344CB8AC3E}">
        <p14:creationId xmlns:p14="http://schemas.microsoft.com/office/powerpoint/2010/main" val="30983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944710" y="1442434"/>
            <a:ext cx="7559899" cy="646331"/>
          </a:xfrm>
          <a:prstGeom prst="rect">
            <a:avLst/>
          </a:prstGeom>
          <a:noFill/>
        </p:spPr>
        <p:txBody>
          <a:bodyPr wrap="square" rtlCol="0">
            <a:spAutoFit/>
          </a:bodyPr>
          <a:lstStyle/>
          <a:p>
            <a:r>
              <a:rPr lang="sk-SK" sz="3600" b="1" dirty="0" smtClean="0">
                <a:solidFill>
                  <a:srgbClr val="C00000"/>
                </a:solidFill>
                <a:latin typeface="Calibri" panose="020F0502020204030204" pitchFamily="34" charset="0"/>
              </a:rPr>
              <a:t>Slovak State 1939 - 1945:</a:t>
            </a:r>
            <a:endParaRPr lang="sk-SK" sz="3600" b="1" dirty="0">
              <a:solidFill>
                <a:srgbClr val="C00000"/>
              </a:solidFill>
              <a:latin typeface="Calibri" panose="020F0502020204030204" pitchFamily="34" charset="0"/>
            </a:endParaRPr>
          </a:p>
        </p:txBody>
      </p:sp>
      <p:sp>
        <p:nvSpPr>
          <p:cNvPr id="3" name="BlokTextu 2"/>
          <p:cNvSpPr txBox="1"/>
          <p:nvPr/>
        </p:nvSpPr>
        <p:spPr>
          <a:xfrm>
            <a:off x="2266682" y="2115405"/>
            <a:ext cx="6577067" cy="461665"/>
          </a:xfrm>
          <a:prstGeom prst="rect">
            <a:avLst/>
          </a:prstGeom>
          <a:noFill/>
        </p:spPr>
        <p:txBody>
          <a:bodyPr wrap="square" rtlCol="0">
            <a:spAutoFit/>
          </a:bodyPr>
          <a:lstStyle/>
          <a:p>
            <a:r>
              <a:rPr lang="sk-SK" sz="2400" b="1" dirty="0" smtClean="0">
                <a:latin typeface="Calibri" panose="020F0502020204030204" pitchFamily="34" charset="0"/>
              </a:rPr>
              <a:t>* </a:t>
            </a:r>
            <a:r>
              <a:rPr lang="sk-SK" sz="2400" b="1" dirty="0" err="1" smtClean="0">
                <a:latin typeface="Calibri" panose="020F0502020204030204" pitchFamily="34" charset="0"/>
              </a:rPr>
              <a:t>Founded</a:t>
            </a:r>
            <a:r>
              <a:rPr lang="sk-SK" sz="2400" b="1" dirty="0" smtClean="0">
                <a:latin typeface="Calibri" panose="020F0502020204030204" pitchFamily="34" charset="0"/>
              </a:rPr>
              <a:t> on 14th </a:t>
            </a:r>
            <a:r>
              <a:rPr lang="sk-SK" sz="2400" b="1" dirty="0" err="1" smtClean="0">
                <a:latin typeface="Calibri" panose="020F0502020204030204" pitchFamily="34" charset="0"/>
              </a:rPr>
              <a:t>March</a:t>
            </a:r>
            <a:r>
              <a:rPr lang="sk-SK" sz="2400" b="1" dirty="0" smtClean="0">
                <a:latin typeface="Calibri" panose="020F0502020204030204" pitchFamily="34" charset="0"/>
              </a:rPr>
              <a:t> 1939 </a:t>
            </a:r>
            <a:endParaRPr lang="sk-SK" sz="2400" b="1" dirty="0">
              <a:latin typeface="Calibri" panose="020F0502020204030204" pitchFamily="34" charset="0"/>
            </a:endParaRPr>
          </a:p>
        </p:txBody>
      </p:sp>
      <p:sp>
        <p:nvSpPr>
          <p:cNvPr id="5" name="BlokTextu 4"/>
          <p:cNvSpPr txBox="1"/>
          <p:nvPr/>
        </p:nvSpPr>
        <p:spPr>
          <a:xfrm>
            <a:off x="2266682" y="2836311"/>
            <a:ext cx="6555346" cy="461665"/>
          </a:xfrm>
          <a:prstGeom prst="rect">
            <a:avLst/>
          </a:prstGeom>
          <a:noFill/>
        </p:spPr>
        <p:txBody>
          <a:bodyPr wrap="square" rtlCol="0">
            <a:spAutoFit/>
          </a:bodyPr>
          <a:lstStyle/>
          <a:p>
            <a:r>
              <a:rPr lang="sk-SK" sz="2400" b="1" dirty="0" smtClean="0">
                <a:latin typeface="Calibri" panose="020F0502020204030204" pitchFamily="34" charset="0"/>
              </a:rPr>
              <a:t>* </a:t>
            </a:r>
            <a:r>
              <a:rPr lang="sk-SK" sz="2400" b="1" dirty="0" err="1" smtClean="0">
                <a:latin typeface="Calibri" panose="020F0502020204030204" pitchFamily="34" charset="0"/>
              </a:rPr>
              <a:t>Germany</a:t>
            </a:r>
            <a:r>
              <a:rPr lang="sk-SK" sz="2400" b="1" dirty="0" smtClean="0">
                <a:latin typeface="Calibri" panose="020F0502020204030204" pitchFamily="34" charset="0"/>
              </a:rPr>
              <a:t> </a:t>
            </a:r>
            <a:r>
              <a:rPr lang="sk-SK" sz="2400" b="1" dirty="0" err="1" smtClean="0">
                <a:latin typeface="Calibri" panose="020F0502020204030204" pitchFamily="34" charset="0"/>
              </a:rPr>
              <a:t>determined</a:t>
            </a:r>
            <a:r>
              <a:rPr lang="sk-SK" sz="2400" b="1" dirty="0" smtClean="0">
                <a:latin typeface="Calibri" panose="020F0502020204030204" pitchFamily="34" charset="0"/>
              </a:rPr>
              <a:t>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policy</a:t>
            </a:r>
            <a:r>
              <a:rPr lang="sk-SK" sz="2400" b="1" dirty="0" smtClean="0">
                <a:latin typeface="Calibri" panose="020F0502020204030204" pitchFamily="34" charset="0"/>
              </a:rPr>
              <a:t> </a:t>
            </a:r>
            <a:r>
              <a:rPr lang="sk-SK" sz="2400" b="1" dirty="0" err="1" smtClean="0">
                <a:latin typeface="Calibri" panose="020F0502020204030204" pitchFamily="34" charset="0"/>
              </a:rPr>
              <a:t>of</a:t>
            </a:r>
            <a:r>
              <a:rPr lang="sk-SK" sz="2400" b="1" dirty="0" smtClean="0">
                <a:latin typeface="Calibri" panose="020F0502020204030204" pitchFamily="34" charset="0"/>
              </a:rPr>
              <a:t> Slovakia</a:t>
            </a:r>
            <a:endParaRPr lang="sk-SK" sz="2400" b="1" dirty="0">
              <a:latin typeface="Calibri" panose="020F0502020204030204" pitchFamily="34" charset="0"/>
            </a:endParaRPr>
          </a:p>
        </p:txBody>
      </p:sp>
      <p:sp>
        <p:nvSpPr>
          <p:cNvPr id="6" name="BlokTextu 5"/>
          <p:cNvSpPr txBox="1"/>
          <p:nvPr/>
        </p:nvSpPr>
        <p:spPr>
          <a:xfrm>
            <a:off x="2266682" y="3297976"/>
            <a:ext cx="6555347" cy="461665"/>
          </a:xfrm>
          <a:prstGeom prst="rect">
            <a:avLst/>
          </a:prstGeom>
          <a:noFill/>
        </p:spPr>
        <p:txBody>
          <a:bodyPr wrap="square" rtlCol="0">
            <a:spAutoFit/>
          </a:bodyPr>
          <a:lstStyle/>
          <a:p>
            <a:r>
              <a:rPr lang="sk-SK" sz="2400" b="1" dirty="0" smtClean="0">
                <a:latin typeface="Calibri" panose="020F0502020204030204" pitchFamily="34" charset="0"/>
              </a:rPr>
              <a:t>* </a:t>
            </a:r>
            <a:r>
              <a:rPr lang="sk-SK" sz="2400" b="1" dirty="0" err="1" smtClean="0">
                <a:latin typeface="Calibri" panose="020F0502020204030204" pitchFamily="34" charset="0"/>
              </a:rPr>
              <a:t>German</a:t>
            </a:r>
            <a:r>
              <a:rPr lang="sk-SK" sz="2400" b="1" dirty="0" smtClean="0">
                <a:latin typeface="Calibri" panose="020F0502020204030204" pitchFamily="34" charset="0"/>
              </a:rPr>
              <a:t> </a:t>
            </a:r>
            <a:r>
              <a:rPr lang="sk-SK" sz="2400" b="1" dirty="0" err="1" smtClean="0">
                <a:latin typeface="Calibri" panose="020F0502020204030204" pitchFamily="34" charset="0"/>
              </a:rPr>
              <a:t>advisors</a:t>
            </a:r>
            <a:r>
              <a:rPr lang="sk-SK" sz="2400" b="1" dirty="0" smtClean="0">
                <a:latin typeface="Calibri" panose="020F0502020204030204" pitchFamily="34" charset="0"/>
              </a:rPr>
              <a:t> </a:t>
            </a:r>
            <a:r>
              <a:rPr lang="sk-SK" sz="2400" b="1" dirty="0" err="1" smtClean="0">
                <a:latin typeface="Calibri" panose="020F0502020204030204" pitchFamily="34" charset="0"/>
              </a:rPr>
              <a:t>arrive</a:t>
            </a:r>
            <a:r>
              <a:rPr lang="sk-SK" sz="2400" b="1" dirty="0" smtClean="0">
                <a:latin typeface="Calibri" panose="020F0502020204030204" pitchFamily="34" charset="0"/>
              </a:rPr>
              <a:t> in Slovakia</a:t>
            </a:r>
            <a:endParaRPr lang="sk-SK" sz="2400" b="1" dirty="0">
              <a:latin typeface="Calibri" panose="020F0502020204030204" pitchFamily="34" charset="0"/>
            </a:endParaRPr>
          </a:p>
        </p:txBody>
      </p:sp>
      <p:sp>
        <p:nvSpPr>
          <p:cNvPr id="7" name="BlokTextu 6"/>
          <p:cNvSpPr txBox="1"/>
          <p:nvPr/>
        </p:nvSpPr>
        <p:spPr>
          <a:xfrm>
            <a:off x="2266682" y="3759641"/>
            <a:ext cx="7237927" cy="461665"/>
          </a:xfrm>
          <a:prstGeom prst="rect">
            <a:avLst/>
          </a:prstGeom>
          <a:noFill/>
        </p:spPr>
        <p:txBody>
          <a:bodyPr wrap="square" rtlCol="0">
            <a:spAutoFit/>
          </a:bodyPr>
          <a:lstStyle/>
          <a:p>
            <a:r>
              <a:rPr lang="sk-SK" sz="2400" b="1" dirty="0" smtClean="0">
                <a:latin typeface="Calibri" panose="020F0502020204030204" pitchFamily="34" charset="0"/>
              </a:rPr>
              <a:t>* </a:t>
            </a:r>
            <a:r>
              <a:rPr lang="sk-SK" sz="2400" b="1" dirty="0" err="1" smtClean="0">
                <a:latin typeface="Calibri" panose="020F0502020204030204" pitchFamily="34" charset="0"/>
              </a:rPr>
              <a:t>One</a:t>
            </a:r>
            <a:r>
              <a:rPr lang="sk-SK" sz="2400" b="1" dirty="0" smtClean="0">
                <a:latin typeface="Calibri" panose="020F0502020204030204" pitchFamily="34" charset="0"/>
              </a:rPr>
              <a:t> party </a:t>
            </a:r>
            <a:r>
              <a:rPr lang="sk-SK" sz="2400" b="1" dirty="0" err="1" smtClean="0">
                <a:latin typeface="Calibri" panose="020F0502020204030204" pitchFamily="34" charset="0"/>
              </a:rPr>
              <a:t>government</a:t>
            </a:r>
            <a:r>
              <a:rPr lang="sk-SK" sz="2400" b="1" dirty="0" smtClean="0">
                <a:latin typeface="Calibri" panose="020F0502020204030204" pitchFamily="34" charset="0"/>
              </a:rPr>
              <a:t> – </a:t>
            </a:r>
            <a:r>
              <a:rPr lang="sk-SK" sz="2400" b="1" dirty="0" err="1" smtClean="0">
                <a:latin typeface="Calibri" panose="020F0502020204030204" pitchFamily="34" charset="0"/>
              </a:rPr>
              <a:t>non-democratic</a:t>
            </a:r>
            <a:endParaRPr lang="sk-SK" sz="2400" b="1" dirty="0">
              <a:latin typeface="Calibri" panose="020F0502020204030204" pitchFamily="34" charset="0"/>
            </a:endParaRPr>
          </a:p>
        </p:txBody>
      </p:sp>
      <p:sp>
        <p:nvSpPr>
          <p:cNvPr id="8" name="BlokTextu 7"/>
          <p:cNvSpPr txBox="1"/>
          <p:nvPr/>
        </p:nvSpPr>
        <p:spPr>
          <a:xfrm>
            <a:off x="2266682" y="4313639"/>
            <a:ext cx="7134896" cy="369332"/>
          </a:xfrm>
          <a:prstGeom prst="rect">
            <a:avLst/>
          </a:prstGeom>
          <a:noFill/>
        </p:spPr>
        <p:txBody>
          <a:bodyPr wrap="square" rtlCol="0">
            <a:spAutoFit/>
          </a:bodyPr>
          <a:lstStyle/>
          <a:p>
            <a:r>
              <a:rPr lang="sk-SK" b="1" dirty="0" smtClean="0"/>
              <a:t>* 29th  August 1944 </a:t>
            </a:r>
            <a:r>
              <a:rPr lang="sk-SK" b="1" dirty="0" err="1" smtClean="0"/>
              <a:t>beginning</a:t>
            </a:r>
            <a:r>
              <a:rPr lang="sk-SK" b="1" dirty="0" smtClean="0"/>
              <a:t> </a:t>
            </a:r>
            <a:r>
              <a:rPr lang="sk-SK" b="1" dirty="0" err="1" smtClean="0"/>
              <a:t>of</a:t>
            </a:r>
            <a:r>
              <a:rPr lang="sk-SK" b="1" dirty="0" smtClean="0"/>
              <a:t> </a:t>
            </a:r>
            <a:r>
              <a:rPr lang="sk-SK" b="1" dirty="0" err="1" smtClean="0"/>
              <a:t>the</a:t>
            </a:r>
            <a:r>
              <a:rPr lang="sk-SK" b="1" dirty="0" smtClean="0"/>
              <a:t> Slovak </a:t>
            </a:r>
            <a:r>
              <a:rPr lang="sk-SK" b="1" dirty="0" err="1" smtClean="0"/>
              <a:t>National</a:t>
            </a:r>
            <a:r>
              <a:rPr lang="sk-SK" b="1" dirty="0" smtClean="0"/>
              <a:t> </a:t>
            </a:r>
            <a:r>
              <a:rPr lang="sk-SK" b="1" dirty="0" err="1" smtClean="0"/>
              <a:t>Uprising</a:t>
            </a:r>
            <a:endParaRPr lang="sk-SK" b="1" dirty="0"/>
          </a:p>
        </p:txBody>
      </p:sp>
      <p:sp>
        <p:nvSpPr>
          <p:cNvPr id="9" name="BlokTextu 8"/>
          <p:cNvSpPr txBox="1"/>
          <p:nvPr/>
        </p:nvSpPr>
        <p:spPr>
          <a:xfrm>
            <a:off x="2266682" y="4959970"/>
            <a:ext cx="7328079" cy="461665"/>
          </a:xfrm>
          <a:prstGeom prst="rect">
            <a:avLst/>
          </a:prstGeom>
          <a:noFill/>
        </p:spPr>
        <p:txBody>
          <a:bodyPr wrap="square" rtlCol="0">
            <a:spAutoFit/>
          </a:bodyPr>
          <a:lstStyle/>
          <a:p>
            <a:r>
              <a:rPr lang="sk-SK" sz="2400" b="1" dirty="0" smtClean="0">
                <a:latin typeface="Calibri" panose="020F0502020204030204" pitchFamily="34" charset="0"/>
              </a:rPr>
              <a:t>* 1945 – Slovakia part </a:t>
            </a:r>
            <a:r>
              <a:rPr lang="sk-SK" sz="2400" b="1" dirty="0" err="1" smtClean="0">
                <a:latin typeface="Calibri" panose="020F0502020204030204" pitchFamily="34" charset="0"/>
              </a:rPr>
              <a:t>of</a:t>
            </a:r>
            <a:r>
              <a:rPr lang="sk-SK" sz="2400" b="1" dirty="0" smtClean="0">
                <a:latin typeface="Calibri" panose="020F0502020204030204" pitchFamily="34" charset="0"/>
              </a:rPr>
              <a:t> </a:t>
            </a:r>
            <a:r>
              <a:rPr lang="sk-SK" sz="2400" b="1" dirty="0" err="1" smtClean="0">
                <a:latin typeface="Calibri" panose="020F0502020204030204" pitchFamily="34" charset="0"/>
              </a:rPr>
              <a:t>Czechoslovakia</a:t>
            </a:r>
            <a:r>
              <a:rPr lang="sk-SK" sz="2400" b="1" dirty="0" smtClean="0">
                <a:latin typeface="Calibri" panose="020F0502020204030204" pitchFamily="34" charset="0"/>
              </a:rPr>
              <a:t> </a:t>
            </a:r>
            <a:r>
              <a:rPr lang="sk-SK" sz="2400" b="1" dirty="0" err="1" smtClean="0">
                <a:latin typeface="Calibri" panose="020F0502020204030204" pitchFamily="34" charset="0"/>
              </a:rPr>
              <a:t>again</a:t>
            </a:r>
            <a:endParaRPr lang="sk-SK" sz="2400" b="1" dirty="0">
              <a:latin typeface="Calibri" panose="020F0502020204030204" pitchFamily="34" charset="0"/>
            </a:endParaRPr>
          </a:p>
        </p:txBody>
      </p:sp>
      <p:pic>
        <p:nvPicPr>
          <p:cNvPr id="1026" name="Picture 2" descr="Štátny z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128" y="1129121"/>
            <a:ext cx="1570470" cy="215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61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Výsledok vyhľadávania obrázkov pre dopyt židovský kóde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5" name="TextovéPole 4"/>
          <p:cNvSpPr txBox="1"/>
          <p:nvPr/>
        </p:nvSpPr>
        <p:spPr>
          <a:xfrm>
            <a:off x="2158621" y="1244221"/>
            <a:ext cx="4312692" cy="369332"/>
          </a:xfrm>
          <a:prstGeom prst="rect">
            <a:avLst/>
          </a:prstGeom>
          <a:noFill/>
        </p:spPr>
        <p:txBody>
          <a:bodyPr wrap="square" rtlCol="0">
            <a:spAutoFit/>
          </a:bodyPr>
          <a:lstStyle/>
          <a:p>
            <a:endParaRPr lang="sk-SK" dirty="0"/>
          </a:p>
        </p:txBody>
      </p:sp>
      <p:pic>
        <p:nvPicPr>
          <p:cNvPr id="1028" name="Picture 4" descr="1a.JPG"/>
          <p:cNvPicPr>
            <a:picLocks noChangeAspect="1" noChangeArrowheads="1"/>
          </p:cNvPicPr>
          <p:nvPr/>
        </p:nvPicPr>
        <p:blipFill>
          <a:blip r:embed="rId2"/>
          <a:srcRect/>
          <a:stretch>
            <a:fillRect/>
          </a:stretch>
        </p:blipFill>
        <p:spPr bwMode="auto">
          <a:xfrm>
            <a:off x="1984376" y="1111109"/>
            <a:ext cx="3803495" cy="5071327"/>
          </a:xfrm>
          <a:prstGeom prst="rect">
            <a:avLst/>
          </a:prstGeom>
          <a:noFill/>
        </p:spPr>
      </p:pic>
      <p:sp>
        <p:nvSpPr>
          <p:cNvPr id="8" name="TextovéPole 7"/>
          <p:cNvSpPr txBox="1"/>
          <p:nvPr/>
        </p:nvSpPr>
        <p:spPr>
          <a:xfrm>
            <a:off x="6748530" y="2137508"/>
            <a:ext cx="3875964" cy="1938992"/>
          </a:xfrm>
          <a:prstGeom prst="rect">
            <a:avLst/>
          </a:prstGeom>
          <a:noFill/>
        </p:spPr>
        <p:txBody>
          <a:bodyPr wrap="square" rtlCol="0">
            <a:spAutoFit/>
          </a:bodyPr>
          <a:lstStyle/>
          <a:p>
            <a:r>
              <a:rPr lang="sk-SK" sz="2400" b="1" dirty="0" smtClean="0">
                <a:latin typeface="Calibri" pitchFamily="34" charset="0"/>
              </a:rPr>
              <a:t>T</a:t>
            </a:r>
            <a:r>
              <a:rPr lang="en-GB" sz="2400" b="1" dirty="0" smtClean="0">
                <a:latin typeface="Calibri" pitchFamily="34" charset="0"/>
              </a:rPr>
              <a:t>he Jewish Code: Regulation of the legal status of Jews no. 198/1941 of 9th  September 1941. It contained 290 articles</a:t>
            </a:r>
            <a:endParaRPr lang="sk-SK" sz="2800" b="1" dirty="0">
              <a:latin typeface="Calibri" pitchFamily="34" charset="0"/>
            </a:endParaRPr>
          </a:p>
        </p:txBody>
      </p:sp>
      <p:sp>
        <p:nvSpPr>
          <p:cNvPr id="2" name="BlokTextu 1"/>
          <p:cNvSpPr txBox="1"/>
          <p:nvPr/>
        </p:nvSpPr>
        <p:spPr>
          <a:xfrm>
            <a:off x="6748530" y="544184"/>
            <a:ext cx="3953815" cy="707886"/>
          </a:xfrm>
          <a:prstGeom prst="rect">
            <a:avLst/>
          </a:prstGeom>
          <a:noFill/>
        </p:spPr>
        <p:txBody>
          <a:bodyPr wrap="square" rtlCol="0">
            <a:spAutoFit/>
          </a:bodyPr>
          <a:lstStyle/>
          <a:p>
            <a:r>
              <a:rPr lang="sk-SK" sz="4000" b="1" dirty="0" smtClean="0">
                <a:solidFill>
                  <a:srgbClr val="C00000"/>
                </a:solidFill>
                <a:latin typeface="Calibri" panose="020F0502020204030204" pitchFamily="34" charset="0"/>
              </a:rPr>
              <a:t>Židovský kódex</a:t>
            </a:r>
            <a:endParaRPr lang="sk-SK" sz="4000" b="1" dirty="0">
              <a:solidFill>
                <a:srgbClr val="C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750" fill="hold"/>
                                        <p:tgtEl>
                                          <p:spTgt spid="1028"/>
                                        </p:tgtEl>
                                        <p:attrNameLst>
                                          <p:attrName>ppt_x</p:attrName>
                                        </p:attrNameLst>
                                      </p:cBhvr>
                                      <p:tavLst>
                                        <p:tav tm="0">
                                          <p:val>
                                            <p:strVal val="1+#ppt_w/2"/>
                                          </p:val>
                                        </p:tav>
                                        <p:tav tm="100000">
                                          <p:val>
                                            <p:strVal val="#ppt_x"/>
                                          </p:val>
                                        </p:tav>
                                      </p:tavLst>
                                    </p:anim>
                                    <p:anim calcmode="lin" valueType="num">
                                      <p:cBhvr additive="base">
                                        <p:cTn id="8" dur="75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1+#ppt_w/2"/>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descr="11.JPG"/>
          <p:cNvPicPr/>
          <p:nvPr/>
        </p:nvPicPr>
        <p:blipFill>
          <a:blip r:embed="rId2">
            <a:extLst>
              <a:ext uri="{28A0092B-C50C-407E-A947-70E740481C1C}">
                <a14:useLocalDpi xmlns:a14="http://schemas.microsoft.com/office/drawing/2010/main" val="0"/>
              </a:ext>
            </a:extLst>
          </a:blip>
          <a:srcRect/>
          <a:stretch>
            <a:fillRect/>
          </a:stretch>
        </p:blipFill>
        <p:spPr bwMode="auto">
          <a:xfrm>
            <a:off x="2211659" y="1011534"/>
            <a:ext cx="5486400" cy="4374667"/>
          </a:xfrm>
          <a:prstGeom prst="rect">
            <a:avLst/>
          </a:prstGeom>
          <a:noFill/>
          <a:ln>
            <a:noFill/>
          </a:ln>
        </p:spPr>
      </p:pic>
      <p:sp>
        <p:nvSpPr>
          <p:cNvPr id="5" name="Obdĺžnik 4"/>
          <p:cNvSpPr/>
          <p:nvPr/>
        </p:nvSpPr>
        <p:spPr>
          <a:xfrm>
            <a:off x="2482099" y="333033"/>
            <a:ext cx="3998214" cy="584775"/>
          </a:xfrm>
          <a:prstGeom prst="rect">
            <a:avLst/>
          </a:prstGeom>
        </p:spPr>
        <p:txBody>
          <a:bodyPr wrap="square">
            <a:spAutoFit/>
          </a:bodyPr>
          <a:lstStyle/>
          <a:p>
            <a:r>
              <a:rPr lang="sk-SK" sz="3200" b="1" dirty="0" err="1" smtClean="0">
                <a:solidFill>
                  <a:srgbClr val="C00000"/>
                </a:solidFill>
                <a:latin typeface="Calibri" panose="020F0502020204030204" pitchFamily="34" charset="0"/>
              </a:rPr>
              <a:t>Anti-jewish</a:t>
            </a:r>
            <a:r>
              <a:rPr lang="sk-SK" sz="3200" b="1" dirty="0" smtClean="0">
                <a:solidFill>
                  <a:srgbClr val="C00000"/>
                </a:solidFill>
                <a:latin typeface="Calibri" panose="020F0502020204030204" pitchFamily="34" charset="0"/>
              </a:rPr>
              <a:t> </a:t>
            </a:r>
            <a:r>
              <a:rPr lang="sk-SK" sz="3200" b="1" dirty="0" err="1" smtClean="0">
                <a:solidFill>
                  <a:srgbClr val="C00000"/>
                </a:solidFill>
                <a:latin typeface="Calibri" panose="020F0502020204030204" pitchFamily="34" charset="0"/>
              </a:rPr>
              <a:t>Legislation</a:t>
            </a:r>
            <a:r>
              <a:rPr lang="sk-SK" sz="3200" b="1" dirty="0" smtClean="0">
                <a:solidFill>
                  <a:srgbClr val="C00000"/>
                </a:solidFill>
                <a:latin typeface="Calibri" panose="020F0502020204030204" pitchFamily="34" charset="0"/>
              </a:rPr>
              <a:t> </a:t>
            </a:r>
            <a:endParaRPr lang="sk-SK" sz="3200" b="1" dirty="0">
              <a:solidFill>
                <a:srgbClr val="C00000"/>
              </a:solidFill>
              <a:latin typeface="Calibri" panose="020F0502020204030204" pitchFamily="34" charset="0"/>
            </a:endParaRPr>
          </a:p>
        </p:txBody>
      </p:sp>
      <p:sp>
        <p:nvSpPr>
          <p:cNvPr id="6" name="BlokTextu 5"/>
          <p:cNvSpPr txBox="1"/>
          <p:nvPr/>
        </p:nvSpPr>
        <p:spPr>
          <a:xfrm>
            <a:off x="7871791" y="2027583"/>
            <a:ext cx="3750366" cy="2308324"/>
          </a:xfrm>
          <a:prstGeom prst="rect">
            <a:avLst/>
          </a:prstGeom>
          <a:noFill/>
        </p:spPr>
        <p:txBody>
          <a:bodyPr wrap="square" rtlCol="0">
            <a:spAutoFit/>
          </a:bodyPr>
          <a:lstStyle/>
          <a:p>
            <a:r>
              <a:rPr lang="sk-SK" sz="2400" b="1" i="1" dirty="0" smtClean="0">
                <a:latin typeface="Calibri" panose="020F0502020204030204" pitchFamily="34" charset="0"/>
              </a:rPr>
              <a:t>Ľudové noviny  </a:t>
            </a:r>
            <a:r>
              <a:rPr lang="sk-SK" sz="2400" b="1" dirty="0" err="1" smtClean="0">
                <a:latin typeface="Calibri" panose="020F0502020204030204" pitchFamily="34" charset="0"/>
              </a:rPr>
              <a:t>informs</a:t>
            </a:r>
            <a:r>
              <a:rPr lang="sk-SK" sz="2400" b="1" dirty="0" smtClean="0">
                <a:latin typeface="Calibri" panose="020F0502020204030204" pitchFamily="34" charset="0"/>
              </a:rPr>
              <a:t> </a:t>
            </a:r>
            <a:r>
              <a:rPr lang="sk-SK" sz="2400" b="1" dirty="0" err="1" smtClean="0">
                <a:latin typeface="Calibri" panose="020F0502020204030204" pitchFamily="34" charset="0"/>
              </a:rPr>
              <a:t>about</a:t>
            </a:r>
            <a:r>
              <a:rPr lang="sk-SK" sz="2400" b="1" dirty="0" smtClean="0">
                <a:latin typeface="Calibri" panose="020F0502020204030204" pitchFamily="34" charset="0"/>
              </a:rPr>
              <a:t>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Jewish</a:t>
            </a:r>
            <a:r>
              <a:rPr lang="sk-SK" sz="2400" b="1" dirty="0" smtClean="0">
                <a:latin typeface="Calibri" panose="020F0502020204030204" pitchFamily="34" charset="0"/>
              </a:rPr>
              <a:t> </a:t>
            </a:r>
            <a:r>
              <a:rPr lang="sk-SK" sz="2400" b="1" dirty="0" err="1" smtClean="0">
                <a:latin typeface="Calibri" panose="020F0502020204030204" pitchFamily="34" charset="0"/>
              </a:rPr>
              <a:t>Code</a:t>
            </a:r>
            <a:r>
              <a:rPr lang="sk-SK" sz="2400" b="1" dirty="0" smtClean="0">
                <a:latin typeface="Calibri" panose="020F0502020204030204" pitchFamily="34" charset="0"/>
              </a:rPr>
              <a:t>.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Headtitle</a:t>
            </a:r>
            <a:r>
              <a:rPr lang="sk-SK" sz="2400" b="1" dirty="0" smtClean="0">
                <a:latin typeface="Calibri" panose="020F0502020204030204" pitchFamily="34" charset="0"/>
              </a:rPr>
              <a:t> </a:t>
            </a:r>
            <a:r>
              <a:rPr lang="sk-SK" sz="2400" b="1" dirty="0" err="1" smtClean="0">
                <a:latin typeface="Calibri" panose="020F0502020204030204" pitchFamily="34" charset="0"/>
              </a:rPr>
              <a:t>read</a:t>
            </a:r>
            <a:r>
              <a:rPr lang="sk-SK" sz="2400" b="1" dirty="0" smtClean="0">
                <a:latin typeface="Calibri" panose="020F0502020204030204" pitchFamily="34" charset="0"/>
              </a:rPr>
              <a:t> „ </a:t>
            </a:r>
            <a:r>
              <a:rPr lang="sk-SK" sz="2400" b="1" dirty="0" err="1" smtClean="0">
                <a:latin typeface="Calibri" panose="020F0502020204030204" pitchFamily="34" charset="0"/>
              </a:rPr>
              <a:t>The</a:t>
            </a:r>
            <a:r>
              <a:rPr lang="sk-SK" sz="2400" b="1" dirty="0" smtClean="0">
                <a:latin typeface="Calibri" panose="020F0502020204030204" pitchFamily="34" charset="0"/>
              </a:rPr>
              <a:t> End </a:t>
            </a:r>
            <a:r>
              <a:rPr lang="sk-SK" sz="2400" b="1" dirty="0" err="1" smtClean="0">
                <a:latin typeface="Calibri" panose="020F0502020204030204" pitchFamily="34" charset="0"/>
              </a:rPr>
              <a:t>of</a:t>
            </a:r>
            <a:r>
              <a:rPr lang="sk-SK" sz="2400" b="1" dirty="0" smtClean="0">
                <a:latin typeface="Calibri" panose="020F0502020204030204" pitchFamily="34" charset="0"/>
              </a:rPr>
              <a:t>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Jewish</a:t>
            </a:r>
            <a:r>
              <a:rPr lang="sk-SK" sz="2400" b="1" dirty="0" smtClean="0">
                <a:latin typeface="Calibri" panose="020F0502020204030204" pitchFamily="34" charset="0"/>
              </a:rPr>
              <a:t> Rule“ and </a:t>
            </a:r>
            <a:r>
              <a:rPr lang="sk-SK" sz="2400" b="1" dirty="0" err="1" smtClean="0">
                <a:latin typeface="Calibri" panose="020F0502020204030204" pitchFamily="34" charset="0"/>
              </a:rPr>
              <a:t>continued</a:t>
            </a:r>
            <a:r>
              <a:rPr lang="sk-SK" sz="2400" b="1" dirty="0" smtClean="0">
                <a:latin typeface="Calibri" panose="020F0502020204030204" pitchFamily="34" charset="0"/>
              </a:rPr>
              <a:t>  „</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Strictest</a:t>
            </a:r>
            <a:r>
              <a:rPr lang="sk-SK" sz="2400" b="1" dirty="0" smtClean="0">
                <a:latin typeface="Calibri" panose="020F0502020204030204" pitchFamily="34" charset="0"/>
              </a:rPr>
              <a:t> </a:t>
            </a:r>
            <a:r>
              <a:rPr lang="sk-SK" sz="2400" b="1" dirty="0" err="1" smtClean="0">
                <a:latin typeface="Calibri" panose="020F0502020204030204" pitchFamily="34" charset="0"/>
              </a:rPr>
              <a:t>Racial</a:t>
            </a:r>
            <a:r>
              <a:rPr lang="sk-SK" sz="2400" b="1" dirty="0" smtClean="0">
                <a:latin typeface="Calibri" panose="020F0502020204030204" pitchFamily="34" charset="0"/>
              </a:rPr>
              <a:t> </a:t>
            </a:r>
            <a:r>
              <a:rPr lang="sk-SK" sz="2400" b="1" dirty="0" err="1" smtClean="0">
                <a:latin typeface="Calibri" panose="020F0502020204030204" pitchFamily="34" charset="0"/>
              </a:rPr>
              <a:t>Laws</a:t>
            </a:r>
            <a:r>
              <a:rPr lang="sk-SK" sz="2400" b="1" dirty="0" smtClean="0">
                <a:latin typeface="Calibri" panose="020F0502020204030204" pitchFamily="34" charset="0"/>
              </a:rPr>
              <a:t>.“</a:t>
            </a:r>
            <a:endParaRPr lang="sk-SK" sz="2400" b="1" dirty="0">
              <a:latin typeface="Calibri" panose="020F0502020204030204" pitchFamily="34" charset="0"/>
            </a:endParaRPr>
          </a:p>
        </p:txBody>
      </p:sp>
      <p:sp>
        <p:nvSpPr>
          <p:cNvPr id="18" name="Šípka doprava so zárezom 17"/>
          <p:cNvSpPr/>
          <p:nvPr/>
        </p:nvSpPr>
        <p:spPr>
          <a:xfrm>
            <a:off x="6345528" y="2174488"/>
            <a:ext cx="1526263" cy="1561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Šípka nadol 18"/>
          <p:cNvSpPr/>
          <p:nvPr/>
        </p:nvSpPr>
        <p:spPr>
          <a:xfrm>
            <a:off x="7474389" y="4934495"/>
            <a:ext cx="207024" cy="981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BlokTextu 19"/>
          <p:cNvSpPr txBox="1"/>
          <p:nvPr/>
        </p:nvSpPr>
        <p:spPr>
          <a:xfrm>
            <a:off x="1806498" y="5915802"/>
            <a:ext cx="9958040" cy="369332"/>
          </a:xfrm>
          <a:prstGeom prst="rect">
            <a:avLst/>
          </a:prstGeom>
          <a:noFill/>
        </p:spPr>
        <p:txBody>
          <a:bodyPr wrap="square" rtlCol="0">
            <a:spAutoFit/>
          </a:bodyPr>
          <a:lstStyle/>
          <a:p>
            <a:r>
              <a:rPr lang="sk-SK" b="1" dirty="0" smtClean="0">
                <a:latin typeface="Calibri" panose="020F0502020204030204" pitchFamily="34" charset="0"/>
              </a:rPr>
              <a:t>„Never </a:t>
            </a:r>
            <a:r>
              <a:rPr lang="sk-SK" b="1" dirty="0" err="1" smtClean="0">
                <a:latin typeface="Calibri" panose="020F0502020204030204" pitchFamily="34" charset="0"/>
              </a:rPr>
              <a:t>again</a:t>
            </a:r>
            <a:r>
              <a:rPr lang="sk-SK" b="1" dirty="0" smtClean="0">
                <a:latin typeface="Calibri" panose="020F0502020204030204" pitchFamily="34" charset="0"/>
              </a:rPr>
              <a:t> </a:t>
            </a:r>
            <a:r>
              <a:rPr lang="sk-SK" b="1" dirty="0" err="1" smtClean="0">
                <a:latin typeface="Calibri" panose="020F0502020204030204" pitchFamily="34" charset="0"/>
              </a:rPr>
              <a:t>will</a:t>
            </a:r>
            <a:r>
              <a:rPr lang="sk-SK" b="1" dirty="0" smtClean="0">
                <a:latin typeface="Calibri" panose="020F0502020204030204" pitchFamily="34" charset="0"/>
              </a:rPr>
              <a:t> </a:t>
            </a:r>
            <a:r>
              <a:rPr lang="sk-SK" b="1" dirty="0" err="1" smtClean="0">
                <a:latin typeface="Calibri" panose="020F0502020204030204" pitchFamily="34" charset="0"/>
              </a:rPr>
              <a:t>there</a:t>
            </a:r>
            <a:r>
              <a:rPr lang="sk-SK" b="1" dirty="0" smtClean="0">
                <a:latin typeface="Calibri" panose="020F0502020204030204" pitchFamily="34" charset="0"/>
              </a:rPr>
              <a:t> </a:t>
            </a:r>
            <a:r>
              <a:rPr lang="sk-SK" b="1" dirty="0" err="1" smtClean="0">
                <a:latin typeface="Calibri" panose="020F0502020204030204" pitchFamily="34" charset="0"/>
              </a:rPr>
              <a:t>be</a:t>
            </a:r>
            <a:r>
              <a:rPr lang="sk-SK" b="1" dirty="0" smtClean="0">
                <a:latin typeface="Calibri" panose="020F0502020204030204" pitchFamily="34" charset="0"/>
              </a:rPr>
              <a:t> a </a:t>
            </a:r>
            <a:r>
              <a:rPr lang="sk-SK" b="1" dirty="0" err="1" smtClean="0">
                <a:latin typeface="Calibri" panose="020F0502020204030204" pitchFamily="34" charset="0"/>
              </a:rPr>
              <a:t>Jewish</a:t>
            </a:r>
            <a:r>
              <a:rPr lang="sk-SK" b="1" dirty="0" smtClean="0">
                <a:latin typeface="Calibri" panose="020F0502020204030204" pitchFamily="34" charset="0"/>
              </a:rPr>
              <a:t> </a:t>
            </a:r>
            <a:r>
              <a:rPr lang="sk-SK" b="1" dirty="0" err="1" smtClean="0">
                <a:latin typeface="Calibri" panose="020F0502020204030204" pitchFamily="34" charset="0"/>
              </a:rPr>
              <a:t>leech</a:t>
            </a:r>
            <a:r>
              <a:rPr lang="sk-SK" b="1" dirty="0" smtClean="0">
                <a:latin typeface="Calibri" panose="020F0502020204030204" pitchFamily="34" charset="0"/>
              </a:rPr>
              <a:t> </a:t>
            </a:r>
            <a:r>
              <a:rPr lang="sk-SK" b="1" dirty="0" err="1" smtClean="0">
                <a:latin typeface="Calibri" panose="020F0502020204030204" pitchFamily="34" charset="0"/>
              </a:rPr>
              <a:t>sucking</a:t>
            </a:r>
            <a:r>
              <a:rPr lang="sk-SK" b="1" dirty="0" smtClean="0">
                <a:latin typeface="Calibri" panose="020F0502020204030204" pitchFamily="34" charset="0"/>
              </a:rPr>
              <a:t> </a:t>
            </a:r>
            <a:r>
              <a:rPr lang="sk-SK" b="1" dirty="0" err="1" smtClean="0">
                <a:latin typeface="Calibri" panose="020F0502020204030204" pitchFamily="34" charset="0"/>
              </a:rPr>
              <a:t>blood</a:t>
            </a:r>
            <a:r>
              <a:rPr lang="sk-SK" b="1" dirty="0" smtClean="0">
                <a:latin typeface="Calibri" panose="020F0502020204030204" pitchFamily="34" charset="0"/>
              </a:rPr>
              <a:t> </a:t>
            </a:r>
            <a:r>
              <a:rPr lang="sk-SK" b="1" dirty="0" err="1" smtClean="0">
                <a:latin typeface="Calibri" panose="020F0502020204030204" pitchFamily="34" charset="0"/>
              </a:rPr>
              <a:t>from</a:t>
            </a:r>
            <a:r>
              <a:rPr lang="sk-SK" b="1" dirty="0" smtClean="0">
                <a:latin typeface="Calibri" panose="020F0502020204030204" pitchFamily="34" charset="0"/>
              </a:rPr>
              <a:t> </a:t>
            </a:r>
            <a:r>
              <a:rPr lang="sk-SK" b="1" dirty="0" err="1" smtClean="0">
                <a:latin typeface="Calibri" panose="020F0502020204030204" pitchFamily="34" charset="0"/>
              </a:rPr>
              <a:t>the</a:t>
            </a:r>
            <a:r>
              <a:rPr lang="sk-SK" b="1" dirty="0" smtClean="0">
                <a:latin typeface="Calibri" panose="020F0502020204030204" pitchFamily="34" charset="0"/>
              </a:rPr>
              <a:t> Slovak </a:t>
            </a:r>
            <a:r>
              <a:rPr lang="sk-SK" b="1" dirty="0" err="1" smtClean="0">
                <a:latin typeface="Calibri" panose="020F0502020204030204" pitchFamily="34" charset="0"/>
              </a:rPr>
              <a:t>Nation</a:t>
            </a:r>
            <a:r>
              <a:rPr lang="sk-SK" b="1" dirty="0" smtClean="0">
                <a:latin typeface="Calibri" panose="020F0502020204030204" pitchFamily="34" charset="0"/>
              </a:rPr>
              <a:t>.“</a:t>
            </a:r>
            <a:endParaRPr lang="sk-SK" b="1" dirty="0">
              <a:latin typeface="Calibri" panose="020F0502020204030204" pitchFamily="34" charset="0"/>
            </a:endParaRPr>
          </a:p>
        </p:txBody>
      </p:sp>
    </p:spTree>
    <p:extLst>
      <p:ext uri="{BB962C8B-B14F-4D97-AF65-F5344CB8AC3E}">
        <p14:creationId xmlns:p14="http://schemas.microsoft.com/office/powerpoint/2010/main" val="9628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animBg="1"/>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996672" y="1779283"/>
            <a:ext cx="3234519" cy="5539978"/>
          </a:xfrm>
          <a:prstGeom prst="rect">
            <a:avLst/>
          </a:prstGeom>
          <a:noFill/>
        </p:spPr>
        <p:txBody>
          <a:bodyPr wrap="square" rtlCol="0">
            <a:spAutoFit/>
          </a:bodyPr>
          <a:lstStyle/>
          <a:p>
            <a:r>
              <a:rPr lang="en-GB" sz="2400" b="1" dirty="0" smtClean="0">
                <a:latin typeface="Calibri" pitchFamily="34" charset="0"/>
              </a:rPr>
              <a:t>The term </a:t>
            </a:r>
            <a:r>
              <a:rPr lang="en-GB" sz="2400" b="1" dirty="0" err="1" smtClean="0">
                <a:latin typeface="Calibri" pitchFamily="34" charset="0"/>
              </a:rPr>
              <a:t>Aryanization</a:t>
            </a:r>
            <a:r>
              <a:rPr lang="en-GB" sz="2400" b="1" dirty="0" smtClean="0">
                <a:latin typeface="Calibri" pitchFamily="34" charset="0"/>
              </a:rPr>
              <a:t> refers to forcible transfer of Jewish property into "Aryan hands". Slovak parliament adopted two </a:t>
            </a:r>
            <a:r>
              <a:rPr lang="en-GB" sz="2400" b="1" dirty="0" err="1" smtClean="0">
                <a:latin typeface="Calibri" pitchFamily="34" charset="0"/>
              </a:rPr>
              <a:t>Aryanization</a:t>
            </a:r>
            <a:r>
              <a:rPr lang="en-GB" sz="2400" b="1" dirty="0" smtClean="0">
                <a:latin typeface="Calibri" pitchFamily="34" charset="0"/>
              </a:rPr>
              <a:t> laws</a:t>
            </a:r>
            <a:r>
              <a:rPr lang="sk-SK" sz="2400" b="1" dirty="0" smtClean="0">
                <a:latin typeface="Calibri" pitchFamily="34" charset="0"/>
              </a:rPr>
              <a:t>. </a:t>
            </a:r>
            <a:r>
              <a:rPr lang="en-GB" sz="2400" dirty="0" smtClean="0"/>
              <a:t> </a:t>
            </a:r>
            <a:r>
              <a:rPr lang="en-GB" sz="2400" b="1" dirty="0" smtClean="0">
                <a:latin typeface="Calibri" pitchFamily="34" charset="0"/>
              </a:rPr>
              <a:t>Until March 1942, about 10,000 small Jewish businesses were destroyed and about 2000 of them were </a:t>
            </a:r>
            <a:r>
              <a:rPr lang="en-GB" sz="2400" b="1" dirty="0" err="1" smtClean="0">
                <a:latin typeface="Calibri" pitchFamily="34" charset="0"/>
              </a:rPr>
              <a:t>aryanised</a:t>
            </a:r>
            <a:r>
              <a:rPr lang="sk-SK" sz="2400" b="1" dirty="0" smtClean="0">
                <a:latin typeface="Calibri" pitchFamily="34" charset="0"/>
              </a:rPr>
              <a:t>.</a:t>
            </a:r>
          </a:p>
          <a:p>
            <a:r>
              <a:rPr lang="sk-SK" sz="2400" b="1" dirty="0" smtClean="0">
                <a:latin typeface="Calibri" pitchFamily="34" charset="0"/>
              </a:rPr>
              <a:t> </a:t>
            </a:r>
          </a:p>
          <a:p>
            <a:endParaRPr lang="sk-SK" dirty="0"/>
          </a:p>
        </p:txBody>
      </p:sp>
      <p:pic>
        <p:nvPicPr>
          <p:cNvPr id="7" name="Obrázok 7" descr="Protižidovská propaganda v Seredi v roku 1941."/>
          <p:cNvPicPr/>
          <p:nvPr/>
        </p:nvPicPr>
        <p:blipFill>
          <a:blip r:embed="rId2">
            <a:extLst>
              <a:ext uri="{28A0092B-C50C-407E-A947-70E740481C1C}">
                <a14:useLocalDpi xmlns:a14="http://schemas.microsoft.com/office/drawing/2010/main" val="0"/>
              </a:ext>
            </a:extLst>
          </a:blip>
          <a:srcRect/>
          <a:stretch>
            <a:fillRect/>
          </a:stretch>
        </p:blipFill>
        <p:spPr bwMode="auto">
          <a:xfrm>
            <a:off x="7120771" y="695459"/>
            <a:ext cx="4560368" cy="3244066"/>
          </a:xfrm>
          <a:prstGeom prst="rect">
            <a:avLst/>
          </a:prstGeom>
          <a:noFill/>
          <a:ln>
            <a:noFill/>
          </a:ln>
        </p:spPr>
      </p:pic>
      <p:pic>
        <p:nvPicPr>
          <p:cNvPr id="6146" name="Picture 2" descr="Nežidovský obc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183" y="3471546"/>
            <a:ext cx="3880386" cy="2186884"/>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1751527" y="695459"/>
            <a:ext cx="2875064" cy="707886"/>
          </a:xfrm>
          <a:prstGeom prst="rect">
            <a:avLst/>
          </a:prstGeom>
          <a:noFill/>
        </p:spPr>
        <p:txBody>
          <a:bodyPr wrap="square" rtlCol="0">
            <a:spAutoFit/>
          </a:bodyPr>
          <a:lstStyle/>
          <a:p>
            <a:r>
              <a:rPr lang="sk-SK" sz="4000" b="1" dirty="0" err="1" smtClean="0">
                <a:solidFill>
                  <a:srgbClr val="FF0000"/>
                </a:solidFill>
                <a:latin typeface="Calibri" panose="020F0502020204030204" pitchFamily="34" charset="0"/>
              </a:rPr>
              <a:t>Aryanization</a:t>
            </a:r>
            <a:endParaRPr lang="sk-SK" sz="4000" b="1" dirty="0">
              <a:solidFill>
                <a:srgbClr val="FF0000"/>
              </a:solidFill>
              <a:latin typeface="Calibri" panose="020F0502020204030204" pitchFamily="34" charset="0"/>
            </a:endParaRPr>
          </a:p>
        </p:txBody>
      </p:sp>
      <p:sp>
        <p:nvSpPr>
          <p:cNvPr id="5" name="Šípka doľava 4"/>
          <p:cNvSpPr/>
          <p:nvPr/>
        </p:nvSpPr>
        <p:spPr>
          <a:xfrm>
            <a:off x="6091707" y="1906073"/>
            <a:ext cx="1468192" cy="90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494729" y="1455313"/>
            <a:ext cx="1596978" cy="1200329"/>
          </a:xfrm>
          <a:prstGeom prst="rect">
            <a:avLst/>
          </a:prstGeom>
          <a:noFill/>
        </p:spPr>
        <p:txBody>
          <a:bodyPr wrap="square" rtlCol="0">
            <a:spAutoFit/>
          </a:bodyPr>
          <a:lstStyle/>
          <a:p>
            <a:r>
              <a:rPr lang="sk-SK" sz="2400" b="1" dirty="0" smtClean="0">
                <a:latin typeface="Calibri" panose="020F0502020204030204" pitchFamily="34" charset="0"/>
              </a:rPr>
              <a:t>“</a:t>
            </a:r>
            <a:r>
              <a:rPr lang="sk-SK" sz="2400" b="1" dirty="0" err="1" smtClean="0">
                <a:latin typeface="Calibri" panose="020F0502020204030204" pitchFamily="34" charset="0"/>
              </a:rPr>
              <a:t>The</a:t>
            </a:r>
            <a:r>
              <a:rPr lang="sk-SK" sz="2400" b="1" dirty="0" smtClean="0">
                <a:latin typeface="Calibri" panose="020F0502020204030204" pitchFamily="34" charset="0"/>
              </a:rPr>
              <a:t> </a:t>
            </a:r>
            <a:r>
              <a:rPr lang="sk-SK" sz="2400" b="1" dirty="0" err="1" smtClean="0">
                <a:latin typeface="Calibri" panose="020F0502020204030204" pitchFamily="34" charset="0"/>
              </a:rPr>
              <a:t>Jew</a:t>
            </a:r>
            <a:r>
              <a:rPr lang="sk-SK" sz="2400" b="1" dirty="0" smtClean="0">
                <a:latin typeface="Calibri" panose="020F0502020204030204" pitchFamily="34" charset="0"/>
              </a:rPr>
              <a:t> </a:t>
            </a:r>
            <a:r>
              <a:rPr lang="sk-SK" sz="2400" b="1" dirty="0" err="1" smtClean="0">
                <a:latin typeface="Calibri" panose="020F0502020204030204" pitchFamily="34" charset="0"/>
              </a:rPr>
              <a:t>is</a:t>
            </a:r>
            <a:r>
              <a:rPr lang="sk-SK" sz="2400" b="1" dirty="0" smtClean="0">
                <a:latin typeface="Calibri" panose="020F0502020204030204" pitchFamily="34" charset="0"/>
              </a:rPr>
              <a:t> </a:t>
            </a:r>
            <a:r>
              <a:rPr lang="sk-SK" sz="2400" b="1" dirty="0" err="1" smtClean="0">
                <a:latin typeface="Calibri" panose="020F0502020204030204" pitchFamily="34" charset="0"/>
              </a:rPr>
              <a:t>our</a:t>
            </a:r>
            <a:r>
              <a:rPr lang="sk-SK" sz="2400" b="1" dirty="0" smtClean="0">
                <a:latin typeface="Calibri" panose="020F0502020204030204" pitchFamily="34" charset="0"/>
              </a:rPr>
              <a:t> </a:t>
            </a:r>
            <a:r>
              <a:rPr lang="sk-SK" sz="2400" b="1" dirty="0" err="1" smtClean="0">
                <a:latin typeface="Calibri" panose="020F0502020204030204" pitchFamily="34" charset="0"/>
              </a:rPr>
              <a:t>enemy</a:t>
            </a:r>
            <a:r>
              <a:rPr lang="sk-SK" sz="2400" b="1" dirty="0" smtClean="0">
                <a:latin typeface="Calibri" panose="020F0502020204030204" pitchFamily="34" charset="0"/>
              </a:rPr>
              <a:t>!“</a:t>
            </a:r>
            <a:endParaRPr lang="sk-SK" sz="2400" b="1" dirty="0">
              <a:latin typeface="Calibri" panose="020F0502020204030204" pitchFamily="34" charset="0"/>
            </a:endParaRPr>
          </a:p>
        </p:txBody>
      </p:sp>
      <p:sp>
        <p:nvSpPr>
          <p:cNvPr id="8" name="Šípka doprava 7"/>
          <p:cNvSpPr/>
          <p:nvPr/>
        </p:nvSpPr>
        <p:spPr>
          <a:xfrm>
            <a:off x="7120771" y="4649273"/>
            <a:ext cx="1791409" cy="244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p:cNvSpPr txBox="1"/>
          <p:nvPr/>
        </p:nvSpPr>
        <p:spPr>
          <a:xfrm>
            <a:off x="9117620" y="4293807"/>
            <a:ext cx="2099879" cy="830997"/>
          </a:xfrm>
          <a:prstGeom prst="rect">
            <a:avLst/>
          </a:prstGeom>
          <a:noFill/>
        </p:spPr>
        <p:txBody>
          <a:bodyPr wrap="square" rtlCol="0">
            <a:spAutoFit/>
          </a:bodyPr>
          <a:lstStyle/>
          <a:p>
            <a:r>
              <a:rPr lang="sk-SK" sz="2400" b="1" dirty="0" smtClean="0">
                <a:latin typeface="Calibri" panose="020F0502020204030204" pitchFamily="34" charset="0"/>
              </a:rPr>
              <a:t>„</a:t>
            </a:r>
            <a:r>
              <a:rPr lang="sk-SK" sz="2400" b="1" dirty="0" err="1" smtClean="0">
                <a:latin typeface="Calibri" panose="020F0502020204030204" pitchFamily="34" charset="0"/>
              </a:rPr>
              <a:t>This</a:t>
            </a:r>
            <a:r>
              <a:rPr lang="sk-SK" sz="2400" b="1" dirty="0" smtClean="0">
                <a:latin typeface="Calibri" panose="020F0502020204030204" pitchFamily="34" charset="0"/>
              </a:rPr>
              <a:t> </a:t>
            </a:r>
            <a:r>
              <a:rPr lang="sk-SK" sz="2400" b="1" dirty="0" err="1" smtClean="0">
                <a:latin typeface="Calibri" panose="020F0502020204030204" pitchFamily="34" charset="0"/>
              </a:rPr>
              <a:t>is</a:t>
            </a:r>
            <a:r>
              <a:rPr lang="sk-SK" sz="2400" b="1" dirty="0" smtClean="0">
                <a:latin typeface="Calibri" panose="020F0502020204030204" pitchFamily="34" charset="0"/>
              </a:rPr>
              <a:t> </a:t>
            </a:r>
            <a:r>
              <a:rPr lang="sk-SK" sz="2400" b="1" dirty="0" err="1" smtClean="0">
                <a:latin typeface="Calibri" panose="020F0502020204030204" pitchFamily="34" charset="0"/>
              </a:rPr>
              <a:t>not</a:t>
            </a:r>
            <a:r>
              <a:rPr lang="sk-SK" sz="2400" b="1" dirty="0" smtClean="0">
                <a:latin typeface="Calibri" panose="020F0502020204030204" pitchFamily="34" charset="0"/>
              </a:rPr>
              <a:t> a </a:t>
            </a:r>
            <a:r>
              <a:rPr lang="sk-SK" sz="2400" b="1" dirty="0" err="1" smtClean="0">
                <a:latin typeface="Calibri" panose="020F0502020204030204" pitchFamily="34" charset="0"/>
              </a:rPr>
              <a:t>Jewish</a:t>
            </a:r>
            <a:r>
              <a:rPr lang="sk-SK" sz="2400" b="1" dirty="0" smtClean="0">
                <a:latin typeface="Calibri" panose="020F0502020204030204" pitchFamily="34" charset="0"/>
              </a:rPr>
              <a:t> </a:t>
            </a:r>
            <a:r>
              <a:rPr lang="sk-SK" sz="2400" b="1" dirty="0" err="1" smtClean="0">
                <a:latin typeface="Calibri" panose="020F0502020204030204" pitchFamily="34" charset="0"/>
              </a:rPr>
              <a:t>shop</a:t>
            </a:r>
            <a:r>
              <a:rPr lang="sk-SK" sz="2400" b="1" dirty="0" smtClean="0">
                <a:latin typeface="Calibri" panose="020F0502020204030204" pitchFamily="34" charset="0"/>
              </a:rPr>
              <a:t>“</a:t>
            </a:r>
            <a:endParaRPr lang="sk-SK" sz="2400" b="1" dirty="0">
              <a:latin typeface="Calibri" panose="020F0502020204030204" pitchFamily="34" charset="0"/>
            </a:endParaRPr>
          </a:p>
        </p:txBody>
      </p:sp>
    </p:spTree>
    <p:extLst>
      <p:ext uri="{BB962C8B-B14F-4D97-AF65-F5344CB8AC3E}">
        <p14:creationId xmlns:p14="http://schemas.microsoft.com/office/powerpoint/2010/main" val="121883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 calcmode="lin" valueType="num">
                                      <p:cBhvr additive="base">
                                        <p:cTn id="37" dur="500" fill="hold"/>
                                        <p:tgtEl>
                                          <p:spTgt spid="6146"/>
                                        </p:tgtEl>
                                        <p:attrNameLst>
                                          <p:attrName>ppt_x</p:attrName>
                                        </p:attrNameLst>
                                      </p:cBhvr>
                                      <p:tavLst>
                                        <p:tav tm="0">
                                          <p:val>
                                            <p:strVal val="#ppt_x"/>
                                          </p:val>
                                        </p:tav>
                                        <p:tav tm="100000">
                                          <p:val>
                                            <p:strVal val="#ppt_x"/>
                                          </p:val>
                                        </p:tav>
                                      </p:tavLst>
                                    </p:anim>
                                    <p:anim calcmode="lin" valueType="num">
                                      <p:cBhvr additive="base">
                                        <p:cTn id="3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947401" y="1383231"/>
            <a:ext cx="5131557" cy="4801314"/>
          </a:xfrm>
          <a:prstGeom prst="rect">
            <a:avLst/>
          </a:prstGeom>
          <a:noFill/>
        </p:spPr>
        <p:txBody>
          <a:bodyPr wrap="square" rtlCol="0">
            <a:spAutoFit/>
          </a:bodyPr>
          <a:lstStyle/>
          <a:p>
            <a:pPr algn="just"/>
            <a:r>
              <a:rPr lang="en-GB" sz="2400" b="1" dirty="0" smtClean="0">
                <a:latin typeface="Calibri" pitchFamily="34" charset="0"/>
              </a:rPr>
              <a:t>Jews were not allowed to possess several things like bicycles, radios, telephones, typewriters, cameras, guns, fishing tackle, sports equipment and leather products. Since 1940,  cities draw up a list of streets where Jews were not allowed to live or enter. They had to move out of city centres. Jews were banned from parks, cinemas, theatres,  swimming pools, libraries, and other public places</a:t>
            </a:r>
            <a:r>
              <a:rPr lang="en-GB" sz="2400" dirty="0" smtClean="0"/>
              <a:t>.</a:t>
            </a:r>
            <a:endParaRPr lang="sk-SK" sz="2400" dirty="0" smtClean="0"/>
          </a:p>
          <a:p>
            <a:pPr algn="just"/>
            <a:endParaRPr lang="sk-SK" sz="2400" b="1" dirty="0" smtClean="0">
              <a:latin typeface="Calibri" pitchFamily="34" charset="0"/>
            </a:endParaRPr>
          </a:p>
          <a:p>
            <a:endParaRPr lang="sk-SK" dirty="0"/>
          </a:p>
        </p:txBody>
      </p:sp>
      <p:pic>
        <p:nvPicPr>
          <p:cNvPr id="23558" name="Picture 6" descr="http://www.sme.sk/vydania/20050831/photo/6.jpg"/>
          <p:cNvPicPr>
            <a:picLocks noChangeAspect="1" noChangeArrowheads="1"/>
          </p:cNvPicPr>
          <p:nvPr/>
        </p:nvPicPr>
        <p:blipFill>
          <a:blip r:embed="rId2"/>
          <a:srcRect/>
          <a:stretch>
            <a:fillRect/>
          </a:stretch>
        </p:blipFill>
        <p:spPr bwMode="auto">
          <a:xfrm>
            <a:off x="7765962" y="708057"/>
            <a:ext cx="2638630" cy="4971525"/>
          </a:xfrm>
          <a:prstGeom prst="rect">
            <a:avLst/>
          </a:prstGeom>
          <a:noFill/>
        </p:spPr>
      </p:pic>
      <p:sp>
        <p:nvSpPr>
          <p:cNvPr id="2" name="BlokTextu 1"/>
          <p:cNvSpPr txBox="1"/>
          <p:nvPr/>
        </p:nvSpPr>
        <p:spPr>
          <a:xfrm>
            <a:off x="1978925" y="328650"/>
            <a:ext cx="5404514" cy="1077218"/>
          </a:xfrm>
          <a:prstGeom prst="rect">
            <a:avLst/>
          </a:prstGeom>
          <a:noFill/>
        </p:spPr>
        <p:txBody>
          <a:bodyPr wrap="square" rtlCol="0">
            <a:spAutoFit/>
          </a:bodyPr>
          <a:lstStyle/>
          <a:p>
            <a:r>
              <a:rPr lang="en-GB" sz="3200" dirty="0" smtClean="0">
                <a:solidFill>
                  <a:srgbClr val="FF0000"/>
                </a:solidFill>
                <a:latin typeface="Calibri" pitchFamily="34" charset="0"/>
              </a:rPr>
              <a:t>I</a:t>
            </a:r>
            <a:r>
              <a:rPr lang="en-GB" sz="3200" b="1" dirty="0" smtClean="0">
                <a:solidFill>
                  <a:srgbClr val="FF0000"/>
                </a:solidFill>
                <a:latin typeface="Calibri" pitchFamily="34" charset="0"/>
              </a:rPr>
              <a:t>nterventions against Jews in everyday life</a:t>
            </a:r>
            <a:endParaRPr lang="sk-SK" sz="3200"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additive="base">
                                        <p:cTn id="13" dur="500" fill="hold"/>
                                        <p:tgtEl>
                                          <p:spTgt spid="23558"/>
                                        </p:tgtEl>
                                        <p:attrNameLst>
                                          <p:attrName>ppt_x</p:attrName>
                                        </p:attrNameLst>
                                      </p:cBhvr>
                                      <p:tavLst>
                                        <p:tav tm="0">
                                          <p:val>
                                            <p:strVal val="#ppt_x"/>
                                          </p:val>
                                        </p:tav>
                                        <p:tav tm="100000">
                                          <p:val>
                                            <p:strVal val="#ppt_x"/>
                                          </p:val>
                                        </p:tav>
                                      </p:tavLst>
                                    </p:anim>
                                    <p:anim calcmode="lin" valueType="num">
                                      <p:cBhvr additive="base">
                                        <p:cTn id="14"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897039" y="1897039"/>
            <a:ext cx="3739486" cy="369332"/>
          </a:xfrm>
          <a:prstGeom prst="rect">
            <a:avLst/>
          </a:prstGeom>
          <a:noFill/>
        </p:spPr>
        <p:txBody>
          <a:bodyPr wrap="square" rtlCol="0">
            <a:spAutoFit/>
          </a:bodyPr>
          <a:lstStyle/>
          <a:p>
            <a:endParaRPr lang="sk-SK" dirty="0"/>
          </a:p>
        </p:txBody>
      </p:sp>
      <p:sp>
        <p:nvSpPr>
          <p:cNvPr id="3" name="TextovéPole 2"/>
          <p:cNvSpPr txBox="1"/>
          <p:nvPr/>
        </p:nvSpPr>
        <p:spPr>
          <a:xfrm>
            <a:off x="758284" y="4899320"/>
            <a:ext cx="11240429" cy="1200329"/>
          </a:xfrm>
          <a:prstGeom prst="rect">
            <a:avLst/>
          </a:prstGeom>
          <a:noFill/>
        </p:spPr>
        <p:txBody>
          <a:bodyPr wrap="square" rtlCol="0">
            <a:spAutoFit/>
          </a:bodyPr>
          <a:lstStyle/>
          <a:p>
            <a:r>
              <a:rPr lang="en-GB" sz="2400" b="1" dirty="0" smtClean="0">
                <a:latin typeface="Calibri" pitchFamily="34" charset="0"/>
              </a:rPr>
              <a:t>The Ministry of Interior has established work centres for Jews from the age of 16 to 60. By the end of September 1941 there were 80 of them. </a:t>
            </a:r>
            <a:endParaRPr lang="sk-SK" sz="2400" b="1" dirty="0" smtClean="0">
              <a:latin typeface="Calibri" pitchFamily="34" charset="0"/>
            </a:endParaRPr>
          </a:p>
          <a:p>
            <a:r>
              <a:rPr lang="en-GB" sz="2400" b="1" dirty="0" smtClean="0">
                <a:latin typeface="Calibri" pitchFamily="34" charset="0"/>
              </a:rPr>
              <a:t>Big work camps arose at the end of 1941 in the towns of </a:t>
            </a:r>
            <a:r>
              <a:rPr lang="en-GB" sz="2400" b="1" dirty="0" err="1" smtClean="0">
                <a:latin typeface="Calibri" pitchFamily="34" charset="0"/>
              </a:rPr>
              <a:t>Sereď</a:t>
            </a:r>
            <a:r>
              <a:rPr lang="en-GB" sz="2400" b="1" dirty="0" smtClean="0">
                <a:latin typeface="Calibri" pitchFamily="34" charset="0"/>
              </a:rPr>
              <a:t> and </a:t>
            </a:r>
            <a:r>
              <a:rPr lang="en-GB" sz="2400" b="1" dirty="0" err="1" smtClean="0">
                <a:latin typeface="Calibri" pitchFamily="34" charset="0"/>
              </a:rPr>
              <a:t>Nováky</a:t>
            </a:r>
            <a:r>
              <a:rPr lang="en-GB" sz="2400" b="1" dirty="0" smtClean="0">
                <a:latin typeface="Calibri" pitchFamily="34" charset="0"/>
              </a:rPr>
              <a:t>. </a:t>
            </a:r>
            <a:endParaRPr lang="sk-SK" sz="2400" b="1" dirty="0" smtClean="0">
              <a:latin typeface="Calibri" pitchFamily="34" charset="0"/>
            </a:endParaRPr>
          </a:p>
        </p:txBody>
      </p:sp>
      <p:sp>
        <p:nvSpPr>
          <p:cNvPr id="18" name="BlokTextu 17"/>
          <p:cNvSpPr txBox="1"/>
          <p:nvPr/>
        </p:nvSpPr>
        <p:spPr>
          <a:xfrm>
            <a:off x="6646127" y="1237785"/>
            <a:ext cx="4449336" cy="1828800"/>
          </a:xfrm>
          <a:prstGeom prst="rect">
            <a:avLst/>
          </a:prstGeom>
          <a:noFill/>
        </p:spPr>
        <p:txBody>
          <a:bodyPr wrap="square" rtlCol="0">
            <a:spAutoFit/>
          </a:bodyPr>
          <a:lstStyle/>
          <a:p>
            <a:endParaRPr lang="sk-SK" dirty="0"/>
          </a:p>
        </p:txBody>
      </p:sp>
      <p:sp>
        <p:nvSpPr>
          <p:cNvPr id="19" name="BlokTextu 18"/>
          <p:cNvSpPr txBox="1"/>
          <p:nvPr/>
        </p:nvSpPr>
        <p:spPr>
          <a:xfrm>
            <a:off x="2975045" y="-1307220"/>
            <a:ext cx="4449336" cy="1828800"/>
          </a:xfrm>
          <a:prstGeom prst="rect">
            <a:avLst/>
          </a:prstGeom>
          <a:noFill/>
        </p:spPr>
        <p:txBody>
          <a:bodyPr wrap="square" rtlCol="0">
            <a:spAutoFit/>
          </a:bodyPr>
          <a:lstStyle/>
          <a:p>
            <a:endParaRPr lang="sk-SK" dirty="0"/>
          </a:p>
        </p:txBody>
      </p:sp>
      <p:pic>
        <p:nvPicPr>
          <p:cNvPr id="2058" name="Picture 10" descr="http://i.sme.sk/s/sme/data/kudal/4126/sereo---konfekcia_r9265-r90-st.ir2-_s9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42" t="36988" r="18831" b="10259"/>
          <a:stretch/>
        </p:blipFill>
        <p:spPr bwMode="auto">
          <a:xfrm>
            <a:off x="6324197" y="1211364"/>
            <a:ext cx="4771266" cy="322270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sme.sk/s/sme/data/kudal/4126/sereo---le-tiarel_r7324-r660-st.ir2-_s900.jpg"/>
          <p:cNvPicPr>
            <a:picLocks noChangeAspect="1" noChangeArrowheads="1"/>
          </p:cNvPicPr>
          <p:nvPr/>
        </p:nvPicPr>
        <p:blipFill rotWithShape="1">
          <a:blip r:embed="rId3">
            <a:extLst>
              <a:ext uri="{28A0092B-C50C-407E-A947-70E740481C1C}">
                <a14:useLocalDpi xmlns:a14="http://schemas.microsoft.com/office/drawing/2010/main" val="0"/>
              </a:ext>
            </a:extLst>
          </a:blip>
          <a:srcRect l="38511" t="28519" b="14394"/>
          <a:stretch/>
        </p:blipFill>
        <p:spPr bwMode="auto">
          <a:xfrm>
            <a:off x="1131184" y="1237785"/>
            <a:ext cx="4505341" cy="3002281"/>
          </a:xfrm>
          <a:prstGeom prst="rect">
            <a:avLst/>
          </a:prstGeom>
          <a:noFill/>
          <a:extLst>
            <a:ext uri="{909E8E84-426E-40DD-AFC4-6F175D3DCCD1}">
              <a14:hiddenFill xmlns:a14="http://schemas.microsoft.com/office/drawing/2010/main">
                <a:solidFill>
                  <a:srgbClr val="FFFFFF"/>
                </a:solidFill>
              </a14:hiddenFill>
            </a:ext>
          </a:extLst>
        </p:spPr>
      </p:pic>
      <p:sp>
        <p:nvSpPr>
          <p:cNvPr id="24" name="BlokTextu 23"/>
          <p:cNvSpPr txBox="1"/>
          <p:nvPr/>
        </p:nvSpPr>
        <p:spPr>
          <a:xfrm>
            <a:off x="2270394" y="263824"/>
            <a:ext cx="3366131" cy="646331"/>
          </a:xfrm>
          <a:prstGeom prst="rect">
            <a:avLst/>
          </a:prstGeom>
          <a:noFill/>
        </p:spPr>
        <p:txBody>
          <a:bodyPr wrap="square" rtlCol="0">
            <a:spAutoFit/>
          </a:bodyPr>
          <a:lstStyle/>
          <a:p>
            <a:r>
              <a:rPr lang="sk-SK" sz="2000" b="1" dirty="0" smtClean="0">
                <a:latin typeface="Calibri" panose="020F0502020204030204" pitchFamily="34" charset="0"/>
              </a:rPr>
              <a:t> </a:t>
            </a:r>
            <a:r>
              <a:rPr lang="sk-SK" sz="3600" b="1" dirty="0" err="1" smtClean="0">
                <a:solidFill>
                  <a:srgbClr val="C00000"/>
                </a:solidFill>
                <a:latin typeface="Calibri" panose="020F0502020204030204" pitchFamily="34" charset="0"/>
              </a:rPr>
              <a:t>Jewish</a:t>
            </a:r>
            <a:r>
              <a:rPr lang="sk-SK" sz="3600" b="1" dirty="0" smtClean="0">
                <a:solidFill>
                  <a:srgbClr val="C00000"/>
                </a:solidFill>
                <a:latin typeface="Calibri" panose="020F0502020204030204" pitchFamily="34" charset="0"/>
              </a:rPr>
              <a:t> </a:t>
            </a:r>
            <a:r>
              <a:rPr lang="sk-SK" sz="3600" b="1" dirty="0" err="1" smtClean="0">
                <a:solidFill>
                  <a:srgbClr val="C00000"/>
                </a:solidFill>
                <a:latin typeface="Calibri" panose="020F0502020204030204" pitchFamily="34" charset="0"/>
              </a:rPr>
              <a:t>camps</a:t>
            </a:r>
            <a:endParaRPr lang="sk-SK" sz="3600" b="1" dirty="0">
              <a:solidFill>
                <a:srgbClr val="C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58"/>
                                        </p:tgtEl>
                                        <p:attrNameLst>
                                          <p:attrName>style.visibility</p:attrName>
                                        </p:attrNameLst>
                                      </p:cBhvr>
                                      <p:to>
                                        <p:strVal val="visible"/>
                                      </p:to>
                                    </p:set>
                                    <p:anim calcmode="lin" valueType="num">
                                      <p:cBhvr additive="base">
                                        <p:cTn id="13" dur="1000" fill="hold"/>
                                        <p:tgtEl>
                                          <p:spTgt spid="2058"/>
                                        </p:tgtEl>
                                        <p:attrNameLst>
                                          <p:attrName>ppt_x</p:attrName>
                                        </p:attrNameLst>
                                      </p:cBhvr>
                                      <p:tavLst>
                                        <p:tav tm="0">
                                          <p:val>
                                            <p:strVal val="0-#ppt_w/2"/>
                                          </p:val>
                                        </p:tav>
                                        <p:tav tm="100000">
                                          <p:val>
                                            <p:strVal val="#ppt_x"/>
                                          </p:val>
                                        </p:tav>
                                      </p:tavLst>
                                    </p:anim>
                                    <p:anim calcmode="lin" valueType="num">
                                      <p:cBhvr additive="base">
                                        <p:cTn id="14" dur="1000" fill="hold"/>
                                        <p:tgtEl>
                                          <p:spTgt spid="20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additive="base">
                                        <p:cTn id="19" dur="750" fill="hold"/>
                                        <p:tgtEl>
                                          <p:spTgt spid="2062"/>
                                        </p:tgtEl>
                                        <p:attrNameLst>
                                          <p:attrName>ppt_x</p:attrName>
                                        </p:attrNameLst>
                                      </p:cBhvr>
                                      <p:tavLst>
                                        <p:tav tm="0">
                                          <p:val>
                                            <p:strVal val="1+#ppt_w/2"/>
                                          </p:val>
                                        </p:tav>
                                        <p:tav tm="100000">
                                          <p:val>
                                            <p:strVal val="#ppt_x"/>
                                          </p:val>
                                        </p:tav>
                                      </p:tavLst>
                                    </p:anim>
                                    <p:anim calcmode="lin" valueType="num">
                                      <p:cBhvr additive="base">
                                        <p:cTn id="20" dur="750" fill="hold"/>
                                        <p:tgtEl>
                                          <p:spTgt spid="20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320966" y="2325671"/>
            <a:ext cx="3152632" cy="2585323"/>
          </a:xfrm>
          <a:prstGeom prst="rect">
            <a:avLst/>
          </a:prstGeom>
          <a:noFill/>
        </p:spPr>
        <p:txBody>
          <a:bodyPr wrap="square" rtlCol="0">
            <a:spAutoFit/>
          </a:bodyPr>
          <a:lstStyle/>
          <a:p>
            <a:r>
              <a:rPr lang="sk-SK" sz="2400" b="1" dirty="0" smtClean="0">
                <a:latin typeface="Calibri" pitchFamily="34" charset="0"/>
              </a:rPr>
              <a:t> </a:t>
            </a:r>
            <a:r>
              <a:rPr lang="en-GB" sz="2400" b="1" dirty="0" smtClean="0">
                <a:latin typeface="Calibri" pitchFamily="34" charset="0"/>
              </a:rPr>
              <a:t>Jews, who were in military service were assigned, to specific military work units. Three companies of 900 men were created.</a:t>
            </a:r>
            <a:endParaRPr lang="sk-SK" sz="2400" b="1" dirty="0" smtClean="0">
              <a:latin typeface="Calibri" pitchFamily="34" charset="0"/>
            </a:endParaRPr>
          </a:p>
          <a:p>
            <a:endParaRPr lang="sk-SK" dirty="0"/>
          </a:p>
        </p:txBody>
      </p:sp>
      <p:pic>
        <p:nvPicPr>
          <p:cNvPr id="24579" name="Picture 3" descr="http://edah.sk/files/image/SKBKN013.jpg"/>
          <p:cNvPicPr>
            <a:picLocks noChangeAspect="1" noChangeArrowheads="1"/>
          </p:cNvPicPr>
          <p:nvPr/>
        </p:nvPicPr>
        <p:blipFill>
          <a:blip r:embed="rId2"/>
          <a:srcRect/>
          <a:stretch>
            <a:fillRect/>
          </a:stretch>
        </p:blipFill>
        <p:spPr bwMode="auto">
          <a:xfrm>
            <a:off x="2068376" y="2415886"/>
            <a:ext cx="4048125" cy="3143558"/>
          </a:xfrm>
          <a:prstGeom prst="rect">
            <a:avLst/>
          </a:prstGeom>
          <a:noFill/>
        </p:spPr>
      </p:pic>
      <p:sp>
        <p:nvSpPr>
          <p:cNvPr id="3" name="BlokTextu 2"/>
          <p:cNvSpPr txBox="1"/>
          <p:nvPr/>
        </p:nvSpPr>
        <p:spPr>
          <a:xfrm>
            <a:off x="3612366" y="1016645"/>
            <a:ext cx="6066264" cy="646331"/>
          </a:xfrm>
          <a:prstGeom prst="rect">
            <a:avLst/>
          </a:prstGeom>
          <a:noFill/>
        </p:spPr>
        <p:txBody>
          <a:bodyPr wrap="square" rtlCol="0">
            <a:spAutoFit/>
          </a:bodyPr>
          <a:lstStyle/>
          <a:p>
            <a:r>
              <a:rPr lang="en-GB" sz="3600" b="1" dirty="0" smtClean="0">
                <a:solidFill>
                  <a:srgbClr val="FF0000"/>
                </a:solidFill>
                <a:latin typeface="Calibri" pitchFamily="34" charset="0"/>
              </a:rPr>
              <a:t>Military service of Jews</a:t>
            </a:r>
            <a:endParaRPr lang="sk-SK" sz="3600"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anim calcmode="lin" valueType="num">
                                      <p:cBhvr additive="base">
                                        <p:cTn id="13" dur="750" fill="hold"/>
                                        <p:tgtEl>
                                          <p:spTgt spid="24579"/>
                                        </p:tgtEl>
                                        <p:attrNameLst>
                                          <p:attrName>ppt_x</p:attrName>
                                        </p:attrNameLst>
                                      </p:cBhvr>
                                      <p:tavLst>
                                        <p:tav tm="0">
                                          <p:val>
                                            <p:strVal val="1+#ppt_w/2"/>
                                          </p:val>
                                        </p:tav>
                                        <p:tav tm="100000">
                                          <p:val>
                                            <p:strVal val="#ppt_x"/>
                                          </p:val>
                                        </p:tav>
                                      </p:tavLst>
                                    </p:anim>
                                    <p:anim calcmode="lin" valueType="num">
                                      <p:cBhvr additive="base">
                                        <p:cTn id="14" dur="75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0-#ppt_w/2"/>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Dym">
  <a:themeElements>
    <a:clrScheme name="Dym">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y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582</TotalTime>
  <Words>1019</Words>
  <Application>Microsoft Office PowerPoint</Application>
  <PresentationFormat>Vlastná</PresentationFormat>
  <Paragraphs>96</Paragraphs>
  <Slides>21</Slides>
  <Notes>1</Notes>
  <HiddenSlides>0</HiddenSlides>
  <MMClips>0</MMClips>
  <ScaleCrop>false</ScaleCrop>
  <HeadingPairs>
    <vt:vector size="4" baseType="variant">
      <vt:variant>
        <vt:lpstr>Motív</vt:lpstr>
      </vt:variant>
      <vt:variant>
        <vt:i4>1</vt:i4>
      </vt:variant>
      <vt:variant>
        <vt:lpstr>Nadpisy snímok</vt:lpstr>
      </vt:variant>
      <vt:variant>
        <vt:i4>21</vt:i4>
      </vt:variant>
    </vt:vector>
  </HeadingPairs>
  <TitlesOfParts>
    <vt:vector size="22" baseType="lpstr">
      <vt:lpstr>Dym</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Marek Nádaský</dc:creator>
  <cp:lastModifiedBy>admin</cp:lastModifiedBy>
  <cp:revision>51</cp:revision>
  <dcterms:created xsi:type="dcterms:W3CDTF">2015-02-18T03:20:10Z</dcterms:created>
  <dcterms:modified xsi:type="dcterms:W3CDTF">2015-08-01T21:44:28Z</dcterms:modified>
</cp:coreProperties>
</file>