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9"/>
  </p:notesMasterIdLst>
  <p:handoutMasterIdLst>
    <p:handoutMasterId r:id="rId20"/>
  </p:handoutMasterIdLst>
  <p:sldIdLst>
    <p:sldId id="269" r:id="rId3"/>
    <p:sldId id="268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81" r:id="rId14"/>
    <p:sldId id="282" r:id="rId15"/>
    <p:sldId id="291" r:id="rId16"/>
    <p:sldId id="289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C2FFA5D-87B4-456A-9821-1D502468CF0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2253" autoAdjust="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fi-FI"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fi-FI" sz="1200"/>
            </a:lvl1pPr>
          </a:lstStyle>
          <a:p>
            <a:fld id="{8DA0FDE8-3B80-4AAC-92F2-E3D0667D4E72}" type="datetimeFigureOut">
              <a:rPr lang="fi-FI" smtClean="0"/>
              <a:t>12.11.2015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fi-FI"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fi-FI" sz="1200"/>
            </a:lvl1pPr>
          </a:lstStyle>
          <a:p>
            <a:fld id="{07B79F74-2001-4B21-B06E-FA23C7F2DD7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782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fi-FI"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fi-FI" sz="1200"/>
            </a:lvl1pPr>
          </a:lstStyle>
          <a:p>
            <a:fld id="{C5F25FBA-1311-468D-8115-8778B0F7BEEC}" type="datetimeFigureOut">
              <a:t>12.11.2015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fi-FI"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fi-FI" sz="1200"/>
            </a:lvl1pPr>
          </a:lstStyle>
          <a:p>
            <a:fld id="{F0E67C00-F679-4C51-9894-9E2214E5C2F1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2822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fi-FI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i-FI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i-FI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i-FI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i-FI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i-FI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i-FI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i-FI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i-FI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 bwMode="hidden">
          <a:xfrm>
            <a:off x="915924" y="0"/>
            <a:ext cx="717804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90244" y="2514600"/>
            <a:ext cx="6629400" cy="2743200"/>
          </a:xfrm>
        </p:spPr>
        <p:txBody>
          <a:bodyPr anchor="b"/>
          <a:lstStyle>
            <a:lvl1pPr algn="l" latinLnBrk="0">
              <a:lnSpc>
                <a:spcPct val="80000"/>
              </a:lnSpc>
              <a:defRPr lang="fi-FI" sz="66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90244" y="5303520"/>
            <a:ext cx="6629400" cy="4572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fi-FI" sz="2400"/>
            </a:lvl1pPr>
            <a:lvl2pPr marL="457200" indent="0" algn="ctr" latinLnBrk="0">
              <a:buNone/>
              <a:defRPr lang="fi-FI" sz="2000"/>
            </a:lvl2pPr>
            <a:lvl3pPr marL="914400" indent="0" algn="ctr" latinLnBrk="0">
              <a:buNone/>
              <a:defRPr lang="fi-FI" sz="1800"/>
            </a:lvl3pPr>
            <a:lvl4pPr marL="1371600" indent="0" algn="ctr" latinLnBrk="0">
              <a:buNone/>
              <a:defRPr lang="fi-FI" sz="1600"/>
            </a:lvl4pPr>
            <a:lvl5pPr marL="1828800" indent="0" algn="ctr" latinLnBrk="0">
              <a:buNone/>
              <a:defRPr lang="fi-FI" sz="1600"/>
            </a:lvl5pPr>
            <a:lvl6pPr marL="2286000" indent="0" algn="ctr" latinLnBrk="0">
              <a:buNone/>
              <a:defRPr lang="fi-FI" sz="1600"/>
            </a:lvl6pPr>
            <a:lvl7pPr marL="2743200" indent="0" algn="ctr" latinLnBrk="0">
              <a:buNone/>
              <a:defRPr lang="fi-FI" sz="1600"/>
            </a:lvl7pPr>
            <a:lvl8pPr marL="3200400" indent="0" algn="ctr" latinLnBrk="0">
              <a:buNone/>
              <a:defRPr lang="fi-FI" sz="1600"/>
            </a:lvl8pPr>
            <a:lvl9pPr marL="3657600" indent="0" algn="ctr" latinLnBrk="0">
              <a:buNone/>
              <a:defRPr lang="fi-FI"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389C-FACC-452B-B4C1-3BD186F45CB8}" type="datetime1">
              <a:t>12.11.2015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10512" y="419099"/>
            <a:ext cx="2086087" cy="5753101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295400" y="419099"/>
            <a:ext cx="7277100" cy="5753101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E844-3C76-42C8-BBA9-088C96A067BA}" type="datetime1">
              <a:t>12.11.2015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4594C-40D9-4922-A63A-E4D7E3C24D49}" type="datetime1">
              <a:t>12.11.2015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/>
          <p:cNvSpPr/>
          <p:nvPr userDrawn="1"/>
        </p:nvSpPr>
        <p:spPr bwMode="hidden">
          <a:xfrm>
            <a:off x="-1" y="1676400"/>
            <a:ext cx="9313683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95400" y="2212848"/>
            <a:ext cx="6217920" cy="2862262"/>
          </a:xfrm>
        </p:spPr>
        <p:txBody>
          <a:bodyPr anchor="b"/>
          <a:lstStyle>
            <a:lvl1pPr latinLnBrk="0">
              <a:lnSpc>
                <a:spcPct val="80000"/>
              </a:lnSpc>
              <a:defRPr lang="fi-FI" sz="54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295400" y="5120640"/>
            <a:ext cx="6217920" cy="457200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fi-FI" sz="2400"/>
            </a:lvl1pPr>
            <a:lvl2pPr marL="457200" indent="0" latinLnBrk="0">
              <a:buNone/>
              <a:defRPr lang="fi-FI" sz="2000"/>
            </a:lvl2pPr>
            <a:lvl3pPr marL="914400" indent="0" latinLnBrk="0">
              <a:buNone/>
              <a:defRPr lang="fi-FI" sz="1800"/>
            </a:lvl3pPr>
            <a:lvl4pPr marL="1371600" indent="0" latinLnBrk="0">
              <a:buNone/>
              <a:defRPr lang="fi-FI" sz="1600"/>
            </a:lvl4pPr>
            <a:lvl5pPr marL="1828800" indent="0" latinLnBrk="0">
              <a:buNone/>
              <a:defRPr lang="fi-FI" sz="1600"/>
            </a:lvl5pPr>
            <a:lvl6pPr marL="2286000" indent="0" latinLnBrk="0">
              <a:buNone/>
              <a:defRPr lang="fi-FI" sz="1600"/>
            </a:lvl6pPr>
            <a:lvl7pPr marL="2743200" indent="0" latinLnBrk="0">
              <a:buNone/>
              <a:defRPr lang="fi-FI" sz="1600"/>
            </a:lvl7pPr>
            <a:lvl8pPr marL="3200400" indent="0" latinLnBrk="0">
              <a:buNone/>
              <a:defRPr lang="fi-FI" sz="1600"/>
            </a:lvl8pPr>
            <a:lvl9pPr marL="3657600" indent="0" latinLnBrk="0">
              <a:buNone/>
              <a:defRPr lang="fi-FI"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295400" y="1905000"/>
            <a:ext cx="4572000" cy="4267200"/>
          </a:xfrm>
        </p:spPr>
        <p:txBody>
          <a:bodyPr>
            <a:normAutofit/>
          </a:bodyPr>
          <a:lstStyle>
            <a:lvl1pPr latinLnBrk="0">
              <a:defRPr lang="fi-FI" sz="2000"/>
            </a:lvl1pPr>
            <a:lvl2pPr latinLnBrk="0">
              <a:defRPr lang="fi-FI" sz="1800"/>
            </a:lvl2pPr>
            <a:lvl3pPr latinLnBrk="0">
              <a:defRPr lang="fi-FI" sz="1600"/>
            </a:lvl3pPr>
            <a:lvl4pPr latinLnBrk="0">
              <a:defRPr lang="fi-FI" sz="1400"/>
            </a:lvl4pPr>
            <a:lvl5pPr latinLnBrk="0">
              <a:defRPr lang="fi-FI" sz="1400"/>
            </a:lvl5pPr>
            <a:lvl6pPr latinLnBrk="0">
              <a:defRPr lang="fi-FI" sz="1800"/>
            </a:lvl6pPr>
            <a:lvl7pPr latinLnBrk="0">
              <a:defRPr lang="fi-FI" sz="1800"/>
            </a:lvl7pPr>
            <a:lvl8pPr latinLnBrk="0">
              <a:defRPr lang="fi-FI" sz="1800"/>
            </a:lvl8pPr>
            <a:lvl9pPr latinLnBrk="0">
              <a:defRPr lang="fi-FI"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324600" y="1905000"/>
            <a:ext cx="4572000" cy="4267200"/>
          </a:xfrm>
        </p:spPr>
        <p:txBody>
          <a:bodyPr>
            <a:normAutofit/>
          </a:bodyPr>
          <a:lstStyle>
            <a:lvl1pPr latinLnBrk="0">
              <a:defRPr lang="fi-FI" sz="2000"/>
            </a:lvl1pPr>
            <a:lvl2pPr latinLnBrk="0">
              <a:defRPr lang="fi-FI" sz="1800"/>
            </a:lvl2pPr>
            <a:lvl3pPr latinLnBrk="0">
              <a:defRPr lang="fi-FI" sz="1600"/>
            </a:lvl3pPr>
            <a:lvl4pPr latinLnBrk="0">
              <a:defRPr lang="fi-FI" sz="1400"/>
            </a:lvl4pPr>
            <a:lvl5pPr latinLnBrk="0">
              <a:defRPr lang="fi-FI" sz="1400"/>
            </a:lvl5pPr>
            <a:lvl6pPr latinLnBrk="0">
              <a:defRPr lang="fi-FI" sz="1800"/>
            </a:lvl6pPr>
            <a:lvl7pPr latinLnBrk="0">
              <a:defRPr lang="fi-FI" sz="1800"/>
            </a:lvl7pPr>
            <a:lvl8pPr latinLnBrk="0">
              <a:defRPr lang="fi-FI" sz="1800"/>
            </a:lvl8pPr>
            <a:lvl9pPr latinLnBrk="0">
              <a:defRPr lang="fi-FI"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D855-A872-4272-B880-39A488A710E7}" type="datetime1">
              <a:t>12.11.2015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295400" y="1904999"/>
            <a:ext cx="4572000" cy="698351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fi-FI" sz="2000" b="0"/>
            </a:lvl1pPr>
            <a:lvl2pPr marL="457200" indent="0" latinLnBrk="0">
              <a:buNone/>
              <a:defRPr lang="fi-FI" sz="2000" b="1"/>
            </a:lvl2pPr>
            <a:lvl3pPr marL="914400" indent="0" latinLnBrk="0">
              <a:buNone/>
              <a:defRPr lang="fi-FI" sz="1800" b="1"/>
            </a:lvl3pPr>
            <a:lvl4pPr marL="1371600" indent="0" latinLnBrk="0">
              <a:buNone/>
              <a:defRPr lang="fi-FI" sz="1600" b="1"/>
            </a:lvl4pPr>
            <a:lvl5pPr marL="1828800" indent="0" latinLnBrk="0">
              <a:buNone/>
              <a:defRPr lang="fi-FI" sz="1600" b="1"/>
            </a:lvl5pPr>
            <a:lvl6pPr marL="2286000" indent="0" latinLnBrk="0">
              <a:buNone/>
              <a:defRPr lang="fi-FI" sz="1600" b="1"/>
            </a:lvl6pPr>
            <a:lvl7pPr marL="2743200" indent="0" latinLnBrk="0">
              <a:buNone/>
              <a:defRPr lang="fi-FI" sz="1600" b="1"/>
            </a:lvl7pPr>
            <a:lvl8pPr marL="3200400" indent="0" latinLnBrk="0">
              <a:buNone/>
              <a:defRPr lang="fi-FI" sz="1600" b="1"/>
            </a:lvl8pPr>
            <a:lvl9pPr marL="3657600" indent="0" latinLnBrk="0">
              <a:buNone/>
              <a:defRPr lang="fi-FI"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295400" y="2603351"/>
            <a:ext cx="4572000" cy="3568849"/>
          </a:xfrm>
        </p:spPr>
        <p:txBody>
          <a:bodyPr>
            <a:normAutofit/>
          </a:bodyPr>
          <a:lstStyle>
            <a:lvl1pPr latinLnBrk="0">
              <a:defRPr lang="fi-FI" sz="2000"/>
            </a:lvl1pPr>
            <a:lvl2pPr latinLnBrk="0">
              <a:defRPr lang="fi-FI" sz="1800"/>
            </a:lvl2pPr>
            <a:lvl3pPr latinLnBrk="0">
              <a:defRPr lang="fi-FI" sz="1600"/>
            </a:lvl3pPr>
            <a:lvl4pPr latinLnBrk="0">
              <a:defRPr lang="fi-FI" sz="1400"/>
            </a:lvl4pPr>
            <a:lvl5pPr latinLnBrk="0">
              <a:defRPr lang="fi-FI" sz="1400"/>
            </a:lvl5pPr>
            <a:lvl6pPr latinLnBrk="0">
              <a:defRPr lang="fi-FI" sz="1600"/>
            </a:lvl6pPr>
            <a:lvl7pPr latinLnBrk="0">
              <a:defRPr lang="fi-FI" sz="1600"/>
            </a:lvl7pPr>
            <a:lvl8pPr latinLnBrk="0">
              <a:defRPr lang="fi-FI" sz="1600"/>
            </a:lvl8pPr>
            <a:lvl9pPr latinLnBrk="0">
              <a:defRPr lang="fi-FI"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324600" y="1904999"/>
            <a:ext cx="4572000" cy="698351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fi-FI" sz="2000" b="0"/>
            </a:lvl1pPr>
            <a:lvl2pPr marL="457200" indent="0" latinLnBrk="0">
              <a:buNone/>
              <a:defRPr lang="fi-FI" sz="2000" b="1"/>
            </a:lvl2pPr>
            <a:lvl3pPr marL="914400" indent="0" latinLnBrk="0">
              <a:buNone/>
              <a:defRPr lang="fi-FI" sz="1800" b="1"/>
            </a:lvl3pPr>
            <a:lvl4pPr marL="1371600" indent="0" latinLnBrk="0">
              <a:buNone/>
              <a:defRPr lang="fi-FI" sz="1600" b="1"/>
            </a:lvl4pPr>
            <a:lvl5pPr marL="1828800" indent="0" latinLnBrk="0">
              <a:buNone/>
              <a:defRPr lang="fi-FI" sz="1600" b="1"/>
            </a:lvl5pPr>
            <a:lvl6pPr marL="2286000" indent="0" latinLnBrk="0">
              <a:buNone/>
              <a:defRPr lang="fi-FI" sz="1600" b="1"/>
            </a:lvl6pPr>
            <a:lvl7pPr marL="2743200" indent="0" latinLnBrk="0">
              <a:buNone/>
              <a:defRPr lang="fi-FI" sz="1600" b="1"/>
            </a:lvl7pPr>
            <a:lvl8pPr marL="3200400" indent="0" latinLnBrk="0">
              <a:buNone/>
              <a:defRPr lang="fi-FI" sz="1600" b="1"/>
            </a:lvl8pPr>
            <a:lvl9pPr marL="3657600" indent="0" latinLnBrk="0">
              <a:buNone/>
              <a:defRPr lang="fi-FI"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324600" y="2603351"/>
            <a:ext cx="4572000" cy="3568849"/>
          </a:xfrm>
        </p:spPr>
        <p:txBody>
          <a:bodyPr>
            <a:normAutofit/>
          </a:bodyPr>
          <a:lstStyle>
            <a:lvl1pPr latinLnBrk="0">
              <a:defRPr lang="fi-FI" sz="2000"/>
            </a:lvl1pPr>
            <a:lvl2pPr latinLnBrk="0">
              <a:defRPr lang="fi-FI" sz="1800"/>
            </a:lvl2pPr>
            <a:lvl3pPr latinLnBrk="0">
              <a:defRPr lang="fi-FI" sz="1600"/>
            </a:lvl3pPr>
            <a:lvl4pPr latinLnBrk="0">
              <a:defRPr lang="fi-FI" sz="1400"/>
            </a:lvl4pPr>
            <a:lvl5pPr latinLnBrk="0">
              <a:defRPr lang="fi-FI" sz="1400"/>
            </a:lvl5pPr>
            <a:lvl6pPr latinLnBrk="0">
              <a:defRPr lang="fi-FI" sz="1600"/>
            </a:lvl6pPr>
            <a:lvl7pPr latinLnBrk="0">
              <a:defRPr lang="fi-FI" sz="1600"/>
            </a:lvl7pPr>
            <a:lvl8pPr latinLnBrk="0">
              <a:defRPr lang="fi-FI" sz="1600"/>
            </a:lvl8pPr>
            <a:lvl9pPr latinLnBrk="0">
              <a:defRPr lang="fi-FI"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ACA8F-D5ED-4B90-A100-0BDC54A645DF}" type="datetime1">
              <a:t>12.11.2015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9CD98-8566-471F-B6F9-93E04967ED47}" type="datetime1">
              <a:t>12.11.2015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5E6A-2086-4CB2-B79F-96593439A0AC}" type="datetime1">
              <a:t>12.11.2015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isältö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10800000" algn="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651760"/>
            <a:ext cx="3657600" cy="1828800"/>
          </a:xfrm>
        </p:spPr>
        <p:txBody>
          <a:bodyPr anchor="b"/>
          <a:lstStyle>
            <a:lvl1pPr latinLnBrk="0">
              <a:defRPr lang="fi-FI" sz="36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94020" y="688489"/>
            <a:ext cx="6080760" cy="5483711"/>
          </a:xfrm>
        </p:spPr>
        <p:txBody>
          <a:bodyPr>
            <a:normAutofit/>
          </a:bodyPr>
          <a:lstStyle>
            <a:lvl1pPr latinLnBrk="0">
              <a:defRPr lang="fi-FI" sz="2000"/>
            </a:lvl1pPr>
            <a:lvl2pPr latinLnBrk="0">
              <a:defRPr lang="fi-FI" sz="1800"/>
            </a:lvl2pPr>
            <a:lvl3pPr latinLnBrk="0">
              <a:defRPr lang="fi-FI" sz="1600"/>
            </a:lvl3pPr>
            <a:lvl4pPr latinLnBrk="0">
              <a:defRPr lang="fi-FI" sz="1400"/>
            </a:lvl4pPr>
            <a:lvl5pPr latinLnBrk="0">
              <a:defRPr lang="fi-FI" sz="1400"/>
            </a:lvl5pPr>
            <a:lvl6pPr latinLnBrk="0">
              <a:defRPr lang="fi-FI" sz="2000"/>
            </a:lvl6pPr>
            <a:lvl7pPr latinLnBrk="0">
              <a:defRPr lang="fi-FI" sz="2000"/>
            </a:lvl7pPr>
            <a:lvl8pPr latinLnBrk="0">
              <a:defRPr lang="fi-FI" sz="2000"/>
            </a:lvl8pPr>
            <a:lvl9pPr latinLnBrk="0">
              <a:defRPr lang="fi-FI"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0" y="4617720"/>
            <a:ext cx="3657600" cy="155448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spcBef>
                <a:spcPts val="1200"/>
              </a:spcBef>
              <a:buNone/>
              <a:defRPr lang="fi-FI" sz="1800"/>
            </a:lvl1pPr>
            <a:lvl2pPr marL="457200" indent="0" latinLnBrk="0">
              <a:buNone/>
              <a:defRPr lang="fi-FI" sz="1400"/>
            </a:lvl2pPr>
            <a:lvl3pPr marL="914400" indent="0" latinLnBrk="0">
              <a:buNone/>
              <a:defRPr lang="fi-FI" sz="1200"/>
            </a:lvl3pPr>
            <a:lvl4pPr marL="1371600" indent="0" latinLnBrk="0">
              <a:buNone/>
              <a:defRPr lang="fi-FI" sz="1000"/>
            </a:lvl4pPr>
            <a:lvl5pPr marL="1828800" indent="0" latinLnBrk="0">
              <a:buNone/>
              <a:defRPr lang="fi-FI" sz="1000"/>
            </a:lvl5pPr>
            <a:lvl6pPr marL="2286000" indent="0" latinLnBrk="0">
              <a:buNone/>
              <a:defRPr lang="fi-FI" sz="1000"/>
            </a:lvl6pPr>
            <a:lvl7pPr marL="2743200" indent="0" latinLnBrk="0">
              <a:buNone/>
              <a:defRPr lang="fi-FI" sz="1000"/>
            </a:lvl7pPr>
            <a:lvl8pPr marL="3200400" indent="0" latinLnBrk="0">
              <a:buNone/>
              <a:defRPr lang="fi-FI" sz="1000"/>
            </a:lvl8pPr>
            <a:lvl9pPr marL="3657600" indent="0" latinLnBrk="0">
              <a:buNone/>
              <a:defRPr lang="fi-FI"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8B26-E0E7-401D-95E5-683ED06BF9AD}" type="datetime1">
              <a:t>12.11.2015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10800000" algn="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2648" y="2651760"/>
            <a:ext cx="3657600" cy="1828800"/>
          </a:xfrm>
        </p:spPr>
        <p:txBody>
          <a:bodyPr anchor="b"/>
          <a:lstStyle>
            <a:lvl1pPr latinLnBrk="0">
              <a:defRPr lang="fi-FI" sz="36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494020" y="684943"/>
            <a:ext cx="6080760" cy="5486400"/>
          </a:xfrm>
          <a:solidFill>
            <a:schemeClr val="bg1">
              <a:lumMod val="90000"/>
              <a:lumOff val="10000"/>
            </a:schemeClr>
          </a:solidFill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  <p:txBody>
          <a:bodyPr tIns="548640">
            <a:normAutofit/>
          </a:bodyPr>
          <a:lstStyle>
            <a:lvl1pPr marL="0" indent="0" algn="ctr" latinLnBrk="0">
              <a:buNone/>
              <a:defRPr lang="fi-FI" sz="2000"/>
            </a:lvl1pPr>
            <a:lvl2pPr marL="457200" indent="0" latinLnBrk="0">
              <a:buNone/>
              <a:defRPr lang="fi-FI" sz="2800"/>
            </a:lvl2pPr>
            <a:lvl3pPr marL="914400" indent="0" latinLnBrk="0">
              <a:buNone/>
              <a:defRPr lang="fi-FI" sz="2400"/>
            </a:lvl3pPr>
            <a:lvl4pPr marL="1371600" indent="0" latinLnBrk="0">
              <a:buNone/>
              <a:defRPr lang="fi-FI" sz="2000"/>
            </a:lvl4pPr>
            <a:lvl5pPr marL="1828800" indent="0" latinLnBrk="0">
              <a:buNone/>
              <a:defRPr lang="fi-FI" sz="2000"/>
            </a:lvl5pPr>
            <a:lvl6pPr marL="2286000" indent="0" latinLnBrk="0">
              <a:buNone/>
              <a:defRPr lang="fi-FI" sz="2000"/>
            </a:lvl6pPr>
            <a:lvl7pPr marL="2743200" indent="0" latinLnBrk="0">
              <a:buNone/>
              <a:defRPr lang="fi-FI" sz="2000"/>
            </a:lvl7pPr>
            <a:lvl8pPr marL="3200400" indent="0" latinLnBrk="0">
              <a:buNone/>
              <a:defRPr lang="fi-FI" sz="2000"/>
            </a:lvl8pPr>
            <a:lvl9pPr marL="3657600" indent="0" latinLnBrk="0">
              <a:buNone/>
              <a:defRPr lang="fi-FI"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12648" y="4617720"/>
            <a:ext cx="3657600" cy="155448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fi-FI" sz="1800"/>
            </a:lvl1pPr>
            <a:lvl2pPr marL="457200" indent="0" latinLnBrk="0">
              <a:buNone/>
              <a:defRPr lang="fi-FI" sz="1400"/>
            </a:lvl2pPr>
            <a:lvl3pPr marL="914400" indent="0" latinLnBrk="0">
              <a:buNone/>
              <a:defRPr lang="fi-FI" sz="1200"/>
            </a:lvl3pPr>
            <a:lvl4pPr marL="1371600" indent="0" latinLnBrk="0">
              <a:buNone/>
              <a:defRPr lang="fi-FI" sz="1000"/>
            </a:lvl4pPr>
            <a:lvl5pPr marL="1828800" indent="0" latinLnBrk="0">
              <a:buNone/>
              <a:defRPr lang="fi-FI" sz="1000"/>
            </a:lvl5pPr>
            <a:lvl6pPr marL="2286000" indent="0" latinLnBrk="0">
              <a:buNone/>
              <a:defRPr lang="fi-FI" sz="1000"/>
            </a:lvl6pPr>
            <a:lvl7pPr marL="2743200" indent="0" latinLnBrk="0">
              <a:buNone/>
              <a:defRPr lang="fi-FI" sz="1000"/>
            </a:lvl7pPr>
            <a:lvl8pPr marL="3200400" indent="0" latinLnBrk="0">
              <a:buNone/>
              <a:defRPr lang="fi-FI" sz="1000"/>
            </a:lvl8pPr>
            <a:lvl9pPr marL="3657600" indent="0" latinLnBrk="0">
              <a:buNone/>
              <a:defRPr lang="fi-FI"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8EC7-2C19-4F74-B285-CE160F4A579A}" type="datetime1">
              <a:t>12.11.2015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 bwMode="hidden">
          <a:xfrm>
            <a:off x="0" y="5980361"/>
            <a:ext cx="12188952" cy="452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/>
          <p:cNvSpPr/>
          <p:nvPr userDrawn="1"/>
        </p:nvSpPr>
        <p:spPr bwMode="hidden">
          <a:xfrm>
            <a:off x="1524" y="214604"/>
            <a:ext cx="12188952" cy="452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16200000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/>
          <p:cNvSpPr/>
          <p:nvPr userDrawn="1"/>
        </p:nvSpPr>
        <p:spPr bwMode="hidden">
          <a:xfrm>
            <a:off x="1524" y="214604"/>
            <a:ext cx="12188952" cy="6217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295400" y="419100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295400" y="1905000"/>
            <a:ext cx="96012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339166" y="6484777"/>
            <a:ext cx="1335054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fi-FI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D4020-EAAB-4E36-8532-04C08CBCE9E1}" type="datetime1">
              <a:t>12.11.2015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09600" y="6484777"/>
            <a:ext cx="4123765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fi-FI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896600" y="6484777"/>
            <a:ext cx="685800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fi-FI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75A4-56A4-47D6-9801-1991572033F7}" type="slidenum"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i-FI" sz="400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itchFamily="34" charset="0"/>
        <a:buChar char="▪"/>
        <a:defRPr lang="fi-FI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SzPct val="90000"/>
        <a:buFont typeface="Arial" pitchFamily="34" charset="0"/>
        <a:buChar char="▪"/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lang="fi-FI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lang="fi-FI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lang="fi-FI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lang="fi-FI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lang="fi-FI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lang="fi-FI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lang="fi-FI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i-FI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67466" y="1921475"/>
            <a:ext cx="6629400" cy="2743200"/>
          </a:xfrm>
        </p:spPr>
        <p:txBody>
          <a:bodyPr/>
          <a:lstStyle/>
          <a:p>
            <a:r>
              <a:rPr lang="fi-FI" dirty="0" smtClean="0">
                <a:latin typeface="Caladea" panose="02040503050406030204" pitchFamily="18" charset="0"/>
              </a:rPr>
              <a:t>RESISTANCE</a:t>
            </a:r>
            <a:endParaRPr lang="fi-FI" dirty="0">
              <a:latin typeface="Caladea" panose="02040503050406030204" pitchFamily="18" charset="0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90244" y="4664675"/>
            <a:ext cx="6629400" cy="1096045"/>
          </a:xfrm>
        </p:spPr>
        <p:txBody>
          <a:bodyPr>
            <a:normAutofit fontScale="92500"/>
          </a:bodyPr>
          <a:lstStyle/>
          <a:p>
            <a:r>
              <a:rPr lang="fi-FI" dirty="0" err="1" smtClean="0">
                <a:latin typeface="Caladea" panose="02040503050406030204" pitchFamily="18" charset="0"/>
              </a:rPr>
              <a:t>There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are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many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ways</a:t>
            </a:r>
            <a:r>
              <a:rPr lang="fi-FI" dirty="0" smtClean="0">
                <a:latin typeface="Caladea" panose="02040503050406030204" pitchFamily="18" charset="0"/>
              </a:rPr>
              <a:t> to </a:t>
            </a:r>
            <a:r>
              <a:rPr lang="fi-FI" dirty="0" err="1" smtClean="0">
                <a:latin typeface="Caladea" panose="02040503050406030204" pitchFamily="18" charset="0"/>
              </a:rPr>
              <a:t>resist</a:t>
            </a:r>
            <a:r>
              <a:rPr lang="fi-FI" dirty="0" smtClean="0">
                <a:latin typeface="Caladea" panose="02040503050406030204" pitchFamily="18" charset="0"/>
              </a:rPr>
              <a:t>. </a:t>
            </a:r>
            <a:r>
              <a:rPr lang="fi-FI" dirty="0" err="1" smtClean="0">
                <a:latin typeface="Caladea" panose="02040503050406030204" pitchFamily="18" charset="0"/>
              </a:rPr>
              <a:t>We’ve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rounded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up</a:t>
            </a:r>
            <a:r>
              <a:rPr lang="fi-FI" dirty="0" smtClean="0">
                <a:latin typeface="Caladea" panose="02040503050406030204" pitchFamily="18" charset="0"/>
              </a:rPr>
              <a:t> a </a:t>
            </a:r>
            <a:r>
              <a:rPr lang="fi-FI" dirty="0" err="1" smtClean="0">
                <a:latin typeface="Caladea" panose="02040503050406030204" pitchFamily="18" charset="0"/>
              </a:rPr>
              <a:t>few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examples</a:t>
            </a:r>
            <a:r>
              <a:rPr lang="fi-FI" dirty="0" smtClean="0">
                <a:latin typeface="Caladea" panose="02040503050406030204" pitchFamily="18" charset="0"/>
              </a:rPr>
              <a:t>. </a:t>
            </a:r>
            <a:r>
              <a:rPr lang="fi-FI" dirty="0" err="1" smtClean="0">
                <a:latin typeface="Caladea" panose="02040503050406030204" pitchFamily="18" charset="0"/>
              </a:rPr>
              <a:t>All</a:t>
            </a:r>
            <a:r>
              <a:rPr lang="fi-FI" dirty="0" smtClean="0">
                <a:latin typeface="Caladea" panose="02040503050406030204" pitchFamily="18" charset="0"/>
              </a:rPr>
              <a:t> of </a:t>
            </a:r>
            <a:r>
              <a:rPr lang="fi-FI" dirty="0" err="1" smtClean="0">
                <a:latin typeface="Caladea" panose="02040503050406030204" pitchFamily="18" charset="0"/>
              </a:rPr>
              <a:t>them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have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one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thing</a:t>
            </a:r>
            <a:r>
              <a:rPr lang="fi-FI" dirty="0" smtClean="0">
                <a:latin typeface="Caladea" panose="02040503050406030204" pitchFamily="18" charset="0"/>
              </a:rPr>
              <a:t> in </a:t>
            </a:r>
            <a:r>
              <a:rPr lang="fi-FI" dirty="0" err="1" smtClean="0">
                <a:latin typeface="Caladea" panose="02040503050406030204" pitchFamily="18" charset="0"/>
              </a:rPr>
              <a:t>common</a:t>
            </a:r>
            <a:r>
              <a:rPr lang="fi-FI" dirty="0" smtClean="0">
                <a:latin typeface="Caladea" panose="02040503050406030204" pitchFamily="18" charset="0"/>
              </a:rPr>
              <a:t>: </a:t>
            </a:r>
            <a:r>
              <a:rPr lang="fi-FI" dirty="0" err="1" smtClean="0">
                <a:latin typeface="Caladea" panose="02040503050406030204" pitchFamily="18" charset="0"/>
              </a:rPr>
              <a:t>they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fought</a:t>
            </a:r>
            <a:r>
              <a:rPr lang="fi-FI" dirty="0" smtClean="0">
                <a:latin typeface="Caladea" panose="02040503050406030204" pitchFamily="18" charset="0"/>
              </a:rPr>
              <a:t> for </a:t>
            </a:r>
            <a:r>
              <a:rPr lang="fi-FI" dirty="0" err="1" smtClean="0">
                <a:latin typeface="Caladea" panose="02040503050406030204" pitchFamily="18" charset="0"/>
              </a:rPr>
              <a:t>what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they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believed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was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right</a:t>
            </a:r>
            <a:r>
              <a:rPr lang="fi-FI" dirty="0" smtClean="0">
                <a:latin typeface="Caladea" panose="02040503050406030204" pitchFamily="18" charset="0"/>
              </a:rPr>
              <a:t>. 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26235" t="2788" r="19176"/>
          <a:stretch/>
        </p:blipFill>
        <p:spPr>
          <a:xfrm>
            <a:off x="4117780" y="642951"/>
            <a:ext cx="2260838" cy="2548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4"/>
          <a:srcRect l="25469" r="8906" b="18387"/>
          <a:stretch/>
        </p:blipFill>
        <p:spPr>
          <a:xfrm>
            <a:off x="6043772" y="642951"/>
            <a:ext cx="2007572" cy="2548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6086" r="8925" b="29707"/>
          <a:stretch/>
        </p:blipFill>
        <p:spPr>
          <a:xfrm>
            <a:off x="2370822" y="642950"/>
            <a:ext cx="2226202" cy="2537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6"/>
          <a:srcRect l="27848" r="27637" b="15689"/>
          <a:stretch/>
        </p:blipFill>
        <p:spPr>
          <a:xfrm>
            <a:off x="975554" y="642951"/>
            <a:ext cx="1834321" cy="2537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10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Caladea" panose="02040503050406030204" pitchFamily="18" charset="0"/>
              </a:rPr>
              <a:t>                                            1945-1991</a:t>
            </a:r>
            <a:endParaRPr lang="fi-FI" dirty="0">
              <a:latin typeface="Caladea" panose="020405030504060302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96025" y="1895475"/>
            <a:ext cx="5267325" cy="4267200"/>
          </a:xfrm>
        </p:spPr>
        <p:txBody>
          <a:bodyPr/>
          <a:lstStyle/>
          <a:p>
            <a:r>
              <a:rPr lang="fi-FI" sz="2800" dirty="0" err="1" smtClean="0">
                <a:latin typeface="Caladea" panose="02040503050406030204" pitchFamily="18" charset="0"/>
              </a:rPr>
              <a:t>After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dirty="0" err="1" smtClean="0">
                <a:latin typeface="Caladea" panose="02040503050406030204" pitchFamily="18" charset="0"/>
              </a:rPr>
              <a:t>liberation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dirty="0" err="1" smtClean="0">
                <a:latin typeface="Caladea" panose="02040503050406030204" pitchFamily="18" charset="0"/>
              </a:rPr>
              <a:t>opened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dirty="0" err="1" smtClean="0">
                <a:latin typeface="Caladea" panose="02040503050406030204" pitchFamily="18" charset="0"/>
              </a:rPr>
              <a:t>the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dirty="0" err="1" smtClean="0">
                <a:latin typeface="Caladea" panose="02040503050406030204" pitchFamily="18" charset="0"/>
              </a:rPr>
              <a:t>Hanover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dirty="0" err="1" smtClean="0">
                <a:latin typeface="Caladea" panose="02040503050406030204" pitchFamily="18" charset="0"/>
              </a:rPr>
              <a:t>Gallery</a:t>
            </a:r>
            <a:r>
              <a:rPr lang="fi-FI" sz="2800" dirty="0" smtClean="0">
                <a:latin typeface="Caladea" panose="02040503050406030204" pitchFamily="18" charset="0"/>
              </a:rPr>
              <a:t> in London </a:t>
            </a:r>
            <a:r>
              <a:rPr lang="fi-FI" sz="2800" dirty="0" err="1" smtClean="0">
                <a:latin typeface="Caladea" panose="02040503050406030204" pitchFamily="18" charset="0"/>
              </a:rPr>
              <a:t>with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dirty="0" err="1" smtClean="0">
                <a:latin typeface="Caladea" panose="02040503050406030204" pitchFamily="18" charset="0"/>
              </a:rPr>
              <a:t>Erica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dirty="0" err="1" smtClean="0">
                <a:latin typeface="Caladea" panose="02040503050406030204" pitchFamily="18" charset="0"/>
              </a:rPr>
              <a:t>Brausen</a:t>
            </a:r>
            <a:r>
              <a:rPr lang="fi-FI" sz="2800" dirty="0" smtClean="0">
                <a:latin typeface="Caladea" panose="02040503050406030204" pitchFamily="18" charset="0"/>
              </a:rPr>
              <a:t> 1947</a:t>
            </a:r>
            <a:endParaRPr lang="fi-FI" dirty="0">
              <a:latin typeface="Caladea" panose="02040503050406030204" pitchFamily="18" charset="0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785813"/>
            <a:ext cx="4286251" cy="3214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3176588"/>
            <a:ext cx="4295775" cy="2686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493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5400" dirty="0" smtClean="0">
                <a:latin typeface="Caladea" panose="02040503050406030204" pitchFamily="18" charset="0"/>
              </a:rPr>
              <a:t>NADIA SAVTSHENKO (1981-)</a:t>
            </a:r>
            <a:endParaRPr lang="fi-FI" sz="5400" dirty="0">
              <a:latin typeface="Caladea" panose="02040503050406030204" pitchFamily="18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l="17598" r="11531"/>
          <a:stretch/>
        </p:blipFill>
        <p:spPr>
          <a:xfrm>
            <a:off x="0" y="1976437"/>
            <a:ext cx="4876800" cy="4457313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19135" r="18357"/>
          <a:stretch/>
        </p:blipFill>
        <p:spPr>
          <a:xfrm>
            <a:off x="4069493" y="1976437"/>
            <a:ext cx="4291913" cy="445731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4"/>
          <a:srcRect l="-139781" t="-43751" r="171416" b="43751"/>
          <a:stretch/>
        </p:blipFill>
        <p:spPr>
          <a:xfrm>
            <a:off x="1905000" y="719138"/>
            <a:ext cx="3045941" cy="2880798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5"/>
          <a:srcRect l="8821" t="-152" r="28673" b="152"/>
          <a:stretch/>
        </p:blipFill>
        <p:spPr>
          <a:xfrm>
            <a:off x="7745978" y="1976437"/>
            <a:ext cx="4446022" cy="44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7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Caladea" panose="02040503050406030204" pitchFamily="18" charset="0"/>
              </a:rPr>
              <a:t>YOUTH AND YEARS IN THE ARMY</a:t>
            </a:r>
            <a:endParaRPr lang="fi-FI" dirty="0">
              <a:latin typeface="Caladea" panose="020405030504060302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004221" y="1905000"/>
            <a:ext cx="4734697" cy="4267200"/>
          </a:xfrm>
        </p:spPr>
        <p:txBody>
          <a:bodyPr/>
          <a:lstStyle/>
          <a:p>
            <a:r>
              <a:rPr lang="fi-FI" sz="2400" dirty="0" err="1" smtClean="0">
                <a:latin typeface="Caladea" panose="02040503050406030204" pitchFamily="18" charset="0"/>
              </a:rPr>
              <a:t>Was</a:t>
            </a:r>
            <a:r>
              <a:rPr lang="fi-FI" sz="2400" dirty="0" smtClean="0">
                <a:latin typeface="Caladea" panose="02040503050406030204" pitchFamily="18" charset="0"/>
              </a:rPr>
              <a:t> </a:t>
            </a:r>
            <a:r>
              <a:rPr lang="fi-FI" sz="2400" dirty="0" err="1" smtClean="0">
                <a:latin typeface="Caladea" panose="02040503050406030204" pitchFamily="18" charset="0"/>
              </a:rPr>
              <a:t>born</a:t>
            </a:r>
            <a:r>
              <a:rPr lang="fi-FI" sz="2400" dirty="0" smtClean="0">
                <a:latin typeface="Caladea" panose="02040503050406030204" pitchFamily="18" charset="0"/>
              </a:rPr>
              <a:t> in Kiev 1981</a:t>
            </a:r>
          </a:p>
          <a:p>
            <a:r>
              <a:rPr lang="fi-FI" sz="2400" dirty="0" err="1" smtClean="0">
                <a:latin typeface="Caladea" panose="02040503050406030204" pitchFamily="18" charset="0"/>
              </a:rPr>
              <a:t>Joined</a:t>
            </a:r>
            <a:r>
              <a:rPr lang="fi-FI" sz="2400" dirty="0" smtClean="0">
                <a:latin typeface="Caladea" panose="02040503050406030204" pitchFamily="18" charset="0"/>
              </a:rPr>
              <a:t> </a:t>
            </a:r>
            <a:r>
              <a:rPr lang="fi-FI" sz="2400" dirty="0" err="1" smtClean="0">
                <a:latin typeface="Caladea" panose="02040503050406030204" pitchFamily="18" charset="0"/>
              </a:rPr>
              <a:t>the</a:t>
            </a:r>
            <a:r>
              <a:rPr lang="fi-FI" sz="2400" dirty="0" smtClean="0">
                <a:latin typeface="Caladea" panose="02040503050406030204" pitchFamily="18" charset="0"/>
              </a:rPr>
              <a:t> </a:t>
            </a:r>
            <a:r>
              <a:rPr lang="fi-FI" sz="2400" dirty="0" err="1" smtClean="0">
                <a:latin typeface="Caladea" panose="02040503050406030204" pitchFamily="18" charset="0"/>
              </a:rPr>
              <a:t>army</a:t>
            </a:r>
            <a:r>
              <a:rPr lang="fi-FI" sz="2400" dirty="0" smtClean="0">
                <a:latin typeface="Caladea" panose="02040503050406030204" pitchFamily="18" charset="0"/>
              </a:rPr>
              <a:t> in </a:t>
            </a:r>
            <a:r>
              <a:rPr lang="fi-FI" sz="2400" dirty="0" err="1" smtClean="0">
                <a:latin typeface="Caladea" panose="02040503050406030204" pitchFamily="18" charset="0"/>
              </a:rPr>
              <a:t>the</a:t>
            </a:r>
            <a:r>
              <a:rPr lang="fi-FI" sz="2400" dirty="0" smtClean="0">
                <a:latin typeface="Caladea" panose="02040503050406030204" pitchFamily="18" charset="0"/>
              </a:rPr>
              <a:t> </a:t>
            </a:r>
            <a:r>
              <a:rPr lang="fi-FI" sz="2400" dirty="0" err="1" smtClean="0">
                <a:latin typeface="Caladea" panose="02040503050406030204" pitchFamily="18" charset="0"/>
              </a:rPr>
              <a:t>age</a:t>
            </a:r>
            <a:r>
              <a:rPr lang="fi-FI" sz="2400" dirty="0" smtClean="0">
                <a:latin typeface="Caladea" panose="02040503050406030204" pitchFamily="18" charset="0"/>
              </a:rPr>
              <a:t> of 16</a:t>
            </a:r>
          </a:p>
          <a:p>
            <a:pPr marL="0" indent="0">
              <a:buNone/>
            </a:pPr>
            <a:r>
              <a:rPr lang="en-US" sz="2400" dirty="0" smtClean="0">
                <a:latin typeface="Caladea" panose="02040503050406030204" pitchFamily="18" charset="0"/>
              </a:rPr>
              <a:t>     worked </a:t>
            </a:r>
            <a:r>
              <a:rPr lang="en-US" sz="2400" dirty="0">
                <a:latin typeface="Caladea" panose="02040503050406030204" pitchFamily="18" charset="0"/>
              </a:rPr>
              <a:t>as a peacekeeper in </a:t>
            </a:r>
            <a:r>
              <a:rPr lang="en-US" sz="2400" dirty="0" err="1">
                <a:latin typeface="Caladea" panose="02040503050406030204" pitchFamily="18" charset="0"/>
              </a:rPr>
              <a:t>Irak</a:t>
            </a:r>
            <a:r>
              <a:rPr lang="en-US" sz="2400" dirty="0">
                <a:latin typeface="Caladea" panose="02040503050406030204" pitchFamily="18" charset="0"/>
              </a:rPr>
              <a:t> 2003-2008 </a:t>
            </a:r>
            <a:endParaRPr lang="fi-FI" sz="2400" dirty="0" smtClean="0">
              <a:latin typeface="Caladea" panose="02040503050406030204" pitchFamily="18" charset="0"/>
            </a:endParaRPr>
          </a:p>
          <a:p>
            <a:r>
              <a:rPr lang="en-US" sz="2400" dirty="0">
                <a:latin typeface="Caladea" panose="02040503050406030204" pitchFamily="18" charset="0"/>
              </a:rPr>
              <a:t>was one of Ukraine's first women to train as an air-force pilot</a:t>
            </a:r>
            <a:endParaRPr lang="fi-FI" sz="2400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endParaRPr lang="fi-FI" dirty="0" smtClean="0">
              <a:latin typeface="Caladea" panose="02040503050406030204" pitchFamily="18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221" y="3066029"/>
            <a:ext cx="262151" cy="24995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295400" y="2097668"/>
            <a:ext cx="4782153" cy="3169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1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95400" y="518145"/>
            <a:ext cx="9601200" cy="1257300"/>
          </a:xfrm>
        </p:spPr>
        <p:txBody>
          <a:bodyPr/>
          <a:lstStyle/>
          <a:p>
            <a:r>
              <a:rPr lang="fi-FI" dirty="0" smtClean="0">
                <a:latin typeface="Caladea" panose="02040503050406030204" pitchFamily="18" charset="0"/>
              </a:rPr>
              <a:t>IMPRISONMENT</a:t>
            </a:r>
            <a:endParaRPr lang="fi-FI" dirty="0">
              <a:latin typeface="Caladea" panose="020405030504060302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95400" y="1905000"/>
            <a:ext cx="4932405" cy="4267200"/>
          </a:xfrm>
        </p:spPr>
        <p:txBody>
          <a:bodyPr/>
          <a:lstStyle/>
          <a:p>
            <a:r>
              <a:rPr lang="fi-FI" dirty="0" err="1" smtClean="0">
                <a:latin typeface="Caladea" panose="02040503050406030204" pitchFamily="18" charset="0"/>
              </a:rPr>
              <a:t>Volunteered</a:t>
            </a:r>
            <a:r>
              <a:rPr lang="fi-FI" dirty="0" smtClean="0">
                <a:latin typeface="Caladea" panose="02040503050406030204" pitchFamily="18" charset="0"/>
              </a:rPr>
              <a:t> to </a:t>
            </a:r>
            <a:r>
              <a:rPr lang="fi-FI" dirty="0" err="1" smtClean="0">
                <a:latin typeface="Caladea" panose="02040503050406030204" pitchFamily="18" charset="0"/>
              </a:rPr>
              <a:t>fight</a:t>
            </a:r>
            <a:r>
              <a:rPr lang="fi-FI" dirty="0" smtClean="0">
                <a:latin typeface="Caladea" panose="02040503050406030204" pitchFamily="18" charset="0"/>
              </a:rPr>
              <a:t> in </a:t>
            </a:r>
            <a:r>
              <a:rPr lang="fi-FI" dirty="0" err="1" smtClean="0">
                <a:latin typeface="Caladea" panose="02040503050406030204" pitchFamily="18" charset="0"/>
              </a:rPr>
              <a:t>the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Ukraine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civil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war</a:t>
            </a:r>
            <a:r>
              <a:rPr lang="fi-FI" dirty="0" smtClean="0">
                <a:latin typeface="Caladea" panose="02040503050406030204" pitchFamily="18" charset="0"/>
              </a:rPr>
              <a:t> 2014</a:t>
            </a:r>
          </a:p>
          <a:p>
            <a:pPr marL="0" indent="0">
              <a:buNone/>
            </a:pPr>
            <a:r>
              <a:rPr lang="fi-FI" dirty="0">
                <a:latin typeface="Caladea" panose="02040503050406030204" pitchFamily="18" charset="0"/>
              </a:rPr>
              <a:t> </a:t>
            </a:r>
            <a:r>
              <a:rPr lang="fi-FI" dirty="0" smtClean="0">
                <a:latin typeface="Caladea" panose="02040503050406030204" pitchFamily="18" charset="0"/>
              </a:rPr>
              <a:t>          </a:t>
            </a:r>
            <a:r>
              <a:rPr lang="fi-FI" dirty="0" err="1" smtClean="0">
                <a:latin typeface="Caladea" panose="02040503050406030204" pitchFamily="18" charset="0"/>
              </a:rPr>
              <a:t>was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captured</a:t>
            </a:r>
            <a:r>
              <a:rPr lang="fi-FI" dirty="0" smtClean="0">
                <a:latin typeface="Caladea" panose="02040503050406030204" pitchFamily="18" charset="0"/>
              </a:rPr>
              <a:t> and </a:t>
            </a:r>
            <a:r>
              <a:rPr lang="fi-FI" dirty="0" err="1" smtClean="0">
                <a:latin typeface="Caladea" panose="02040503050406030204" pitchFamily="18" charset="0"/>
              </a:rPr>
              <a:t>imprisoned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by</a:t>
            </a:r>
            <a:r>
              <a:rPr lang="fi-FI" dirty="0">
                <a:latin typeface="Caladea" panose="02040503050406030204" pitchFamily="18" charset="0"/>
              </a:rPr>
              <a:t> a pro-Russian </a:t>
            </a:r>
            <a:r>
              <a:rPr lang="fi-FI" dirty="0" err="1">
                <a:latin typeface="Caladea" panose="02040503050406030204" pitchFamily="18" charset="0"/>
              </a:rPr>
              <a:t>militant</a:t>
            </a:r>
            <a:r>
              <a:rPr lang="fi-FI" dirty="0">
                <a:latin typeface="Caladea" panose="02040503050406030204" pitchFamily="18" charset="0"/>
              </a:rPr>
              <a:t> </a:t>
            </a:r>
            <a:r>
              <a:rPr lang="fi-FI" dirty="0" err="1">
                <a:latin typeface="Caladea" panose="02040503050406030204" pitchFamily="18" charset="0"/>
              </a:rPr>
              <a:t>group</a:t>
            </a:r>
            <a:r>
              <a:rPr lang="fi-FI" dirty="0">
                <a:latin typeface="Caladea" panose="02040503050406030204" pitchFamily="18" charset="0"/>
              </a:rPr>
              <a:t> </a:t>
            </a:r>
            <a:endParaRPr lang="fi-FI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i-FI" dirty="0">
                <a:latin typeface="Caladea" panose="02040503050406030204" pitchFamily="18" charset="0"/>
              </a:rPr>
              <a:t> </a:t>
            </a:r>
            <a:r>
              <a:rPr lang="fi-FI" dirty="0" smtClean="0">
                <a:latin typeface="Caladea" panose="02040503050406030204" pitchFamily="18" charset="0"/>
              </a:rPr>
              <a:t>          </a:t>
            </a:r>
            <a:r>
              <a:rPr lang="fi-FI" dirty="0" err="1" smtClean="0">
                <a:latin typeface="Caladea" panose="02040503050406030204" pitchFamily="18" charset="0"/>
              </a:rPr>
              <a:t>currently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imprisoned</a:t>
            </a:r>
            <a:r>
              <a:rPr lang="fi-FI" dirty="0" smtClean="0">
                <a:latin typeface="Caladea" panose="02040503050406030204" pitchFamily="18" charset="0"/>
              </a:rPr>
              <a:t> in </a:t>
            </a:r>
            <a:r>
              <a:rPr lang="fi-FI" dirty="0" err="1" smtClean="0">
                <a:latin typeface="Caladea" panose="02040503050406030204" pitchFamily="18" charset="0"/>
              </a:rPr>
              <a:t>Russia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accused</a:t>
            </a:r>
            <a:r>
              <a:rPr lang="fi-FI" dirty="0" smtClean="0">
                <a:latin typeface="Caladea" panose="02040503050406030204" pitchFamily="18" charset="0"/>
              </a:rPr>
              <a:t> of </a:t>
            </a:r>
            <a:r>
              <a:rPr lang="fi-FI" dirty="0" err="1" smtClean="0">
                <a:latin typeface="Caladea" panose="02040503050406030204" pitchFamily="18" charset="0"/>
              </a:rPr>
              <a:t>the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murder</a:t>
            </a:r>
            <a:r>
              <a:rPr lang="fi-FI" dirty="0" smtClean="0">
                <a:latin typeface="Caladea" panose="02040503050406030204" pitchFamily="18" charset="0"/>
              </a:rPr>
              <a:t> of </a:t>
            </a:r>
            <a:r>
              <a:rPr lang="fi-FI" dirty="0" err="1" smtClean="0">
                <a:latin typeface="Caladea" panose="02040503050406030204" pitchFamily="18" charset="0"/>
              </a:rPr>
              <a:t>two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journalists</a:t>
            </a:r>
            <a:endParaRPr lang="fi-FI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i-FI" dirty="0">
                <a:latin typeface="Caladea" panose="02040503050406030204" pitchFamily="18" charset="0"/>
              </a:rPr>
              <a:t> </a:t>
            </a:r>
            <a:r>
              <a:rPr lang="fi-FI" dirty="0" smtClean="0">
                <a:latin typeface="Caladea" panose="02040503050406030204" pitchFamily="18" charset="0"/>
              </a:rPr>
              <a:t>          </a:t>
            </a:r>
            <a:r>
              <a:rPr lang="fi-FI" dirty="0" err="1" smtClean="0">
                <a:latin typeface="Caladea" panose="02040503050406030204" pitchFamily="18" charset="0"/>
              </a:rPr>
              <a:t>has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protested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her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imprisonment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with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hunger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strikes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fi-FI" dirty="0" smtClean="0">
                <a:latin typeface="Caladea" panose="02040503050406030204" pitchFamily="18" charset="0"/>
              </a:rPr>
              <a:t>    A </a:t>
            </a:r>
            <a:r>
              <a:rPr lang="fi-FI" dirty="0" err="1" smtClean="0">
                <a:latin typeface="Caladea" panose="02040503050406030204" pitchFamily="18" charset="0"/>
              </a:rPr>
              <a:t>symbol</a:t>
            </a:r>
            <a:r>
              <a:rPr lang="fi-FI" dirty="0" smtClean="0">
                <a:latin typeface="Caladea" panose="02040503050406030204" pitchFamily="18" charset="0"/>
              </a:rPr>
              <a:t> in </a:t>
            </a:r>
            <a:r>
              <a:rPr lang="fi-FI" dirty="0" err="1" smtClean="0">
                <a:latin typeface="Caladea" panose="02040503050406030204" pitchFamily="18" charset="0"/>
              </a:rPr>
              <a:t>Ukraine</a:t>
            </a:r>
            <a:endParaRPr lang="fi-FI" dirty="0" smtClean="0">
              <a:latin typeface="Caladea" panose="02040503050406030204" pitchFamily="18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56" y="2710896"/>
            <a:ext cx="262151" cy="24995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156" y="3516792"/>
            <a:ext cx="262151" cy="24995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155" y="4304035"/>
            <a:ext cx="262151" cy="249958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 flipH="1" flipV="1">
            <a:off x="1362951" y="5165121"/>
            <a:ext cx="45719" cy="494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6315074" y="2022530"/>
            <a:ext cx="5316753" cy="3381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6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130628" y="269809"/>
            <a:ext cx="12192000" cy="1257300"/>
          </a:xfrm>
        </p:spPr>
        <p:txBody>
          <a:bodyPr/>
          <a:lstStyle/>
          <a:p>
            <a:pPr algn="ctr"/>
            <a:r>
              <a:rPr lang="fi-FI" sz="5400" dirty="0" smtClean="0">
                <a:latin typeface="Caladea" panose="02040503050406030204" pitchFamily="18" charset="0"/>
              </a:rPr>
              <a:t>TALVIVAARA</a:t>
            </a:r>
            <a:endParaRPr lang="fi-FI" sz="5400" dirty="0">
              <a:latin typeface="Caladea" panose="02040503050406030204" pitchFamily="18" charset="0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1828799"/>
            <a:ext cx="6740586" cy="461660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>
            <a:grayscl/>
          </a:blip>
          <a:srcRect l="10154" r="38769"/>
          <a:stretch/>
        </p:blipFill>
        <p:spPr>
          <a:xfrm>
            <a:off x="8077200" y="1828799"/>
            <a:ext cx="4114800" cy="461660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>
            <a:grayscl/>
          </a:blip>
          <a:srcRect l="13576"/>
          <a:stretch/>
        </p:blipFill>
        <p:spPr>
          <a:xfrm>
            <a:off x="3588560" y="1828799"/>
            <a:ext cx="5164168" cy="461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96074" y="1031617"/>
            <a:ext cx="10529311" cy="577266"/>
          </a:xfrm>
        </p:spPr>
        <p:txBody>
          <a:bodyPr>
            <a:noAutofit/>
          </a:bodyPr>
          <a:lstStyle/>
          <a:p>
            <a:r>
              <a:rPr lang="fi-FI" sz="4400" dirty="0" smtClean="0">
                <a:latin typeface="Caladea" panose="02040503050406030204" pitchFamily="18" charset="0"/>
              </a:rPr>
              <a:t>THE ENVIRONMENTAL DAMAGE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75651" y="2044100"/>
            <a:ext cx="4903400" cy="4235868"/>
          </a:xfrm>
        </p:spPr>
        <p:txBody>
          <a:bodyPr/>
          <a:lstStyle/>
          <a:p>
            <a:pPr>
              <a:buFontTx/>
              <a:buChar char="-"/>
            </a:pPr>
            <a:r>
              <a:rPr lang="fi-FI" sz="2400" dirty="0" err="1" smtClean="0">
                <a:latin typeface="Caladea" panose="02040503050406030204" pitchFamily="18" charset="0"/>
              </a:rPr>
              <a:t>Talvivaara’s</a:t>
            </a:r>
            <a:r>
              <a:rPr lang="fi-FI" sz="2400" dirty="0" smtClean="0">
                <a:latin typeface="Caladea" panose="02040503050406030204" pitchFamily="18" charset="0"/>
              </a:rPr>
              <a:t> </a:t>
            </a:r>
            <a:r>
              <a:rPr lang="fi-FI" sz="2400" dirty="0" err="1" smtClean="0">
                <a:latin typeface="Caladea" panose="02040503050406030204" pitchFamily="18" charset="0"/>
              </a:rPr>
              <a:t>sulfate</a:t>
            </a:r>
            <a:r>
              <a:rPr lang="fi-FI" sz="2400" dirty="0" smtClean="0">
                <a:latin typeface="Caladea" panose="02040503050406030204" pitchFamily="18" charset="0"/>
              </a:rPr>
              <a:t> </a:t>
            </a:r>
            <a:r>
              <a:rPr lang="fi-FI" sz="2400" dirty="0" err="1" smtClean="0">
                <a:latin typeface="Caladea" panose="02040503050406030204" pitchFamily="18" charset="0"/>
              </a:rPr>
              <a:t>emissions</a:t>
            </a:r>
            <a:endParaRPr lang="fi-FI" sz="2400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i-FI" sz="2400" dirty="0" smtClean="0">
                <a:latin typeface="Caladea" panose="02040503050406030204" pitchFamily="18" charset="0"/>
              </a:rPr>
              <a:t>        </a:t>
            </a:r>
            <a:r>
              <a:rPr lang="fi-FI" sz="2400" dirty="0" err="1" smtClean="0">
                <a:latin typeface="Caladea" panose="02040503050406030204" pitchFamily="18" charset="0"/>
              </a:rPr>
              <a:t>significant</a:t>
            </a:r>
            <a:r>
              <a:rPr lang="fi-FI" sz="2400" dirty="0" smtClean="0">
                <a:latin typeface="Caladea" panose="02040503050406030204" pitchFamily="18" charset="0"/>
              </a:rPr>
              <a:t> </a:t>
            </a:r>
            <a:r>
              <a:rPr lang="fi-FI" sz="2400" dirty="0" err="1" smtClean="0">
                <a:latin typeface="Caladea" panose="02040503050406030204" pitchFamily="18" charset="0"/>
              </a:rPr>
              <a:t>damages</a:t>
            </a:r>
            <a:r>
              <a:rPr lang="fi-FI" sz="2400" dirty="0" smtClean="0">
                <a:latin typeface="Caladea" panose="02040503050406030204" pitchFamily="18" charset="0"/>
              </a:rPr>
              <a:t> in </a:t>
            </a:r>
            <a:r>
              <a:rPr lang="fi-FI" sz="2400" dirty="0" err="1" smtClean="0">
                <a:latin typeface="Caladea" panose="02040503050406030204" pitchFamily="18" charset="0"/>
              </a:rPr>
              <a:t>the</a:t>
            </a:r>
            <a:r>
              <a:rPr lang="fi-FI" sz="2400" dirty="0" smtClean="0">
                <a:latin typeface="Caladea" panose="02040503050406030204" pitchFamily="18" charset="0"/>
              </a:rPr>
              <a:t> </a:t>
            </a:r>
            <a:r>
              <a:rPr lang="fi-FI" sz="2400" dirty="0" err="1" smtClean="0">
                <a:latin typeface="Caladea" panose="02040503050406030204" pitchFamily="18" charset="0"/>
              </a:rPr>
              <a:t>lakes</a:t>
            </a:r>
            <a:r>
              <a:rPr lang="fi-FI" sz="2400" dirty="0" smtClean="0">
                <a:latin typeface="Caladea" panose="02040503050406030204" pitchFamily="18" charset="0"/>
              </a:rPr>
              <a:t> of </a:t>
            </a:r>
            <a:r>
              <a:rPr lang="fi-FI" sz="2400" dirty="0" err="1" smtClean="0">
                <a:latin typeface="Caladea" panose="02040503050406030204" pitchFamily="18" charset="0"/>
              </a:rPr>
              <a:t>the</a:t>
            </a:r>
            <a:r>
              <a:rPr lang="fi-FI" sz="2400" dirty="0" smtClean="0">
                <a:latin typeface="Caladea" panose="02040503050406030204" pitchFamily="18" charset="0"/>
              </a:rPr>
              <a:t> </a:t>
            </a:r>
            <a:r>
              <a:rPr lang="fi-FI" sz="2400" dirty="0" err="1" smtClean="0">
                <a:latin typeface="Caladea" panose="02040503050406030204" pitchFamily="18" charset="0"/>
              </a:rPr>
              <a:t>area</a:t>
            </a:r>
            <a:r>
              <a:rPr lang="fi-FI" sz="2400" dirty="0" smtClean="0">
                <a:latin typeface="Caladea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fi-FI" sz="2400" dirty="0" smtClean="0">
                <a:latin typeface="Caladea" panose="02040503050406030204" pitchFamily="18" charset="0"/>
              </a:rPr>
              <a:t>        </a:t>
            </a:r>
            <a:r>
              <a:rPr lang="fi-FI" sz="2400" dirty="0" err="1">
                <a:latin typeface="Caladea" panose="02040503050406030204" pitchFamily="18" charset="0"/>
              </a:rPr>
              <a:t>eutrophication</a:t>
            </a:r>
            <a:endParaRPr lang="fi-FI" sz="2400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i-FI" sz="2400" dirty="0" smtClean="0">
                <a:latin typeface="Caladea" panose="02040503050406030204" pitchFamily="18" charset="0"/>
              </a:rPr>
              <a:t>- </a:t>
            </a:r>
            <a:r>
              <a:rPr lang="fi-FI" sz="2400" dirty="0" err="1" smtClean="0">
                <a:latin typeface="Caladea" panose="02040503050406030204" pitchFamily="18" charset="0"/>
              </a:rPr>
              <a:t>Large</a:t>
            </a:r>
            <a:r>
              <a:rPr lang="fi-FI" sz="2400" dirty="0" smtClean="0">
                <a:latin typeface="Caladea" panose="02040503050406030204" pitchFamily="18" charset="0"/>
              </a:rPr>
              <a:t> </a:t>
            </a:r>
            <a:r>
              <a:rPr lang="fi-FI" sz="2400" dirty="0" err="1" smtClean="0">
                <a:latin typeface="Caladea" panose="02040503050406030204" pitchFamily="18" charset="0"/>
              </a:rPr>
              <a:t>leaks</a:t>
            </a:r>
            <a:r>
              <a:rPr lang="fi-FI" sz="2400" dirty="0" smtClean="0">
                <a:latin typeface="Caladea" panose="02040503050406030204" pitchFamily="18" charset="0"/>
              </a:rPr>
              <a:t> in </a:t>
            </a:r>
            <a:r>
              <a:rPr lang="fi-FI" sz="2400" dirty="0" err="1" smtClean="0">
                <a:latin typeface="Caladea" panose="02040503050406030204" pitchFamily="18" charset="0"/>
              </a:rPr>
              <a:t>the</a:t>
            </a:r>
            <a:r>
              <a:rPr lang="fi-FI" sz="2400" dirty="0" smtClean="0">
                <a:latin typeface="Caladea" panose="02040503050406030204" pitchFamily="18" charset="0"/>
              </a:rPr>
              <a:t> </a:t>
            </a:r>
            <a:r>
              <a:rPr lang="fi-FI" sz="2400" dirty="0" err="1" smtClean="0">
                <a:latin typeface="Caladea" panose="02040503050406030204" pitchFamily="18" charset="0"/>
              </a:rPr>
              <a:t>pools</a:t>
            </a:r>
            <a:r>
              <a:rPr lang="fi-FI" sz="2400" dirty="0" smtClean="0">
                <a:latin typeface="Caladea" panose="02040503050406030204" pitchFamily="18" charset="0"/>
              </a:rPr>
              <a:t> of Talvivaara 2012</a:t>
            </a:r>
          </a:p>
          <a:p>
            <a:pPr marL="0" indent="0">
              <a:buNone/>
            </a:pPr>
            <a:r>
              <a:rPr lang="fi-FI" sz="2400" dirty="0" smtClean="0">
                <a:latin typeface="Caladea" panose="02040503050406030204" pitchFamily="18" charset="0"/>
              </a:rPr>
              <a:t>        </a:t>
            </a:r>
            <a:endParaRPr lang="fi-FI" dirty="0">
              <a:latin typeface="Caladea" panose="02040503050406030204" pitchFamily="18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63" y="2058979"/>
            <a:ext cx="4911878" cy="3058282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182" y="2636614"/>
            <a:ext cx="262151" cy="24995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181" y="3588120"/>
            <a:ext cx="262151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19455" y="345079"/>
            <a:ext cx="10547195" cy="1257300"/>
          </a:xfrm>
        </p:spPr>
        <p:txBody>
          <a:bodyPr/>
          <a:lstStyle/>
          <a:p>
            <a:r>
              <a:rPr lang="fi-FI" dirty="0" smtClean="0">
                <a:latin typeface="Caladea" panose="02040503050406030204" pitchFamily="18" charset="0"/>
              </a:rPr>
              <a:t>DEMANDS TO CLOSE THE MINE</a:t>
            </a:r>
            <a:endParaRPr lang="fi-FI" dirty="0">
              <a:latin typeface="Caladea" panose="020405030504060302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10483" y="1711382"/>
            <a:ext cx="5042579" cy="40533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 sz="2900" dirty="0" smtClean="0">
                <a:latin typeface="Caladea" panose="02040503050406030204" pitchFamily="18" charset="0"/>
              </a:rPr>
              <a:t>- </a:t>
            </a:r>
            <a:r>
              <a:rPr lang="fi-FI" sz="2900" dirty="0" err="1" smtClean="0">
                <a:latin typeface="Caladea" panose="02040503050406030204" pitchFamily="18" charset="0"/>
              </a:rPr>
              <a:t>Massive</a:t>
            </a:r>
            <a:r>
              <a:rPr lang="fi-FI" sz="2900" dirty="0" smtClean="0">
                <a:latin typeface="Caladea" panose="02040503050406030204" pitchFamily="18" charset="0"/>
              </a:rPr>
              <a:t> </a:t>
            </a:r>
            <a:r>
              <a:rPr lang="fi-FI" sz="2900" dirty="0" err="1" smtClean="0">
                <a:latin typeface="Caladea" panose="02040503050406030204" pitchFamily="18" charset="0"/>
              </a:rPr>
              <a:t>environmental</a:t>
            </a:r>
            <a:r>
              <a:rPr lang="fi-FI" sz="2900" dirty="0" smtClean="0">
                <a:latin typeface="Caladea" panose="02040503050406030204" pitchFamily="18" charset="0"/>
              </a:rPr>
              <a:t> </a:t>
            </a:r>
            <a:r>
              <a:rPr lang="fi-FI" sz="2900" dirty="0" err="1" smtClean="0">
                <a:latin typeface="Caladea" panose="02040503050406030204" pitchFamily="18" charset="0"/>
              </a:rPr>
              <a:t>damage</a:t>
            </a:r>
            <a:r>
              <a:rPr lang="fi-FI" sz="2900" dirty="0" smtClean="0">
                <a:latin typeface="Caladea" panose="02040503050406030204" pitchFamily="18" charset="0"/>
              </a:rPr>
              <a:t> and </a:t>
            </a:r>
            <a:r>
              <a:rPr lang="fi-FI" sz="2900" dirty="0" err="1" smtClean="0">
                <a:latin typeface="Caladea" panose="02040503050406030204" pitchFamily="18" charset="0"/>
              </a:rPr>
              <a:t>violations</a:t>
            </a:r>
            <a:r>
              <a:rPr lang="fi-FI" sz="2900" dirty="0" smtClean="0">
                <a:latin typeface="Caladea" panose="02040503050406030204" pitchFamily="18" charset="0"/>
              </a:rPr>
              <a:t> of </a:t>
            </a:r>
            <a:r>
              <a:rPr lang="fi-FI" sz="2900" dirty="0" err="1" smtClean="0">
                <a:latin typeface="Caladea" panose="02040503050406030204" pitchFamily="18" charset="0"/>
              </a:rPr>
              <a:t>the</a:t>
            </a:r>
            <a:r>
              <a:rPr lang="fi-FI" sz="2900" dirty="0" smtClean="0">
                <a:latin typeface="Caladea" panose="02040503050406030204" pitchFamily="18" charset="0"/>
              </a:rPr>
              <a:t> </a:t>
            </a:r>
            <a:r>
              <a:rPr lang="fi-FI" sz="2900" dirty="0" err="1" smtClean="0">
                <a:latin typeface="Caladea" panose="02040503050406030204" pitchFamily="18" charset="0"/>
              </a:rPr>
              <a:t>environmental</a:t>
            </a:r>
            <a:r>
              <a:rPr lang="fi-FI" sz="2900" dirty="0" smtClean="0">
                <a:latin typeface="Caladea" panose="02040503050406030204" pitchFamily="18" charset="0"/>
              </a:rPr>
              <a:t> </a:t>
            </a:r>
            <a:r>
              <a:rPr lang="fi-FI" sz="2900" dirty="0" err="1" smtClean="0">
                <a:latin typeface="Caladea" panose="02040503050406030204" pitchFamily="18" charset="0"/>
              </a:rPr>
              <a:t>permits</a:t>
            </a:r>
            <a:endParaRPr lang="fi-FI" sz="2900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i-FI" dirty="0" smtClean="0">
                <a:latin typeface="Caladea" panose="02040503050406030204" pitchFamily="18" charset="0"/>
              </a:rPr>
              <a:t>         </a:t>
            </a:r>
            <a:r>
              <a:rPr lang="fi-FI" sz="3100" dirty="0" err="1" smtClean="0">
                <a:latin typeface="Caladea" panose="02040503050406030204" pitchFamily="18" charset="0"/>
              </a:rPr>
              <a:t>demands</a:t>
            </a:r>
            <a:r>
              <a:rPr lang="fi-FI" sz="3100" dirty="0" smtClean="0">
                <a:latin typeface="Caladea" panose="02040503050406030204" pitchFamily="18" charset="0"/>
              </a:rPr>
              <a:t> to </a:t>
            </a:r>
            <a:r>
              <a:rPr lang="fi-FI" sz="3100" dirty="0" err="1" smtClean="0">
                <a:latin typeface="Caladea" panose="02040503050406030204" pitchFamily="18" charset="0"/>
              </a:rPr>
              <a:t>close</a:t>
            </a:r>
            <a:r>
              <a:rPr lang="fi-FI" sz="3100" dirty="0" smtClean="0">
                <a:latin typeface="Caladea" panose="02040503050406030204" pitchFamily="18" charset="0"/>
              </a:rPr>
              <a:t> </a:t>
            </a:r>
            <a:r>
              <a:rPr lang="fi-FI" sz="3100" dirty="0" err="1" smtClean="0">
                <a:latin typeface="Caladea" panose="02040503050406030204" pitchFamily="18" charset="0"/>
              </a:rPr>
              <a:t>the</a:t>
            </a:r>
            <a:r>
              <a:rPr lang="fi-FI" sz="3100" dirty="0" smtClean="0">
                <a:latin typeface="Caladea" panose="02040503050406030204" pitchFamily="18" charset="0"/>
              </a:rPr>
              <a:t> </a:t>
            </a:r>
            <a:r>
              <a:rPr lang="fi-FI" sz="3100" dirty="0" err="1" smtClean="0">
                <a:latin typeface="Caladea" panose="02040503050406030204" pitchFamily="18" charset="0"/>
              </a:rPr>
              <a:t>mine</a:t>
            </a:r>
            <a:endParaRPr lang="fi-FI" sz="2900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i-FI" sz="2900" b="1" dirty="0" smtClean="0">
                <a:latin typeface="Caladea" panose="02040503050406030204" pitchFamily="18" charset="0"/>
              </a:rPr>
              <a:t>Stop Talvivaara -</a:t>
            </a:r>
            <a:r>
              <a:rPr lang="fi-FI" sz="2900" b="1" dirty="0" err="1" smtClean="0">
                <a:latin typeface="Caladea" panose="02040503050406030204" pitchFamily="18" charset="0"/>
              </a:rPr>
              <a:t>movement</a:t>
            </a:r>
            <a:endParaRPr lang="fi-FI" sz="2900" b="1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i-FI" sz="2900" dirty="0" smtClean="0">
                <a:latin typeface="Caladea" panose="02040503050406030204" pitchFamily="18" charset="0"/>
              </a:rPr>
              <a:t>-  </a:t>
            </a:r>
            <a:r>
              <a:rPr lang="fi-FI" sz="2900" dirty="0" err="1" smtClean="0">
                <a:latin typeface="Caladea" panose="02040503050406030204" pitchFamily="18" charset="0"/>
              </a:rPr>
              <a:t>The</a:t>
            </a:r>
            <a:r>
              <a:rPr lang="fi-FI" sz="2900" dirty="0" smtClean="0">
                <a:latin typeface="Caladea" panose="02040503050406030204" pitchFamily="18" charset="0"/>
              </a:rPr>
              <a:t> </a:t>
            </a:r>
            <a:r>
              <a:rPr lang="fi-FI" sz="2900" dirty="0" err="1" smtClean="0">
                <a:latin typeface="Caladea" panose="02040503050406030204" pitchFamily="18" charset="0"/>
              </a:rPr>
              <a:t>goal</a:t>
            </a:r>
            <a:r>
              <a:rPr lang="fi-FI" sz="2900" dirty="0" smtClean="0">
                <a:latin typeface="Caladea" panose="02040503050406030204" pitchFamily="18" charset="0"/>
              </a:rPr>
              <a:t> of </a:t>
            </a:r>
            <a:r>
              <a:rPr lang="fi-FI" sz="2900" dirty="0" err="1" smtClean="0">
                <a:latin typeface="Caladea" panose="02040503050406030204" pitchFamily="18" charset="0"/>
              </a:rPr>
              <a:t>the</a:t>
            </a:r>
            <a:r>
              <a:rPr lang="fi-FI" sz="2900" dirty="0" smtClean="0">
                <a:latin typeface="Caladea" panose="02040503050406030204" pitchFamily="18" charset="0"/>
              </a:rPr>
              <a:t> </a:t>
            </a:r>
            <a:r>
              <a:rPr lang="fi-FI" sz="2900" dirty="0" err="1" smtClean="0">
                <a:latin typeface="Caladea" panose="02040503050406030204" pitchFamily="18" charset="0"/>
              </a:rPr>
              <a:t>movement</a:t>
            </a:r>
            <a:r>
              <a:rPr lang="fi-FI" sz="2900" dirty="0" smtClean="0">
                <a:latin typeface="Caladea" panose="02040503050406030204" pitchFamily="18" charset="0"/>
              </a:rPr>
              <a:t> is to </a:t>
            </a:r>
            <a:r>
              <a:rPr lang="fi-FI" sz="2900" dirty="0" err="1" smtClean="0">
                <a:latin typeface="Caladea" panose="02040503050406030204" pitchFamily="18" charset="0"/>
              </a:rPr>
              <a:t>shut</a:t>
            </a:r>
            <a:r>
              <a:rPr lang="fi-FI" sz="2900" dirty="0" smtClean="0">
                <a:latin typeface="Caladea" panose="02040503050406030204" pitchFamily="18" charset="0"/>
              </a:rPr>
              <a:t> </a:t>
            </a:r>
            <a:r>
              <a:rPr lang="fi-FI" sz="2900" dirty="0" err="1" smtClean="0">
                <a:latin typeface="Caladea" panose="02040503050406030204" pitchFamily="18" charset="0"/>
              </a:rPr>
              <a:t>down</a:t>
            </a:r>
            <a:r>
              <a:rPr lang="fi-FI" sz="2900" dirty="0" smtClean="0">
                <a:latin typeface="Caladea" panose="02040503050406030204" pitchFamily="18" charset="0"/>
              </a:rPr>
              <a:t> </a:t>
            </a:r>
            <a:r>
              <a:rPr lang="fi-FI" sz="2900" dirty="0" err="1" smtClean="0">
                <a:latin typeface="Caladea" panose="02040503050406030204" pitchFamily="18" charset="0"/>
              </a:rPr>
              <a:t>the</a:t>
            </a:r>
            <a:r>
              <a:rPr lang="fi-FI" sz="2900" dirty="0" smtClean="0">
                <a:latin typeface="Caladea" panose="02040503050406030204" pitchFamily="18" charset="0"/>
              </a:rPr>
              <a:t> Talvivaara </a:t>
            </a:r>
            <a:r>
              <a:rPr lang="fi-FI" sz="2900" dirty="0" err="1" smtClean="0">
                <a:latin typeface="Caladea" panose="02040503050406030204" pitchFamily="18" charset="0"/>
              </a:rPr>
              <a:t>mining</a:t>
            </a:r>
            <a:r>
              <a:rPr lang="fi-FI" sz="2900" dirty="0" smtClean="0">
                <a:latin typeface="Caladea" panose="02040503050406030204" pitchFamily="18" charset="0"/>
              </a:rPr>
              <a:t> </a:t>
            </a:r>
            <a:endParaRPr lang="fi-FI" sz="2900" dirty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i-FI" sz="2900" dirty="0">
                <a:latin typeface="Caladea" panose="02040503050406030204" pitchFamily="18" charset="0"/>
              </a:rPr>
              <a:t>-  </a:t>
            </a:r>
            <a:r>
              <a:rPr lang="fi-FI" sz="2900" dirty="0" err="1" smtClean="0">
                <a:latin typeface="Caladea" panose="02040503050406030204" pitchFamily="18" charset="0"/>
              </a:rPr>
              <a:t>Has</a:t>
            </a:r>
            <a:r>
              <a:rPr lang="fi-FI" sz="2900" dirty="0" smtClean="0">
                <a:latin typeface="Caladea" panose="02040503050406030204" pitchFamily="18" charset="0"/>
              </a:rPr>
              <a:t> </a:t>
            </a:r>
            <a:r>
              <a:rPr lang="fi-FI" sz="2900" dirty="0" err="1" smtClean="0">
                <a:latin typeface="Caladea" panose="02040503050406030204" pitchFamily="18" charset="0"/>
              </a:rPr>
              <a:t>organized</a:t>
            </a:r>
            <a:r>
              <a:rPr lang="fi-FI" sz="2900" dirty="0" smtClean="0">
                <a:latin typeface="Caladea" panose="02040503050406030204" pitchFamily="18" charset="0"/>
              </a:rPr>
              <a:t> </a:t>
            </a:r>
            <a:r>
              <a:rPr lang="fi-FI" sz="2900" dirty="0" err="1" smtClean="0">
                <a:latin typeface="Caladea" panose="02040503050406030204" pitchFamily="18" charset="0"/>
              </a:rPr>
              <a:t>several</a:t>
            </a:r>
            <a:r>
              <a:rPr lang="fi-FI" sz="2900" dirty="0" smtClean="0">
                <a:latin typeface="Caladea" panose="02040503050406030204" pitchFamily="18" charset="0"/>
              </a:rPr>
              <a:t> </a:t>
            </a:r>
            <a:r>
              <a:rPr lang="fi-FI" sz="2900" dirty="0" err="1" smtClean="0">
                <a:latin typeface="Caladea" panose="02040503050406030204" pitchFamily="18" charset="0"/>
              </a:rPr>
              <a:t>protests</a:t>
            </a:r>
            <a:endParaRPr lang="fi-FI" sz="2900" dirty="0" smtClean="0">
              <a:latin typeface="Caladea" panose="02040503050406030204" pitchFamily="18" charset="0"/>
            </a:endParaRPr>
          </a:p>
          <a:p>
            <a:pPr>
              <a:buFontTx/>
              <a:buChar char="-"/>
            </a:pPr>
            <a:endParaRPr lang="fi-FI" dirty="0" smtClean="0">
              <a:latin typeface="Caladea" panose="02040503050406030204" pitchFamily="18" charset="0"/>
            </a:endParaRPr>
          </a:p>
          <a:p>
            <a:pPr>
              <a:buFontTx/>
              <a:buChar char="-"/>
            </a:pPr>
            <a:endParaRPr lang="fi-FI" dirty="0" smtClean="0">
              <a:latin typeface="Caladea" panose="02040503050406030204" pitchFamily="18" charset="0"/>
            </a:endParaRPr>
          </a:p>
          <a:p>
            <a:pPr>
              <a:buFontTx/>
              <a:buChar char="-"/>
            </a:pPr>
            <a:endParaRPr lang="fi-FI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endParaRPr lang="fi-FI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Picture 2" descr="http://img.yle.fi/uutiset/kainuu/article6504325.ece/ALTERNATES/w960/teltta%20stop%20talvivaara%20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27" y="3738060"/>
            <a:ext cx="4707736" cy="2177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files.stoptalvivaara.org/30/www.stoptalvivaara.org/pub/img/stop-webimage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27" y="1796032"/>
            <a:ext cx="4707736" cy="1680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483" y="3112089"/>
            <a:ext cx="262151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5400" dirty="0" smtClean="0">
                <a:latin typeface="Caladea" panose="02040503050406030204" pitchFamily="18" charset="0"/>
              </a:rPr>
              <a:t>ULRIKE MEINHOF (1934-1976)</a:t>
            </a:r>
            <a:endParaRPr lang="fi-FI" sz="5400" dirty="0">
              <a:latin typeface="Caladea" panose="02040503050406030204" pitchFamily="18" charset="0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853" y="1942132"/>
            <a:ext cx="4490147" cy="4478423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37" y="1944320"/>
            <a:ext cx="6369803" cy="447623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1041"/>
            <a:ext cx="2987074" cy="44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43642" y="663402"/>
            <a:ext cx="6241919" cy="1257300"/>
          </a:xfrm>
        </p:spPr>
        <p:txBody>
          <a:bodyPr/>
          <a:lstStyle/>
          <a:p>
            <a:r>
              <a:rPr lang="fi-FI" sz="3200" dirty="0" smtClean="0">
                <a:latin typeface="Caladea" panose="02040503050406030204" pitchFamily="18" charset="0"/>
              </a:rPr>
              <a:t>EARLY YEARS AND CAREER AS A JOURNALIST</a:t>
            </a:r>
            <a:endParaRPr lang="fi-FI" sz="3200" dirty="0">
              <a:latin typeface="Caladea" panose="020405030504060302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43642" y="2273127"/>
            <a:ext cx="5491033" cy="4267200"/>
          </a:xfrm>
          <a:effectLst/>
        </p:spPr>
        <p:txBody>
          <a:bodyPr>
            <a:noAutofit/>
          </a:bodyPr>
          <a:lstStyle/>
          <a:p>
            <a:r>
              <a:rPr lang="fi-FI" sz="2800" dirty="0" err="1" smtClean="0">
                <a:latin typeface="Caladea" panose="02040503050406030204" pitchFamily="18" charset="0"/>
              </a:rPr>
              <a:t>Was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dirty="0" err="1" smtClean="0">
                <a:latin typeface="Caladea" panose="02040503050406030204" pitchFamily="18" charset="0"/>
              </a:rPr>
              <a:t>born</a:t>
            </a:r>
            <a:r>
              <a:rPr lang="fi-FI" sz="2800" dirty="0" smtClean="0">
                <a:latin typeface="Caladea" panose="02040503050406030204" pitchFamily="18" charset="0"/>
              </a:rPr>
              <a:t> 1934 in </a:t>
            </a:r>
            <a:r>
              <a:rPr lang="fi-FI" sz="2800" dirty="0" err="1" smtClean="0">
                <a:latin typeface="Caladea" panose="02040503050406030204" pitchFamily="18" charset="0"/>
              </a:rPr>
              <a:t>Oldenburg</a:t>
            </a:r>
            <a:r>
              <a:rPr lang="fi-FI" sz="2800" dirty="0" smtClean="0">
                <a:latin typeface="Caladea" panose="02040503050406030204" pitchFamily="18" charset="0"/>
              </a:rPr>
              <a:t>, Germany</a:t>
            </a:r>
          </a:p>
          <a:p>
            <a:r>
              <a:rPr lang="fi-FI" sz="2800" dirty="0" smtClean="0">
                <a:latin typeface="Caladea" panose="02040503050406030204" pitchFamily="18" charset="0"/>
              </a:rPr>
              <a:t>Worked for </a:t>
            </a:r>
            <a:r>
              <a:rPr lang="fi-FI" sz="2800" dirty="0" err="1" smtClean="0">
                <a:latin typeface="Caladea" panose="02040503050406030204" pitchFamily="18" charset="0"/>
              </a:rPr>
              <a:t>the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i="1" dirty="0" err="1" smtClean="0">
                <a:latin typeface="Caladea" panose="02040503050406030204" pitchFamily="18" charset="0"/>
              </a:rPr>
              <a:t>Konkret</a:t>
            </a:r>
            <a:endParaRPr lang="fi-FI" sz="2800" i="1" dirty="0" smtClean="0">
              <a:latin typeface="Caladea" panose="02040503050406030204" pitchFamily="18" charset="0"/>
            </a:endParaRPr>
          </a:p>
          <a:p>
            <a:r>
              <a:rPr lang="fi-FI" sz="2800" dirty="0">
                <a:latin typeface="Caladea" panose="02040503050406030204" pitchFamily="18" charset="0"/>
              </a:rPr>
              <a:t>Adopted </a:t>
            </a:r>
            <a:r>
              <a:rPr lang="fi-FI" sz="2800" dirty="0" err="1">
                <a:latin typeface="Caladea" panose="02040503050406030204" pitchFamily="18" charset="0"/>
              </a:rPr>
              <a:t>the</a:t>
            </a:r>
            <a:r>
              <a:rPr lang="fi-FI" sz="2800" dirty="0">
                <a:latin typeface="Caladea" panose="02040503050406030204" pitchFamily="18" charset="0"/>
              </a:rPr>
              <a:t> </a:t>
            </a:r>
            <a:r>
              <a:rPr lang="fi-FI" sz="2800" dirty="0" err="1">
                <a:latin typeface="Caladea" panose="02040503050406030204" pitchFamily="18" charset="0"/>
              </a:rPr>
              <a:t>Communist</a:t>
            </a:r>
            <a:r>
              <a:rPr lang="fi-FI" sz="2800" dirty="0">
                <a:latin typeface="Caladea" panose="02040503050406030204" pitchFamily="18" charset="0"/>
              </a:rPr>
              <a:t> </a:t>
            </a:r>
            <a:r>
              <a:rPr lang="fi-FI" sz="2800" dirty="0" err="1">
                <a:latin typeface="Caladea" panose="02040503050406030204" pitchFamily="18" charset="0"/>
              </a:rPr>
              <a:t>ideology</a:t>
            </a:r>
            <a:endParaRPr lang="fi-FI" sz="2800" dirty="0">
              <a:latin typeface="Caladea" panose="02040503050406030204" pitchFamily="18" charset="0"/>
            </a:endParaRPr>
          </a:p>
          <a:p>
            <a:endParaRPr lang="fi-FI" sz="2800" i="1" dirty="0" smtClean="0">
              <a:latin typeface="Caladea" panose="02040503050406030204" pitchFamily="18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321150"/>
            <a:ext cx="4219575" cy="2717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20255"/>
            <a:ext cx="4219575" cy="2800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4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 smtClean="0">
                <a:latin typeface="Caladea" panose="02040503050406030204" pitchFamily="18" charset="0"/>
              </a:rPr>
              <a:t>RADICALIZATION 1970 -&gt; </a:t>
            </a:r>
            <a:endParaRPr lang="fi-FI" sz="3200" dirty="0">
              <a:latin typeface="Caladea" panose="020405030504060302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95400" y="1888524"/>
            <a:ext cx="6044514" cy="4267200"/>
          </a:xfrm>
        </p:spPr>
        <p:txBody>
          <a:bodyPr>
            <a:normAutofit fontScale="92500" lnSpcReduction="10000"/>
          </a:bodyPr>
          <a:lstStyle/>
          <a:p>
            <a:r>
              <a:rPr lang="fi-FI" dirty="0" err="1" smtClean="0">
                <a:latin typeface="Caladea" panose="02040503050406030204" pitchFamily="18" charset="0"/>
              </a:rPr>
              <a:t>The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rescuing</a:t>
            </a:r>
            <a:r>
              <a:rPr lang="fi-FI" dirty="0" smtClean="0">
                <a:latin typeface="Caladea" panose="02040503050406030204" pitchFamily="18" charset="0"/>
              </a:rPr>
              <a:t> of Baader 1970</a:t>
            </a:r>
          </a:p>
          <a:p>
            <a:pPr marL="0" indent="0">
              <a:buNone/>
            </a:pPr>
            <a:r>
              <a:rPr lang="fi-FI" dirty="0" smtClean="0">
                <a:latin typeface="Caladea" panose="02040503050406030204" pitchFamily="18" charset="0"/>
              </a:rPr>
              <a:t>         </a:t>
            </a:r>
            <a:r>
              <a:rPr lang="fi-FI" dirty="0" err="1" smtClean="0">
                <a:latin typeface="Caladea" panose="02040503050406030204" pitchFamily="18" charset="0"/>
              </a:rPr>
              <a:t>search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warrants</a:t>
            </a:r>
            <a:r>
              <a:rPr lang="fi-FI" dirty="0" smtClean="0">
                <a:latin typeface="Caladea" panose="02040503050406030204" pitchFamily="18" charset="0"/>
              </a:rPr>
              <a:t> of Meinhof </a:t>
            </a:r>
            <a:r>
              <a:rPr lang="fi-FI" dirty="0" err="1" smtClean="0">
                <a:latin typeface="Caladea" panose="02040503050406030204" pitchFamily="18" charset="0"/>
              </a:rPr>
              <a:t>all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over</a:t>
            </a:r>
            <a:r>
              <a:rPr lang="fi-FI" dirty="0" smtClean="0">
                <a:latin typeface="Caladea" panose="02040503050406030204" pitchFamily="18" charset="0"/>
              </a:rPr>
              <a:t> Berlin</a:t>
            </a:r>
          </a:p>
          <a:p>
            <a:pPr marL="0" indent="0">
              <a:buNone/>
            </a:pPr>
            <a:r>
              <a:rPr lang="fi-FI" dirty="0">
                <a:latin typeface="Caladea" panose="02040503050406030204" pitchFamily="18" charset="0"/>
              </a:rPr>
              <a:t> </a:t>
            </a:r>
            <a:r>
              <a:rPr lang="fi-FI" dirty="0" smtClean="0">
                <a:latin typeface="Caladea" panose="02040503050406030204" pitchFamily="18" charset="0"/>
              </a:rPr>
              <a:t>        </a:t>
            </a:r>
            <a:r>
              <a:rPr lang="fi-FI" dirty="0" err="1" smtClean="0">
                <a:latin typeface="Caladea" panose="02040503050406030204" pitchFamily="18" charset="0"/>
              </a:rPr>
              <a:t>fled</a:t>
            </a:r>
            <a:r>
              <a:rPr lang="fi-FI" dirty="0" smtClean="0">
                <a:latin typeface="Caladea" panose="02040503050406030204" pitchFamily="18" charset="0"/>
              </a:rPr>
              <a:t> underground</a:t>
            </a:r>
          </a:p>
          <a:p>
            <a:pPr marL="0" indent="0">
              <a:buNone/>
            </a:pPr>
            <a:r>
              <a:rPr lang="fi-FI" dirty="0" smtClean="0">
                <a:latin typeface="Caladea" panose="02040503050406030204" pitchFamily="18" charset="0"/>
              </a:rPr>
              <a:t>    </a:t>
            </a:r>
            <a:r>
              <a:rPr lang="fi-FI" dirty="0" err="1" smtClean="0">
                <a:latin typeface="Caladea" panose="02040503050406030204" pitchFamily="18" charset="0"/>
              </a:rPr>
              <a:t>Took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part</a:t>
            </a:r>
            <a:r>
              <a:rPr lang="fi-FI" dirty="0" smtClean="0">
                <a:latin typeface="Caladea" panose="02040503050406030204" pitchFamily="18" charset="0"/>
              </a:rPr>
              <a:t> in </a:t>
            </a:r>
            <a:r>
              <a:rPr lang="fi-FI" dirty="0" err="1" smtClean="0">
                <a:latin typeface="Caladea" panose="02040503050406030204" pitchFamily="18" charset="0"/>
              </a:rPr>
              <a:t>several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bank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robberies</a:t>
            </a:r>
            <a:r>
              <a:rPr lang="fi-FI" dirty="0" smtClean="0">
                <a:latin typeface="Caladea" panose="02040503050406030204" pitchFamily="18" charset="0"/>
              </a:rPr>
              <a:t> and </a:t>
            </a:r>
            <a:r>
              <a:rPr lang="fi-FI" dirty="0" err="1" smtClean="0">
                <a:latin typeface="Caladea" panose="02040503050406030204" pitchFamily="18" charset="0"/>
              </a:rPr>
              <a:t>bombings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with</a:t>
            </a:r>
            <a:r>
              <a:rPr lang="fi-FI" dirty="0" smtClean="0">
                <a:latin typeface="Caladea" panose="02040503050406030204" pitchFamily="18" charset="0"/>
              </a:rPr>
              <a:t> RAF </a:t>
            </a:r>
            <a:r>
              <a:rPr lang="fi-FI" dirty="0" err="1" smtClean="0">
                <a:latin typeface="Caladea" panose="02040503050406030204" pitchFamily="18" charset="0"/>
              </a:rPr>
              <a:t>during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the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next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two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years</a:t>
            </a:r>
            <a:endParaRPr lang="fi-FI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i-FI" dirty="0">
                <a:latin typeface="Caladea" panose="02040503050406030204" pitchFamily="18" charset="0"/>
              </a:rPr>
              <a:t> </a:t>
            </a:r>
            <a:r>
              <a:rPr lang="fi-FI" dirty="0" smtClean="0">
                <a:latin typeface="Caladea" panose="02040503050406030204" pitchFamily="18" charset="0"/>
              </a:rPr>
              <a:t>       </a:t>
            </a:r>
            <a:r>
              <a:rPr lang="fi-FI" dirty="0" err="1" smtClean="0">
                <a:latin typeface="Caladea" panose="02040503050406030204" pitchFamily="18" charset="0"/>
              </a:rPr>
              <a:t>Meinhof’s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arrest</a:t>
            </a:r>
            <a:r>
              <a:rPr lang="fi-FI" dirty="0" smtClean="0">
                <a:latin typeface="Caladea" panose="02040503050406030204" pitchFamily="18" charset="0"/>
              </a:rPr>
              <a:t> 1972 </a:t>
            </a:r>
          </a:p>
          <a:p>
            <a:pPr marL="0" indent="0">
              <a:buNone/>
            </a:pPr>
            <a:r>
              <a:rPr lang="fi-FI" dirty="0" smtClean="0">
                <a:latin typeface="Caladea" panose="02040503050406030204" pitchFamily="18" charset="0"/>
              </a:rPr>
              <a:t>        </a:t>
            </a:r>
            <a:r>
              <a:rPr lang="fi-FI" dirty="0" err="1" smtClean="0">
                <a:latin typeface="Caladea" panose="02040503050406030204" pitchFamily="18" charset="0"/>
              </a:rPr>
              <a:t>eight-year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prison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sentence</a:t>
            </a:r>
            <a:r>
              <a:rPr lang="fi-FI" dirty="0" smtClean="0">
                <a:latin typeface="Caladea" panose="02040503050406030204" pitchFamily="18" charset="0"/>
              </a:rPr>
              <a:t> 1974</a:t>
            </a:r>
          </a:p>
          <a:p>
            <a:pPr marL="0" indent="0">
              <a:buNone/>
            </a:pPr>
            <a:endParaRPr lang="fi-FI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endParaRPr lang="fi-FI" dirty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i-FI" dirty="0" smtClean="0">
                <a:latin typeface="Caladea" panose="02040503050406030204" pitchFamily="18" charset="0"/>
              </a:rPr>
              <a:t>           </a:t>
            </a:r>
          </a:p>
          <a:p>
            <a:pPr marL="0" indent="0">
              <a:buNone/>
            </a:pPr>
            <a:endParaRPr lang="fi-FI" dirty="0" smtClean="0">
              <a:latin typeface="Caladea" panose="02040503050406030204" pitchFamily="18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815190"/>
            <a:ext cx="262326" cy="252957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1382099" y="3374897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337" y="1998507"/>
            <a:ext cx="60965" cy="54869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958838"/>
            <a:ext cx="262326" cy="252957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333811"/>
            <a:ext cx="262326" cy="252957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439886"/>
            <a:ext cx="262326" cy="252957"/>
          </a:xfrm>
          <a:prstGeom prst="rect">
            <a:avLst/>
          </a:prstGeom>
        </p:spPr>
      </p:pic>
      <p:pic>
        <p:nvPicPr>
          <p:cNvPr id="19" name="Kuva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328" y="1047750"/>
            <a:ext cx="2947679" cy="4500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Caladea" panose="02040503050406030204" pitchFamily="18" charset="0"/>
              </a:rPr>
              <a:t>IMPRISONMENT &amp; DEATH</a:t>
            </a:r>
            <a:endParaRPr lang="fi-FI" dirty="0">
              <a:latin typeface="Caladea" panose="020405030504060302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95399" y="1905000"/>
            <a:ext cx="3960341" cy="4267200"/>
          </a:xfrm>
        </p:spPr>
        <p:txBody>
          <a:bodyPr>
            <a:normAutofit/>
          </a:bodyPr>
          <a:lstStyle/>
          <a:p>
            <a:r>
              <a:rPr lang="fi-FI" sz="1900" dirty="0" err="1" smtClean="0">
                <a:latin typeface="Caladea" panose="02040503050406030204" pitchFamily="18" charset="0"/>
              </a:rPr>
              <a:t>Retreatment</a:t>
            </a:r>
            <a:r>
              <a:rPr lang="fi-FI" sz="1900" dirty="0" smtClean="0">
                <a:latin typeface="Caladea" panose="02040503050406030204" pitchFamily="18" charset="0"/>
              </a:rPr>
              <a:t> of </a:t>
            </a:r>
            <a:r>
              <a:rPr lang="fi-FI" sz="1900" dirty="0" err="1" smtClean="0">
                <a:latin typeface="Caladea" panose="02040503050406030204" pitchFamily="18" charset="0"/>
              </a:rPr>
              <a:t>the</a:t>
            </a:r>
            <a:r>
              <a:rPr lang="fi-FI" sz="1900" dirty="0" smtClean="0">
                <a:latin typeface="Caladea" panose="02040503050406030204" pitchFamily="18" charset="0"/>
              </a:rPr>
              <a:t> Meinhof case 1975</a:t>
            </a:r>
          </a:p>
          <a:p>
            <a:pPr marL="0" indent="0">
              <a:buNone/>
            </a:pPr>
            <a:r>
              <a:rPr lang="fi-FI" sz="1900" dirty="0" smtClean="0">
                <a:latin typeface="Caladea" panose="02040503050406030204" pitchFamily="18" charset="0"/>
              </a:rPr>
              <a:t>      </a:t>
            </a:r>
            <a:r>
              <a:rPr lang="fi-FI" sz="1900" dirty="0" err="1" smtClean="0">
                <a:latin typeface="Caladea" panose="02040503050406030204" pitchFamily="18" charset="0"/>
              </a:rPr>
              <a:t>before</a:t>
            </a:r>
            <a:r>
              <a:rPr lang="fi-FI" sz="1900" dirty="0" smtClean="0">
                <a:latin typeface="Caladea" panose="02040503050406030204" pitchFamily="18" charset="0"/>
              </a:rPr>
              <a:t> </a:t>
            </a:r>
            <a:r>
              <a:rPr lang="fi-FI" sz="1900" dirty="0" err="1" smtClean="0">
                <a:latin typeface="Caladea" panose="02040503050406030204" pitchFamily="18" charset="0"/>
              </a:rPr>
              <a:t>the</a:t>
            </a:r>
            <a:r>
              <a:rPr lang="fi-FI" sz="1900" dirty="0" smtClean="0">
                <a:latin typeface="Caladea" panose="02040503050406030204" pitchFamily="18" charset="0"/>
              </a:rPr>
              <a:t> trial Meinhof </a:t>
            </a:r>
            <a:r>
              <a:rPr lang="fi-FI" sz="1900" dirty="0" err="1" smtClean="0">
                <a:latin typeface="Caladea" panose="02040503050406030204" pitchFamily="18" charset="0"/>
              </a:rPr>
              <a:t>was</a:t>
            </a:r>
            <a:r>
              <a:rPr lang="fi-FI" sz="1900" dirty="0" smtClean="0">
                <a:latin typeface="Caladea" panose="02040503050406030204" pitchFamily="18" charset="0"/>
              </a:rPr>
              <a:t> </a:t>
            </a:r>
            <a:r>
              <a:rPr lang="fi-FI" sz="1900" dirty="0" err="1" smtClean="0">
                <a:latin typeface="Caladea" panose="02040503050406030204" pitchFamily="18" charset="0"/>
              </a:rPr>
              <a:t>found</a:t>
            </a:r>
            <a:r>
              <a:rPr lang="fi-FI" sz="1900" dirty="0" smtClean="0">
                <a:latin typeface="Caladea" panose="02040503050406030204" pitchFamily="18" charset="0"/>
              </a:rPr>
              <a:t> </a:t>
            </a:r>
            <a:r>
              <a:rPr lang="fi-FI" sz="1900" dirty="0" err="1" smtClean="0">
                <a:latin typeface="Caladea" panose="02040503050406030204" pitchFamily="18" charset="0"/>
              </a:rPr>
              <a:t>dead</a:t>
            </a:r>
            <a:r>
              <a:rPr lang="fi-FI" sz="1900" dirty="0" smtClean="0">
                <a:latin typeface="Caladea" panose="02040503050406030204" pitchFamily="18" charset="0"/>
              </a:rPr>
              <a:t> in </a:t>
            </a:r>
            <a:r>
              <a:rPr lang="fi-FI" sz="1900" dirty="0" err="1" smtClean="0">
                <a:latin typeface="Caladea" panose="02040503050406030204" pitchFamily="18" charset="0"/>
              </a:rPr>
              <a:t>her</a:t>
            </a:r>
            <a:r>
              <a:rPr lang="fi-FI" sz="1900" dirty="0" smtClean="0">
                <a:latin typeface="Caladea" panose="02040503050406030204" pitchFamily="18" charset="0"/>
              </a:rPr>
              <a:t> </a:t>
            </a:r>
            <a:r>
              <a:rPr lang="fi-FI" sz="1900" dirty="0" err="1" smtClean="0">
                <a:latin typeface="Caladea" panose="02040503050406030204" pitchFamily="18" charset="0"/>
              </a:rPr>
              <a:t>cell</a:t>
            </a:r>
            <a:endParaRPr lang="fi-FI" sz="1900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i-FI" sz="1900" dirty="0">
                <a:latin typeface="Caladea" panose="02040503050406030204" pitchFamily="18" charset="0"/>
              </a:rPr>
              <a:t> </a:t>
            </a:r>
            <a:r>
              <a:rPr lang="fi-FI" sz="1900" dirty="0" smtClean="0">
                <a:latin typeface="Caladea" panose="02040503050406030204" pitchFamily="18" charset="0"/>
              </a:rPr>
              <a:t>     Baader, </a:t>
            </a:r>
            <a:r>
              <a:rPr lang="fi-FI" sz="1900" dirty="0" err="1" smtClean="0">
                <a:latin typeface="Caladea" panose="02040503050406030204" pitchFamily="18" charset="0"/>
              </a:rPr>
              <a:t>Ensslin</a:t>
            </a:r>
            <a:r>
              <a:rPr lang="fi-FI" sz="1900" dirty="0" smtClean="0">
                <a:latin typeface="Caladea" panose="02040503050406030204" pitchFamily="18" charset="0"/>
              </a:rPr>
              <a:t> and </a:t>
            </a:r>
            <a:r>
              <a:rPr lang="fi-FI" sz="1900" dirty="0" err="1" smtClean="0">
                <a:latin typeface="Caladea" panose="02040503050406030204" pitchFamily="18" charset="0"/>
              </a:rPr>
              <a:t>Raspe</a:t>
            </a:r>
            <a:r>
              <a:rPr lang="fi-FI" sz="1900" dirty="0" smtClean="0">
                <a:latin typeface="Caladea" panose="02040503050406030204" pitchFamily="18" charset="0"/>
              </a:rPr>
              <a:t> </a:t>
            </a:r>
            <a:r>
              <a:rPr lang="fi-FI" sz="1900" dirty="0" err="1" smtClean="0">
                <a:latin typeface="Caladea" panose="02040503050406030204" pitchFamily="18" charset="0"/>
              </a:rPr>
              <a:t>sentenced</a:t>
            </a:r>
            <a:r>
              <a:rPr lang="fi-FI" sz="1900" dirty="0" smtClean="0">
                <a:latin typeface="Caladea" panose="02040503050406030204" pitchFamily="18" charset="0"/>
              </a:rPr>
              <a:t> to life-long </a:t>
            </a:r>
            <a:r>
              <a:rPr lang="fi-FI" sz="1900" dirty="0" err="1" smtClean="0">
                <a:latin typeface="Caladea" panose="02040503050406030204" pitchFamily="18" charset="0"/>
              </a:rPr>
              <a:t>imprisonment</a:t>
            </a:r>
            <a:endParaRPr lang="fi-FI" sz="1900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i-FI" sz="1900" dirty="0">
                <a:latin typeface="Caladea" panose="02040503050406030204" pitchFamily="18" charset="0"/>
              </a:rPr>
              <a:t> </a:t>
            </a:r>
            <a:r>
              <a:rPr lang="fi-FI" sz="1900" dirty="0" smtClean="0">
                <a:latin typeface="Caladea" panose="02040503050406030204" pitchFamily="18" charset="0"/>
              </a:rPr>
              <a:t>    </a:t>
            </a:r>
            <a:r>
              <a:rPr lang="fi-FI" sz="1900" dirty="0" err="1" smtClean="0">
                <a:latin typeface="Caladea" panose="02040503050406030204" pitchFamily="18" charset="0"/>
              </a:rPr>
              <a:t>Meinhof’s</a:t>
            </a:r>
            <a:r>
              <a:rPr lang="fi-FI" sz="1900" dirty="0" smtClean="0">
                <a:latin typeface="Caladea" panose="02040503050406030204" pitchFamily="18" charset="0"/>
              </a:rPr>
              <a:t> </a:t>
            </a:r>
            <a:r>
              <a:rPr lang="fi-FI" sz="1900" dirty="0" err="1" smtClean="0">
                <a:latin typeface="Caladea" panose="02040503050406030204" pitchFamily="18" charset="0"/>
              </a:rPr>
              <a:t>death</a:t>
            </a:r>
            <a:r>
              <a:rPr lang="fi-FI" sz="1900" dirty="0" smtClean="0">
                <a:latin typeface="Caladea" panose="02040503050406030204" pitchFamily="18" charset="0"/>
              </a:rPr>
              <a:t>: a </a:t>
            </a:r>
            <a:r>
              <a:rPr lang="fi-FI" sz="1900" dirty="0" err="1" smtClean="0">
                <a:latin typeface="Caladea" panose="02040503050406030204" pitchFamily="18" charset="0"/>
              </a:rPr>
              <a:t>murder</a:t>
            </a:r>
            <a:r>
              <a:rPr lang="fi-FI" sz="1900" dirty="0" smtClean="0">
                <a:latin typeface="Caladea" panose="02040503050406030204" pitchFamily="18" charset="0"/>
              </a:rPr>
              <a:t> </a:t>
            </a:r>
            <a:r>
              <a:rPr lang="fi-FI" sz="1900" dirty="0" err="1" smtClean="0">
                <a:latin typeface="Caladea" panose="02040503050406030204" pitchFamily="18" charset="0"/>
              </a:rPr>
              <a:t>or</a:t>
            </a:r>
            <a:r>
              <a:rPr lang="fi-FI" sz="1900" dirty="0" smtClean="0">
                <a:latin typeface="Caladea" panose="02040503050406030204" pitchFamily="18" charset="0"/>
              </a:rPr>
              <a:t> a </a:t>
            </a:r>
            <a:r>
              <a:rPr lang="fi-FI" sz="1900" dirty="0" err="1" smtClean="0">
                <a:latin typeface="Caladea" panose="02040503050406030204" pitchFamily="18" charset="0"/>
              </a:rPr>
              <a:t>suicide</a:t>
            </a:r>
            <a:r>
              <a:rPr lang="fi-FI" sz="1900" dirty="0" smtClean="0">
                <a:latin typeface="Caladea" panose="02040503050406030204" pitchFamily="18" charset="0"/>
              </a:rPr>
              <a:t>? </a:t>
            </a:r>
            <a:endParaRPr lang="fi-FI" sz="1900" dirty="0">
              <a:latin typeface="Caladea" panose="02040503050406030204" pitchFamily="18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687" y="2661530"/>
            <a:ext cx="262151" cy="24995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017" y="3418060"/>
            <a:ext cx="262151" cy="249958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1403614" y="4275437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040" y="2060888"/>
            <a:ext cx="54869" cy="54869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825" y="1907059"/>
            <a:ext cx="5186405" cy="3111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6835" y="1907059"/>
            <a:ext cx="2046389" cy="3111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83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Caladea" panose="02040503050406030204" pitchFamily="18" charset="0"/>
              </a:rPr>
              <a:t>THE RED ARMY FACTION (RAF)</a:t>
            </a:r>
            <a:endParaRPr lang="fi-FI" dirty="0">
              <a:latin typeface="Caladea" panose="020405030504060302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21259" y="3099487"/>
            <a:ext cx="4462849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latin typeface="Caladea" panose="02040503050406030204" pitchFamily="18" charset="0"/>
              </a:rPr>
              <a:t>RAF (Red Army Fraction), ”</a:t>
            </a:r>
            <a:r>
              <a:rPr lang="en-US" sz="1900" b="1" dirty="0" err="1">
                <a:latin typeface="Caladea" panose="02040503050406030204" pitchFamily="18" charset="0"/>
              </a:rPr>
              <a:t>Baader-Meinhof</a:t>
            </a:r>
            <a:r>
              <a:rPr lang="en-US" sz="1900" b="1" dirty="0">
                <a:latin typeface="Caladea" panose="02040503050406030204" pitchFamily="18" charset="0"/>
              </a:rPr>
              <a:t>  Group”: </a:t>
            </a:r>
          </a:p>
          <a:p>
            <a:pPr marL="0" indent="0">
              <a:buNone/>
            </a:pPr>
            <a:r>
              <a:rPr lang="fi-FI" sz="1900" dirty="0" err="1" smtClean="0">
                <a:latin typeface="Caladea" panose="02040503050406030204" pitchFamily="18" charset="0"/>
              </a:rPr>
              <a:t>The</a:t>
            </a:r>
            <a:r>
              <a:rPr lang="fi-FI" sz="1900" dirty="0" smtClean="0">
                <a:latin typeface="Caladea" panose="02040503050406030204" pitchFamily="18" charset="0"/>
              </a:rPr>
              <a:t> </a:t>
            </a:r>
            <a:r>
              <a:rPr lang="fi-FI" sz="1900" dirty="0" err="1" smtClean="0">
                <a:latin typeface="Caladea" panose="02040503050406030204" pitchFamily="18" charset="0"/>
              </a:rPr>
              <a:t>goal</a:t>
            </a:r>
            <a:r>
              <a:rPr lang="fi-FI" sz="1900" dirty="0" smtClean="0">
                <a:latin typeface="Caladea" panose="02040503050406030204" pitchFamily="18" charset="0"/>
              </a:rPr>
              <a:t> of </a:t>
            </a:r>
            <a:r>
              <a:rPr lang="fi-FI" sz="1900" dirty="0" err="1" smtClean="0">
                <a:latin typeface="Caladea" panose="02040503050406030204" pitchFamily="18" charset="0"/>
              </a:rPr>
              <a:t>the</a:t>
            </a:r>
            <a:r>
              <a:rPr lang="fi-FI" sz="1900" dirty="0" smtClean="0">
                <a:latin typeface="Caladea" panose="02040503050406030204" pitchFamily="18" charset="0"/>
              </a:rPr>
              <a:t> </a:t>
            </a:r>
            <a:r>
              <a:rPr lang="fi-FI" sz="1900" dirty="0" err="1" smtClean="0">
                <a:latin typeface="Caladea" panose="02040503050406030204" pitchFamily="18" charset="0"/>
              </a:rPr>
              <a:t>movement</a:t>
            </a:r>
            <a:r>
              <a:rPr lang="fi-FI" sz="1900" dirty="0" smtClean="0">
                <a:latin typeface="Caladea" panose="02040503050406030204" pitchFamily="18" charset="0"/>
              </a:rPr>
              <a:t> </a:t>
            </a:r>
            <a:r>
              <a:rPr lang="fi-FI" sz="1900" dirty="0" err="1" smtClean="0">
                <a:latin typeface="Caladea" panose="02040503050406030204" pitchFamily="18" charset="0"/>
              </a:rPr>
              <a:t>was</a:t>
            </a:r>
            <a:r>
              <a:rPr lang="fi-FI" sz="1900" dirty="0" smtClean="0">
                <a:latin typeface="Caladea" panose="02040503050406030204" pitchFamily="18" charset="0"/>
              </a:rPr>
              <a:t> to </a:t>
            </a:r>
            <a:r>
              <a:rPr lang="fi-FI" sz="1900" dirty="0" err="1" smtClean="0">
                <a:latin typeface="Caladea" panose="02040503050406030204" pitchFamily="18" charset="0"/>
              </a:rPr>
              <a:t>raise</a:t>
            </a:r>
            <a:r>
              <a:rPr lang="fi-FI" sz="1900" dirty="0" smtClean="0">
                <a:latin typeface="Caladea" panose="02040503050406030204" pitchFamily="18" charset="0"/>
              </a:rPr>
              <a:t> a </a:t>
            </a:r>
            <a:r>
              <a:rPr lang="fi-FI" sz="1900" dirty="0" err="1" smtClean="0">
                <a:latin typeface="Caladea" panose="02040503050406030204" pitchFamily="18" charset="0"/>
              </a:rPr>
              <a:t>Communist</a:t>
            </a:r>
            <a:r>
              <a:rPr lang="fi-FI" sz="1900" dirty="0" smtClean="0">
                <a:latin typeface="Caladea" panose="02040503050406030204" pitchFamily="18" charset="0"/>
              </a:rPr>
              <a:t> </a:t>
            </a:r>
            <a:r>
              <a:rPr lang="fi-FI" sz="1900" dirty="0" err="1" smtClean="0">
                <a:latin typeface="Caladea" panose="02040503050406030204" pitchFamily="18" charset="0"/>
              </a:rPr>
              <a:t>uprising</a:t>
            </a:r>
            <a:r>
              <a:rPr lang="fi-FI" sz="1900" dirty="0" smtClean="0">
                <a:latin typeface="Caladea" panose="02040503050406030204" pitchFamily="18" charset="0"/>
              </a:rPr>
              <a:t> in Germany 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1082205" y="1853260"/>
            <a:ext cx="4740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Caladea" panose="02040503050406030204" pitchFamily="18" charset="0"/>
              </a:rPr>
              <a:t>»We’re not feeling edgy; the system is feeling nervous.»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74765"/>
            <a:ext cx="5280711" cy="2644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uorakulmio 4"/>
          <p:cNvSpPr/>
          <p:nvPr/>
        </p:nvSpPr>
        <p:spPr>
          <a:xfrm>
            <a:off x="1175541" y="3978876"/>
            <a:ext cx="45719" cy="494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3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5400" dirty="0" smtClean="0">
                <a:latin typeface="Caladea" panose="02040503050406030204" pitchFamily="18" charset="0"/>
              </a:rPr>
              <a:t>TOTO KOOPMAN (1908-1991) </a:t>
            </a:r>
            <a:endParaRPr lang="fi-FI" sz="5400" dirty="0">
              <a:latin typeface="Caladea" panose="02040503050406030204" pitchFamily="18" charset="0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l="33465" t="51" r="9300" b="354"/>
          <a:stretch/>
        </p:blipFill>
        <p:spPr>
          <a:xfrm>
            <a:off x="0" y="1919414"/>
            <a:ext cx="4621425" cy="454728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70" y="1919413"/>
            <a:ext cx="3772930" cy="4547287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426" y="1919413"/>
            <a:ext cx="3797644" cy="454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 smtClean="0">
                <a:latin typeface="Caladea" panose="02040503050406030204" pitchFamily="18" charset="0"/>
              </a:rPr>
              <a:t>YOUTH AND CAREER AS A MODEL (1908-1933)</a:t>
            </a:r>
            <a:endParaRPr lang="fi-FI" sz="3200" dirty="0">
              <a:latin typeface="Caladea" panose="020405030504060302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95400" y="1905000"/>
            <a:ext cx="4752975" cy="4267200"/>
          </a:xfrm>
        </p:spPr>
        <p:txBody>
          <a:bodyPr/>
          <a:lstStyle/>
          <a:p>
            <a:r>
              <a:rPr lang="fi-FI" sz="2800" dirty="0" err="1" smtClean="0">
                <a:latin typeface="Caladea" panose="02040503050406030204" pitchFamily="18" charset="0"/>
              </a:rPr>
              <a:t>Was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dirty="0" err="1" smtClean="0">
                <a:latin typeface="Caladea" panose="02040503050406030204" pitchFamily="18" charset="0"/>
              </a:rPr>
              <a:t>born</a:t>
            </a:r>
            <a:r>
              <a:rPr lang="fi-FI" sz="2800" dirty="0" smtClean="0">
                <a:latin typeface="Caladea" panose="02040503050406030204" pitchFamily="18" charset="0"/>
              </a:rPr>
              <a:t> 1908 in Java, Indonesia</a:t>
            </a:r>
          </a:p>
          <a:p>
            <a:r>
              <a:rPr lang="fi-FI" sz="2800" dirty="0" err="1" smtClean="0">
                <a:latin typeface="Caladea" panose="02040503050406030204" pitchFamily="18" charset="0"/>
              </a:rPr>
              <a:t>Moved</a:t>
            </a:r>
            <a:r>
              <a:rPr lang="fi-FI" sz="2800" dirty="0" smtClean="0">
                <a:latin typeface="Caladea" panose="02040503050406030204" pitchFamily="18" charset="0"/>
              </a:rPr>
              <a:t> to Paris and </a:t>
            </a:r>
            <a:r>
              <a:rPr lang="fi-FI" sz="2800" dirty="0" err="1" smtClean="0">
                <a:latin typeface="Caladea" panose="02040503050406030204" pitchFamily="18" charset="0"/>
              </a:rPr>
              <a:t>gained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dirty="0" err="1" smtClean="0">
                <a:latin typeface="Caladea" panose="02040503050406030204" pitchFamily="18" charset="0"/>
              </a:rPr>
              <a:t>fame</a:t>
            </a:r>
            <a:r>
              <a:rPr lang="fi-FI" sz="2800" dirty="0" smtClean="0">
                <a:latin typeface="Caladea" panose="02040503050406030204" pitchFamily="18" charset="0"/>
              </a:rPr>
              <a:t> as a </a:t>
            </a:r>
            <a:r>
              <a:rPr lang="fi-FI" sz="2800" dirty="0" err="1" smtClean="0">
                <a:latin typeface="Caladea" panose="02040503050406030204" pitchFamily="18" charset="0"/>
              </a:rPr>
              <a:t>model</a:t>
            </a:r>
            <a:endParaRPr lang="fi-FI" sz="2800" dirty="0" smtClean="0">
              <a:latin typeface="Caladea" panose="02040503050406030204" pitchFamily="18" charset="0"/>
            </a:endParaRPr>
          </a:p>
          <a:p>
            <a:r>
              <a:rPr lang="fi-FI" sz="2800" dirty="0" smtClean="0">
                <a:latin typeface="Caladea" panose="02040503050406030204" pitchFamily="18" charset="0"/>
              </a:rPr>
              <a:t>A </a:t>
            </a:r>
            <a:r>
              <a:rPr lang="fi-FI" sz="2800" dirty="0" err="1" smtClean="0">
                <a:latin typeface="Caladea" panose="02040503050406030204" pitchFamily="18" charset="0"/>
              </a:rPr>
              <a:t>lively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dirty="0" err="1" smtClean="0">
                <a:latin typeface="Caladea" panose="02040503050406030204" pitchFamily="18" charset="0"/>
              </a:rPr>
              <a:t>love</a:t>
            </a:r>
            <a:r>
              <a:rPr lang="fi-FI" sz="2800" dirty="0" smtClean="0">
                <a:latin typeface="Caladea" panose="02040503050406030204" pitchFamily="18" charset="0"/>
              </a:rPr>
              <a:t> life (an </a:t>
            </a:r>
            <a:r>
              <a:rPr lang="fi-FI" sz="2800" dirty="0" err="1" smtClean="0">
                <a:latin typeface="Caladea" panose="02040503050406030204" pitchFamily="18" charset="0"/>
              </a:rPr>
              <a:t>affair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dirty="0" err="1" smtClean="0">
                <a:latin typeface="Caladea" panose="02040503050406030204" pitchFamily="18" charset="0"/>
              </a:rPr>
              <a:t>with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dirty="0" err="1" smtClean="0">
                <a:latin typeface="Caladea" panose="02040503050406030204" pitchFamily="18" charset="0"/>
              </a:rPr>
              <a:t>lord</a:t>
            </a:r>
            <a:r>
              <a:rPr lang="fi-FI" sz="2800" dirty="0" smtClean="0">
                <a:latin typeface="Caladea" panose="02040503050406030204" pitchFamily="18" charset="0"/>
              </a:rPr>
              <a:t> </a:t>
            </a:r>
            <a:r>
              <a:rPr lang="fi-FI" sz="2800" dirty="0" err="1" smtClean="0">
                <a:latin typeface="Caladea" panose="02040503050406030204" pitchFamily="18" charset="0"/>
              </a:rPr>
              <a:t>Beaverbrook</a:t>
            </a:r>
            <a:r>
              <a:rPr lang="fi-FI" sz="2800" dirty="0" smtClean="0">
                <a:latin typeface="Caladea" panose="02040503050406030204" pitchFamily="18" charset="0"/>
              </a:rPr>
              <a:t> in 1933)</a:t>
            </a:r>
          </a:p>
          <a:p>
            <a:endParaRPr lang="fi-FI" dirty="0">
              <a:latin typeface="Caladea" panose="02040503050406030204" pitchFamily="18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799" y="1971674"/>
            <a:ext cx="5243513" cy="3495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79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Caladea" panose="02040503050406030204" pitchFamily="18" charset="0"/>
              </a:rPr>
              <a:t>THE YEARS AS A SPY</a:t>
            </a:r>
            <a:endParaRPr lang="fi-FI" dirty="0">
              <a:latin typeface="Caladea" panose="020405030504060302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95400" y="1905000"/>
            <a:ext cx="5743575" cy="4267200"/>
          </a:xfrm>
        </p:spPr>
        <p:txBody>
          <a:bodyPr/>
          <a:lstStyle/>
          <a:p>
            <a:r>
              <a:rPr lang="fi-FI" dirty="0" err="1" smtClean="0">
                <a:latin typeface="Caladea" panose="02040503050406030204" pitchFamily="18" charset="0"/>
              </a:rPr>
              <a:t>Spied</a:t>
            </a:r>
            <a:r>
              <a:rPr lang="fi-FI" dirty="0" smtClean="0">
                <a:latin typeface="Caladea" panose="02040503050406030204" pitchFamily="18" charset="0"/>
              </a:rPr>
              <a:t> for </a:t>
            </a:r>
            <a:r>
              <a:rPr lang="fi-FI" dirty="0" err="1" smtClean="0">
                <a:latin typeface="Caladea" panose="02040503050406030204" pitchFamily="18" charset="0"/>
              </a:rPr>
              <a:t>Beaverbrook</a:t>
            </a:r>
            <a:r>
              <a:rPr lang="fi-FI" dirty="0" smtClean="0">
                <a:latin typeface="Caladea" panose="02040503050406030204" pitchFamily="18" charset="0"/>
              </a:rPr>
              <a:t> in </a:t>
            </a:r>
            <a:r>
              <a:rPr lang="fi-FI" dirty="0" err="1" smtClean="0">
                <a:latin typeface="Caladea" panose="02040503050406030204" pitchFamily="18" charset="0"/>
              </a:rPr>
              <a:t>Hitler’s</a:t>
            </a:r>
            <a:r>
              <a:rPr lang="fi-FI" dirty="0" smtClean="0">
                <a:latin typeface="Caladea" panose="02040503050406030204" pitchFamily="18" charset="0"/>
              </a:rPr>
              <a:t> Germany and </a:t>
            </a:r>
            <a:r>
              <a:rPr lang="fi-FI" dirty="0" err="1" smtClean="0">
                <a:latin typeface="Caladea" panose="02040503050406030204" pitchFamily="18" charset="0"/>
              </a:rPr>
              <a:t>Mussolini’s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Italy</a:t>
            </a:r>
            <a:r>
              <a:rPr lang="fi-FI" dirty="0" smtClean="0">
                <a:latin typeface="Caladea" panose="02040503050406030204" pitchFamily="18" charset="0"/>
              </a:rPr>
              <a:t> 1933</a:t>
            </a:r>
          </a:p>
          <a:p>
            <a:r>
              <a:rPr lang="fi-FI" dirty="0" err="1" smtClean="0">
                <a:latin typeface="Caladea" panose="02040503050406030204" pitchFamily="18" charset="0"/>
              </a:rPr>
              <a:t>Fell</a:t>
            </a:r>
            <a:r>
              <a:rPr lang="fi-FI" dirty="0" smtClean="0">
                <a:latin typeface="Caladea" panose="02040503050406030204" pitchFamily="18" charset="0"/>
              </a:rPr>
              <a:t> in </a:t>
            </a:r>
            <a:r>
              <a:rPr lang="fi-FI" dirty="0" err="1" smtClean="0">
                <a:latin typeface="Caladea" panose="02040503050406030204" pitchFamily="18" charset="0"/>
              </a:rPr>
              <a:t>love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with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the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leader</a:t>
            </a:r>
            <a:r>
              <a:rPr lang="fi-FI" dirty="0">
                <a:latin typeface="Caladea" panose="02040503050406030204" pitchFamily="18" charset="0"/>
              </a:rPr>
              <a:t> </a:t>
            </a:r>
            <a:r>
              <a:rPr lang="fi-FI" dirty="0" smtClean="0">
                <a:latin typeface="Caladea" panose="02040503050406030204" pitchFamily="18" charset="0"/>
              </a:rPr>
              <a:t>of </a:t>
            </a:r>
            <a:r>
              <a:rPr lang="fi-FI" dirty="0" err="1" smtClean="0">
                <a:latin typeface="Caladea" panose="02040503050406030204" pitchFamily="18" charset="0"/>
              </a:rPr>
              <a:t>the</a:t>
            </a:r>
            <a:r>
              <a:rPr lang="fi-FI" dirty="0" smtClean="0">
                <a:latin typeface="Caladea" panose="02040503050406030204" pitchFamily="18" charset="0"/>
              </a:rPr>
              <a:t> Italian </a:t>
            </a:r>
            <a:r>
              <a:rPr lang="fi-FI" dirty="0" err="1">
                <a:latin typeface="Caladea" panose="02040503050406030204" pitchFamily="18" charset="0"/>
              </a:rPr>
              <a:t>r</a:t>
            </a:r>
            <a:r>
              <a:rPr lang="fi-FI" dirty="0" err="1" smtClean="0">
                <a:latin typeface="Caladea" panose="02040503050406030204" pitchFamily="18" charset="0"/>
              </a:rPr>
              <a:t>esistance</a:t>
            </a:r>
            <a:r>
              <a:rPr lang="fi-FI" dirty="0" smtClean="0">
                <a:latin typeface="Caladea" panose="02040503050406030204" pitchFamily="18" charset="0"/>
              </a:rPr>
              <a:t> 1939</a:t>
            </a:r>
          </a:p>
          <a:p>
            <a:pPr marL="0" indent="0">
              <a:buNone/>
            </a:pPr>
            <a:r>
              <a:rPr lang="fi-FI" dirty="0">
                <a:latin typeface="Caladea" panose="02040503050406030204" pitchFamily="18" charset="0"/>
              </a:rPr>
              <a:t> </a:t>
            </a:r>
            <a:r>
              <a:rPr lang="fi-FI" dirty="0" smtClean="0">
                <a:latin typeface="Caladea" panose="02040503050406030204" pitchFamily="18" charset="0"/>
              </a:rPr>
              <a:t>     </a:t>
            </a:r>
            <a:r>
              <a:rPr lang="fi-FI" dirty="0" err="1" smtClean="0">
                <a:latin typeface="Caladea" panose="02040503050406030204" pitchFamily="18" charset="0"/>
              </a:rPr>
              <a:t>helped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the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movement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financially</a:t>
            </a:r>
            <a:r>
              <a:rPr lang="fi-FI" dirty="0" smtClean="0">
                <a:latin typeface="Caladea" panose="02040503050406030204" pitchFamily="18" charset="0"/>
              </a:rPr>
              <a:t> and </a:t>
            </a:r>
            <a:r>
              <a:rPr lang="en-US" dirty="0" smtClean="0">
                <a:latin typeface="Caladea" panose="02040503050406030204" pitchFamily="18" charset="0"/>
              </a:rPr>
              <a:t>infiltrated </a:t>
            </a:r>
            <a:r>
              <a:rPr lang="en-US" dirty="0">
                <a:latin typeface="Caladea" panose="02040503050406030204" pitchFamily="18" charset="0"/>
              </a:rPr>
              <a:t>several Black Shirt meetings </a:t>
            </a:r>
            <a:r>
              <a:rPr lang="fi-FI" dirty="0" smtClean="0">
                <a:latin typeface="Caladea" panose="02040503050406030204" pitchFamily="18" charset="0"/>
              </a:rPr>
              <a:t>     </a:t>
            </a:r>
          </a:p>
          <a:p>
            <a:pPr marL="0" indent="0">
              <a:buNone/>
            </a:pPr>
            <a:r>
              <a:rPr lang="fi-FI" dirty="0">
                <a:latin typeface="Caladea" panose="02040503050406030204" pitchFamily="18" charset="0"/>
              </a:rPr>
              <a:t> </a:t>
            </a:r>
            <a:r>
              <a:rPr lang="fi-FI" dirty="0" smtClean="0">
                <a:latin typeface="Caladea" panose="02040503050406030204" pitchFamily="18" charset="0"/>
              </a:rPr>
              <a:t>     </a:t>
            </a:r>
            <a:r>
              <a:rPr lang="fi-FI" dirty="0" err="1" smtClean="0">
                <a:latin typeface="Caladea" panose="02040503050406030204" pitchFamily="18" charset="0"/>
              </a:rPr>
              <a:t>was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caught</a:t>
            </a:r>
            <a:r>
              <a:rPr lang="fi-FI" dirty="0" smtClean="0">
                <a:latin typeface="Caladea" panose="02040503050406030204" pitchFamily="18" charset="0"/>
              </a:rPr>
              <a:t> and </a:t>
            </a:r>
            <a:r>
              <a:rPr lang="fi-FI" dirty="0" err="1" smtClean="0">
                <a:latin typeface="Caladea" panose="02040503050406030204" pitchFamily="18" charset="0"/>
              </a:rPr>
              <a:t>escaped</a:t>
            </a:r>
            <a:r>
              <a:rPr lang="fi-FI" dirty="0" smtClean="0">
                <a:latin typeface="Caladea" panose="02040503050406030204" pitchFamily="18" charset="0"/>
              </a:rPr>
              <a:t> </a:t>
            </a:r>
            <a:r>
              <a:rPr lang="fi-FI" dirty="0" err="1" smtClean="0">
                <a:latin typeface="Caladea" panose="02040503050406030204" pitchFamily="18" charset="0"/>
              </a:rPr>
              <a:t>twice</a:t>
            </a:r>
            <a:endParaRPr lang="fi-FI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i-FI" dirty="0">
                <a:latin typeface="Caladea" panose="02040503050406030204" pitchFamily="18" charset="0"/>
              </a:rPr>
              <a:t> </a:t>
            </a:r>
            <a:r>
              <a:rPr lang="fi-FI" dirty="0" smtClean="0">
                <a:latin typeface="Caladea" panose="02040503050406030204" pitchFamily="18" charset="0"/>
              </a:rPr>
              <a:t>     </a:t>
            </a:r>
            <a:r>
              <a:rPr lang="en-US" dirty="0">
                <a:latin typeface="Caladea" panose="02040503050406030204" pitchFamily="18" charset="0"/>
              </a:rPr>
              <a:t>was caught for the third time and deported in the concentration camp of </a:t>
            </a:r>
            <a:r>
              <a:rPr lang="en-US" dirty="0" err="1">
                <a:latin typeface="Caladea" panose="02040503050406030204" pitchFamily="18" charset="0"/>
              </a:rPr>
              <a:t>Ravensbrück</a:t>
            </a:r>
            <a:r>
              <a:rPr lang="en-US" dirty="0">
                <a:latin typeface="Caladea" panose="02040503050406030204" pitchFamily="18" charset="0"/>
              </a:rPr>
              <a:t> by the Nazis 1944</a:t>
            </a:r>
            <a:endParaRPr lang="fi-FI" dirty="0">
              <a:latin typeface="Caladea" panose="02040503050406030204" pitchFamily="18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24" y="3472009"/>
            <a:ext cx="262151" cy="24995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22" y="4782997"/>
            <a:ext cx="262151" cy="24995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122" y="4304439"/>
            <a:ext cx="262151" cy="249958"/>
          </a:xfrm>
          <a:prstGeom prst="rect">
            <a:avLst/>
          </a:prstGeom>
        </p:spPr>
      </p:pic>
      <p:pic>
        <p:nvPicPr>
          <p:cNvPr id="7" name="Kuva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038975" y="1047750"/>
            <a:ext cx="3857625" cy="4657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934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Tan Gradient 16x9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BlueTanGradient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BlueTanGradient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C4C34FD-82DD-43FD-88AC-B272D18D58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466</Words>
  <Application>Microsoft Office PowerPoint</Application>
  <PresentationFormat>Laajakuva</PresentationFormat>
  <Paragraphs>67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1" baseType="lpstr">
      <vt:lpstr>Arial</vt:lpstr>
      <vt:lpstr>Caladea</vt:lpstr>
      <vt:lpstr>Franklin Gothic Medium</vt:lpstr>
      <vt:lpstr>Tahoma</vt:lpstr>
      <vt:lpstr>Blue Tan Gradient 16x9</vt:lpstr>
      <vt:lpstr>RESISTANCE</vt:lpstr>
      <vt:lpstr>ULRIKE MEINHOF (1934-1976)</vt:lpstr>
      <vt:lpstr>EARLY YEARS AND CAREER AS A JOURNALIST</vt:lpstr>
      <vt:lpstr>RADICALIZATION 1970 -&gt; </vt:lpstr>
      <vt:lpstr>IMPRISONMENT &amp; DEATH</vt:lpstr>
      <vt:lpstr>THE RED ARMY FACTION (RAF)</vt:lpstr>
      <vt:lpstr>TOTO KOOPMAN (1908-1991) </vt:lpstr>
      <vt:lpstr>YOUTH AND CAREER AS A MODEL (1908-1933)</vt:lpstr>
      <vt:lpstr>THE YEARS AS A SPY</vt:lpstr>
      <vt:lpstr>                                            1945-1991</vt:lpstr>
      <vt:lpstr>NADIA SAVTSHENKO (1981-)</vt:lpstr>
      <vt:lpstr>YOUTH AND YEARS IN THE ARMY</vt:lpstr>
      <vt:lpstr>IMPRISONMENT</vt:lpstr>
      <vt:lpstr>TALVIVAARA</vt:lpstr>
      <vt:lpstr>THE ENVIRONMENTAL DAMAGE</vt:lpstr>
      <vt:lpstr>DEMANDS TO CLOSE THE MINE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2015-08-28T06:36:44Z</dcterms:created>
  <dcterms:modified xsi:type="dcterms:W3CDTF">2015-11-12T06:18:35Z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TC030306239991</vt:lpwstr>
  </property>
</Properties>
</file>