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14440" y="1050840"/>
            <a:ext cx="862884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514440" y="1050840"/>
            <a:ext cx="862884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514440" y="1058040"/>
            <a:ext cx="862884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14440" y="1050840"/>
            <a:ext cx="862920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514440" y="1050840"/>
            <a:ext cx="862920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514440" y="1058040"/>
            <a:ext cx="862920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tIns="91440" bIns="91440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tIns="91440" bIns="91440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1DDC598D-68A6-4BDA-8B5F-3FD36D365B58}" type="slidenum">
              <a:rPr lang="en-GB" sz="1200" strike="noStrike" spc="-1">
                <a:solidFill>
                  <a:srgbClr val="909E80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</a:rPr>
              <a:t>‹N›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olby.statistics.sk/ep/ep2009/sr/tab108c7.html?lang=sk" TargetMode="External"/><Relationship Id="rId2" Type="http://schemas.openxmlformats.org/officeDocument/2006/relationships/hyperlink" Target="http://www.minv.sk/?extremizmu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mov.sme.sk/c/7072390/v-klaku-pri-spomienke-na-masakru-bezala-aj-prezidentska-kampan.html" TargetMode="External"/><Relationship Id="rId5" Type="http://schemas.openxmlformats.org/officeDocument/2006/relationships/hyperlink" Target="https://dennikn.sk/395557/volil-kotlebu-preco-nie-nie-su-utecencitito-ludia-volili-kotlebu-tychto-dovodov/" TargetMode="External"/><Relationship Id="rId4" Type="http://schemas.openxmlformats.org/officeDocument/2006/relationships/hyperlink" Target="http://www.upn.gov.sk/e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ennikn.sk/395557/volil-kotlebu-preco-nie-nie-su-utecencitito-ludia-volili-kotlebu-tychto-dovodov/" TargetMode="External"/><Relationship Id="rId13" Type="http://schemas.openxmlformats.org/officeDocument/2006/relationships/hyperlink" Target="https://sk.wikipedia.org/wiki/Masaker_v_K%C4%BEakovskej_doline" TargetMode="External"/><Relationship Id="rId18" Type="http://schemas.openxmlformats.org/officeDocument/2006/relationships/hyperlink" Target="http://spravy.pravda.sk/domace/clanok/407763-ludskopravny-vybor-navrhuje-kontrolu-nku-v-ustave-pamati-naroda/" TargetMode="External"/><Relationship Id="rId3" Type="http://schemas.openxmlformats.org/officeDocument/2006/relationships/hyperlink" Target="http://www.transport.sk/spravy/cestna-infrastruktura/4743-trstene-pri-hornade-a-severomadarsku-obec-keked-spoji-nova-cesta.html" TargetMode="External"/><Relationship Id="rId21" Type="http://schemas.openxmlformats.org/officeDocument/2006/relationships/hyperlink" Target="https://dennikn.sk/456164/fedor-gal-kotleba-transparentne-nebezpecenstvo-aj-vacsie/" TargetMode="External"/><Relationship Id="rId7" Type="http://schemas.openxmlformats.org/officeDocument/2006/relationships/hyperlink" Target="http://flm.sk/" TargetMode="External"/><Relationship Id="rId12" Type="http://schemas.openxmlformats.org/officeDocument/2006/relationships/hyperlink" Target="http://domov.sme.sk/c/7072390/v-klaku-pri-spomienke-na-masakru-bezala-aj-prezidentska-kampan.html" TargetMode="External"/><Relationship Id="rId17" Type="http://schemas.openxmlformats.org/officeDocument/2006/relationships/hyperlink" Target="http://www.upn.gov.sk/" TargetMode="External"/><Relationship Id="rId2" Type="http://schemas.openxmlformats.org/officeDocument/2006/relationships/hyperlink" Target="http://www.age-of-the-sage.org/history/quotations/lessons_of_history.html" TargetMode="External"/><Relationship Id="rId16" Type="http://schemas.openxmlformats.org/officeDocument/2006/relationships/hyperlink" Target="http://zenskyweb.sk/tagy/extremizmus" TargetMode="External"/><Relationship Id="rId20" Type="http://schemas.openxmlformats.org/officeDocument/2006/relationships/hyperlink" Target="http://ww.plusden.sk/spravy/z-domova/velky-prehlad-neonacistickych-skupin-slovensku-vodca-kotleba-aj-rasisticki-rytieri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ospolitost.wordpress.com/2010/05/24/otvoreny-list-generalnemu-prokuratorovi-judr-dobroslavovi-trnkovi/" TargetMode="External"/><Relationship Id="rId11" Type="http://schemas.openxmlformats.org/officeDocument/2006/relationships/hyperlink" Target="http://cerven.blog.sme.sk/c/36283/Hlinkova-Garda-S130.html" TargetMode="External"/><Relationship Id="rId5" Type="http://schemas.openxmlformats.org/officeDocument/2006/relationships/hyperlink" Target="http://www.parlamentnelisty.sk/spravy/socialhub/Polovojenska-Akcna-skupina-Vzdor-chce-na-Slovensku-suplovat-pracu-policie-aj-armady-251059" TargetMode="External"/><Relationship Id="rId15" Type="http://schemas.openxmlformats.org/officeDocument/2006/relationships/hyperlink" Target="http://www.teraz.sk/fotodennik/oslavy-72-vyrocia-snp-v-banskej-bystr/180221-fotografia.html?stranka=403" TargetMode="External"/><Relationship Id="rId10" Type="http://schemas.openxmlformats.org/officeDocument/2006/relationships/hyperlink" Target="https://sk.wikipedia.org/wiki/%C4%8Cesko-Slovensko_v_rokoch_1948_a%C5%BE_1989" TargetMode="External"/><Relationship Id="rId19" Type="http://schemas.openxmlformats.org/officeDocument/2006/relationships/hyperlink" Target="https://dennikn.sk/449297/so-ziakmi-koncentracnom-tabore-zivot-vaznov-prekvapil/" TargetMode="External"/><Relationship Id="rId4" Type="http://schemas.openxmlformats.org/officeDocument/2006/relationships/hyperlink" Target="http://www.pluska.sk/spravy/z-domova/velky-prehlad-neonacistickych-skupin-slovensku-vodca-kotleba-aj-rasisticki-rytieri.html" TargetMode="External"/><Relationship Id="rId9" Type="http://schemas.openxmlformats.org/officeDocument/2006/relationships/hyperlink" Target="http://www.bystricoviny.sk/spravy/na-oslavach-snp-bude-rusno-pridu-protestovat-lavicovi-extremisti/" TargetMode="External"/><Relationship Id="rId14" Type="http://schemas.openxmlformats.org/officeDocument/2006/relationships/hyperlink" Target="http://www.ta3.com/clanok/1068231/slovaci-si-pripominaju-snp-na-kotlebovom-urade-viseli-cierne-vlajk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noviny.sk/volby-2016/1821688_kto-vlastne-volil-mariana-kotlebu-podla-exit-pollu-ponukame-analyz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115640" y="1845000"/>
            <a:ext cx="7272000" cy="34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/>
            <a:r>
              <a:rPr lang="en-GB" sz="4400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"Those who cannot learn from history are doomed to repeat it." </a:t>
            </a:r>
          </a:p>
          <a:p>
            <a:pPr algn="ctr"/>
            <a:endParaRPr lang="en-GB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4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George Santayana</a:t>
            </a:r>
            <a:r>
              <a:rPr lang="en-GB" sz="4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/>
            </a:r>
            <a:br>
              <a:rPr lang="en-GB" sz="4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</a:br>
            <a:endParaRPr lang="en-GB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14960" y="110790"/>
            <a:ext cx="8429040" cy="119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How to solve the problem?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Shape 172"/>
          <p:cNvPicPr/>
          <p:nvPr/>
        </p:nvPicPr>
        <p:blipFill>
          <a:blip r:embed="rId2"/>
          <a:stretch/>
        </p:blipFill>
        <p:spPr>
          <a:xfrm>
            <a:off x="1647000" y="1310310"/>
            <a:ext cx="5620838" cy="411885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1647000" y="5703480"/>
            <a:ext cx="5620838" cy="76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Solutions for future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78"/>
          <p:cNvPicPr/>
          <p:nvPr/>
        </p:nvPicPr>
        <p:blipFill>
          <a:blip r:embed="rId2"/>
          <a:srcRect b="15634"/>
          <a:stretch/>
        </p:blipFill>
        <p:spPr>
          <a:xfrm>
            <a:off x="5028120" y="1204570"/>
            <a:ext cx="3718440" cy="234926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357120" y="540000"/>
            <a:ext cx="7586730" cy="224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Uncover the dark part of history</a:t>
            </a:r>
          </a:p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the National Memory Institute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09770" y="1663020"/>
            <a:ext cx="3815640" cy="233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1939 – 1945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Slovak Jews 1939 - 1945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Hlinkova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garda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fallen soldiers in anti-Russian movement  1941 - 1943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Documents 1939 -</a:t>
            </a:r>
            <a:r>
              <a:rPr lang="en-GB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1945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4824360" y="3773610"/>
            <a:ext cx="4319640" cy="2891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1945 - 1989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members of State Police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Zväzková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agenda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Štátnej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bezpečnosti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members of communist party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lists of people taken to Russian Gulag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orders of the Ministry of Interior 1948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1989 Candle manifestation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August 1968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Documents 1948 - </a:t>
            </a:r>
            <a:r>
              <a:rPr lang="en-GB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1989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Shape 182"/>
          <p:cNvPicPr/>
          <p:nvPr/>
        </p:nvPicPr>
        <p:blipFill>
          <a:blip r:embed="rId3"/>
          <a:stretch/>
        </p:blipFill>
        <p:spPr>
          <a:xfrm>
            <a:off x="700200" y="3548883"/>
            <a:ext cx="2511630" cy="311642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42960" y="1166400"/>
            <a:ext cx="313632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Educate the young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Shape 188"/>
          <p:cNvPicPr/>
          <p:nvPr/>
        </p:nvPicPr>
        <p:blipFill>
          <a:blip r:embed="rId2"/>
          <a:srcRect l="17840" t="15032" r="7468" b="10064"/>
          <a:stretch/>
        </p:blipFill>
        <p:spPr>
          <a:xfrm>
            <a:off x="395640" y="2855880"/>
            <a:ext cx="4932360" cy="3671640"/>
          </a:xfrm>
          <a:prstGeom prst="rect">
            <a:avLst/>
          </a:prstGeom>
          <a:ln>
            <a:noFill/>
          </a:ln>
        </p:spPr>
      </p:pic>
      <p:pic>
        <p:nvPicPr>
          <p:cNvPr id="131" name="Shape 189"/>
          <p:cNvPicPr/>
          <p:nvPr/>
        </p:nvPicPr>
        <p:blipFill>
          <a:blip r:embed="rId3"/>
          <a:srcRect l="24016" t="4080" r="7477" b="10777"/>
          <a:stretch/>
        </p:blipFill>
        <p:spPr>
          <a:xfrm>
            <a:off x="4716000" y="215280"/>
            <a:ext cx="4247640" cy="371052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6012000" y="4941000"/>
            <a:ext cx="215964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Field days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203"/>
          <p:cNvPicPr/>
          <p:nvPr/>
        </p:nvPicPr>
        <p:blipFill>
          <a:blip r:embed="rId2"/>
          <a:stretch/>
        </p:blipFill>
        <p:spPr>
          <a:xfrm>
            <a:off x="511379" y="1333710"/>
            <a:ext cx="8014651" cy="508995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654660" y="474390"/>
            <a:ext cx="6089040" cy="748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Anti-</a:t>
            </a:r>
            <a:r>
              <a:rPr lang="en-GB" sz="3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Facist</a:t>
            </a: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protest in Bratislava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rázok 2"/>
          <p:cNvPicPr/>
          <p:nvPr/>
        </p:nvPicPr>
        <p:blipFill>
          <a:blip r:embed="rId2"/>
          <a:stretch/>
        </p:blipFill>
        <p:spPr>
          <a:xfrm>
            <a:off x="1349190" y="2844982"/>
            <a:ext cx="6035220" cy="4013018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498600" y="507780"/>
            <a:ext cx="7736400" cy="2155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Anti-fascist </a:t>
            </a: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panel discussions </a:t>
            </a:r>
            <a:endParaRPr lang="en-GB" sz="3200" b="1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ea typeface="Source Sans Pro"/>
            </a:endParaRPr>
          </a:p>
          <a:p>
            <a:endParaRPr lang="en-GB" sz="24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A series of lectures, concerts and discussions organised by the photographer Andrej </a:t>
            </a:r>
            <a:r>
              <a:rPr lang="en-GB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Bán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and his team.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They gather together with citizens and especially students.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56440" y="1451520"/>
            <a:ext cx="6864840" cy="541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Bibliography: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Documents from the website of Ministry of Interior of the Slovak Republik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: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Retrieved 20.11.2016 from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2"/>
              </a:rPr>
              <a:t>http:/www.minv.sk/?extremizmus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1. MLÝNEK, Jaromír:  2012 Príčiny rastu radikalizácie a agresivity určitých skupín obyvateľstva. Výskumná správa. [Reasons of extremism and aggression by certain groups of the population. A research report ]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2. Extrémizmus a jeho podhubie [Extremism and its roots]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 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 </a:t>
            </a: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Statistical Office of the Slovak Republic 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Retrieved 20.11.2016 from 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3"/>
              </a:rPr>
              <a:t>http://volby.statistics.sk/ep/ep2009/sr/tab108c7.html?lang=sk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The Nation’s Memory Institute 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Retrieved 20.11.2016 from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  <a:hlinkClick r:id="rId4"/>
              </a:rPr>
              <a:t>http://www.upn.gov.sk/en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Newspaper articles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: 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VASIĽKO, Tomáš: Kto volil Kotlebu a prečo? Nie, nie je to len pre utečencov. In: Denník N 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5"/>
              </a:rPr>
              <a:t> 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Retrieved 20.11.2016 from </a:t>
            </a:r>
            <a:r>
              <a:rPr lang="en-GB" sz="1400" b="1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5"/>
              </a:rPr>
              <a:t>https://dennikn.sk/395557/volil-kotlebu-preco-nie-nie-su-utecencitito-ludia-volili-kotlebu-tychto-dovodov/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VRAŽDA, Daniel: V Kľaku pri spomienke na masakru bežala aj prezidentská kampaň. In: Denník Sme, 19. 1. 2014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Retrieved 20.11.2016 from </a:t>
            </a:r>
            <a:r>
              <a:rPr lang="en-GB" sz="1400" u="sng" strike="noStrike" spc="-1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6"/>
              </a:rPr>
              <a:t>http://domov.sme.sk/c/7072390/v-klaku-pri-spomienke-na-masakru-bezala-aj-prezidentska-kampan.html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35600" y="841680"/>
            <a:ext cx="8447040" cy="54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Pictures</a:t>
            </a: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SLIDE</a:t>
            </a:r>
            <a:r>
              <a:rPr lang="en-GB" sz="1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 1 </a:t>
            </a:r>
            <a:r>
              <a:rPr lang="en-GB" sz="1200" strike="noStrike" spc="-1" dirty="0"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http://www.age-of-the-sage.org/history/quotations/lessons_of_history.html</a:t>
            </a:r>
          </a:p>
          <a:p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</a:t>
            </a:r>
            <a:r>
              <a:rPr lang="en-GB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2 </a:t>
            </a: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3"/>
              </a:rPr>
              <a:t>http://www.transport.sk/spravy/cestna-infrastruktura/4743-trstene-pri-hornade-a-severomadarsku-obec-keked-spoji-nova-cesta.html</a:t>
            </a:r>
            <a:endParaRPr lang="en-GB" sz="14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3 </a:t>
            </a:r>
            <a:r>
              <a:rPr lang="en-GB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</a:t>
            </a: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4"/>
              </a:rPr>
              <a:t>http://www.pluska.sk/spravy/z-domova/velky-prehlad-neonacistickych-skupin-slovensku-vodca-kotleba-aj-rasisticki-rytieri.html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5"/>
              </a:rPr>
              <a:t>http://www.parlamentnelisty.sk/spravy/socialhub/Polovojenska-Akcna-skupina-Vzdor-chce-na-Slovensku-suplovat-pracu-policie-aj-armady-251059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6"/>
              </a:rPr>
              <a:t>https://pospolitost.wordpress.com/2010/05/24/otvoreny-list-generalnemu-prokuratorovi-judr-dobroslavovi-trnkovi/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</a:t>
            </a:r>
            <a:r>
              <a:rPr lang="en-GB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4  </a:t>
            </a:r>
            <a:r>
              <a:rPr lang="en-GB" sz="1200" b="1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7"/>
              </a:rPr>
              <a:t>http://flm.sk/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5 </a:t>
            </a:r>
            <a:r>
              <a:rPr lang="en-GB" sz="1200" b="1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8"/>
              </a:rPr>
              <a:t>https://dennikn.sk/395557/volil-kotlebu-preco-nie-nie-su-utecencitito-ludia-volili-kotlebu-tychto-dovodov/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6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9"/>
              </a:rPr>
              <a:t>http://www.bystricoviny.sk/spravy/na-oslavach-snp-bude-rusno-pridu-protestovat-lavicovi-extremisti/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0"/>
              </a:rPr>
              <a:t>https://sk.wikipedia.org/wiki/%C4%8Cesko-Slovensko_v_rokoch_1948_a%C5%BE_1989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1"/>
              </a:rPr>
              <a:t>http://cerven.blog.sme.sk/c/36283/Hlinkova-Garda-S130.html</a:t>
            </a:r>
            <a:r>
              <a:rPr lang="en-GB" sz="12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 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5"/>
              </a:rPr>
              <a:t>http://www.parlamentnelisty.sk/spravy/socialhub/Polovojenska-Akcna-skupina-Vzdor-chce-na-Slovensku-suplovat-pracu-policie-aj-armady-251059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7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2"/>
              </a:rPr>
              <a:t>http://domov.sme.sk/c/7072390/v-klaku-pri-spomienke-na-masakru-bezala-aj-prezidentska-kampan.html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3"/>
              </a:rPr>
              <a:t>https://sk.wikipedia.org/wiki/Masaker_v_K%C4%BEakovskej_doline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8 </a:t>
            </a: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4"/>
              </a:rPr>
              <a:t>http://www.ta3.com/clanok/1068231/slovaci-si-pripominaju-snp-na-kotlebovom-urade-viseli-cierne-vlajky.html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5"/>
              </a:rPr>
              <a:t>http://www.teraz.sk/fotodennik/oslavy-72-vyrocia-snp-v-banskej-bystr/180221-fotografia.html?stranka=403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10 </a:t>
            </a: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6"/>
              </a:rPr>
              <a:t>http://zenskyweb.sk/tagy/extremizmus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11 </a:t>
            </a: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7"/>
              </a:rPr>
              <a:t>http://www.upn.gov.sk/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8"/>
              </a:rPr>
              <a:t>http://spravy.pravda.sk/domace/clanok/407763-ludskopravny-vybor-navrhuje-kontrolu-nku-v-ustave-pamati-naroda/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12 </a:t>
            </a:r>
            <a:r>
              <a:rPr lang="en-GB" sz="1200" b="1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19"/>
              </a:rPr>
              <a:t>https://dennikn.sk/449297/so-ziakmi-koncentracnom-tabore-zivot-vaznov-prekvapil/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13  </a:t>
            </a:r>
            <a:r>
              <a:rPr lang="en-GB" sz="1200" b="1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  <a:hlinkClick r:id="rId20"/>
              </a:rPr>
              <a:t>http://ww.plusden.sk/spravy/z-domova/velky-prehlad-neonacistickych-skupin-slovensku-vodca-kotleba-aj-rasisticki-rytieri.html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SLIDE 14 </a:t>
            </a:r>
            <a:r>
              <a:rPr lang="en-GB" sz="1400" u="sng" strike="noStrike" spc="-1" dirty="0">
                <a:solidFill>
                  <a:srgbClr val="8E58B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1"/>
              </a:rPr>
              <a:t>https://dennikn.sk/456164/fedor-gal-kotleba-transparentne-nebezpecenstvo-aj-vacsie/</a:t>
            </a:r>
            <a:endParaRPr lang="en-GB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100"/>
          <p:cNvPicPr/>
          <p:nvPr/>
        </p:nvPicPr>
        <p:blipFill>
          <a:blip r:embed="rId2"/>
          <a:stretch/>
        </p:blipFill>
        <p:spPr>
          <a:xfrm>
            <a:off x="1182870" y="1238940"/>
            <a:ext cx="6697080" cy="50227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366180" y="3508920"/>
            <a:ext cx="2591640" cy="9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400" b="1" strike="noStrike" spc="-1">
                <a:solidFill>
                  <a:srgbClr val="FF9933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Present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898260" y="5100120"/>
            <a:ext cx="4247640" cy="76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Past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3083580" y="1452240"/>
            <a:ext cx="4078440" cy="13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80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Future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108"/>
          <p:cNvPicPr/>
          <p:nvPr/>
        </p:nvPicPr>
        <p:blipFill>
          <a:blip r:embed="rId2"/>
          <a:srcRect l="-243" t="-805" r="31503" b="805"/>
          <a:stretch/>
        </p:blipFill>
        <p:spPr>
          <a:xfrm>
            <a:off x="2260578" y="4185540"/>
            <a:ext cx="2283341" cy="2505992"/>
          </a:xfrm>
          <a:prstGeom prst="rect">
            <a:avLst/>
          </a:prstGeom>
          <a:ln>
            <a:noFill/>
          </a:ln>
        </p:spPr>
      </p:pic>
      <p:pic>
        <p:nvPicPr>
          <p:cNvPr id="87" name="Shape 109"/>
          <p:cNvPicPr/>
          <p:nvPr/>
        </p:nvPicPr>
        <p:blipFill>
          <a:blip r:embed="rId3"/>
          <a:srcRect l="2631" t="4173" r="24638" b="11781"/>
          <a:stretch/>
        </p:blipFill>
        <p:spPr>
          <a:xfrm>
            <a:off x="4784226" y="1264950"/>
            <a:ext cx="4099854" cy="2301300"/>
          </a:xfrm>
          <a:prstGeom prst="rect">
            <a:avLst/>
          </a:prstGeom>
          <a:ln>
            <a:noFill/>
          </a:ln>
        </p:spPr>
      </p:pic>
      <p:pic>
        <p:nvPicPr>
          <p:cNvPr id="88" name="Shape 110"/>
          <p:cNvPicPr/>
          <p:nvPr/>
        </p:nvPicPr>
        <p:blipFill>
          <a:blip r:embed="rId4"/>
          <a:stretch/>
        </p:blipFill>
        <p:spPr>
          <a:xfrm>
            <a:off x="4784226" y="3739769"/>
            <a:ext cx="4099854" cy="2951763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416070" y="1085850"/>
            <a:ext cx="4471026" cy="33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9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Right-wing </a:t>
            </a:r>
            <a:r>
              <a:rPr lang="en-GB" sz="19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extremism in Slovakia</a:t>
            </a:r>
            <a:r>
              <a:rPr lang="en-GB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:</a:t>
            </a:r>
            <a:endParaRPr lang="en-GB" sz="19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Nationalism, antisemitism, xenophobia and criticism of minorities and ethnic groups,</a:t>
            </a:r>
            <a:endParaRPr lang="en-GB" sz="19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uniforms, regular meetings at meeting points,</a:t>
            </a:r>
            <a:endParaRPr lang="en-GB" sz="19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hierarchy within the group.  </a:t>
            </a:r>
            <a:endParaRPr lang="en-GB" sz="19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verbal and physical assaults</a:t>
            </a:r>
            <a:endParaRPr lang="en-GB" sz="19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establishing webpages and releasing CDs with xenophobic content</a:t>
            </a:r>
            <a:r>
              <a:rPr lang="en-GB" sz="1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Source Sans Pro"/>
              </a:rPr>
              <a:t>.</a:t>
            </a:r>
            <a:endParaRPr lang="en-GB" sz="19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16070" y="488520"/>
            <a:ext cx="6144750" cy="39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Problems of present</a:t>
            </a:r>
            <a:endParaRPr lang="en-GB" sz="280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117"/>
          <p:cNvPicPr/>
          <p:nvPr/>
        </p:nvPicPr>
        <p:blipFill>
          <a:blip r:embed="rId2"/>
          <a:srcRect l="20017" t="9784" r="10401" b="10347"/>
          <a:stretch/>
        </p:blipFill>
        <p:spPr>
          <a:xfrm>
            <a:off x="3136590" y="2772720"/>
            <a:ext cx="5450400" cy="403164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387720" y="469080"/>
            <a:ext cx="8064000" cy="23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Left-wing extremists</a:t>
            </a: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sympathising with communist ideology.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Anarchists refuse all authorities, laws and state power.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160">
              <a:lnSpc>
                <a:spcPct val="100000"/>
              </a:lnSpc>
              <a:buClr>
                <a:srgbClr val="000000"/>
              </a:buClr>
              <a:buFont typeface="Source Sans Pro"/>
              <a:buChar char="●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Anti-globalists and radical ecological movements,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    organise strikes, blockades, protests especially during summits.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419720" y="32767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4572000" y="342900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Shape 121"/>
          <p:cNvPicPr/>
          <p:nvPr/>
        </p:nvPicPr>
        <p:blipFill>
          <a:blip r:embed="rId3"/>
          <a:stretch/>
        </p:blipFill>
        <p:spPr>
          <a:xfrm>
            <a:off x="387720" y="2772720"/>
            <a:ext cx="2613600" cy="29970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126"/>
          <p:cNvPicPr/>
          <p:nvPr/>
        </p:nvPicPr>
        <p:blipFill>
          <a:blip r:embed="rId2"/>
          <a:stretch/>
        </p:blipFill>
        <p:spPr>
          <a:xfrm>
            <a:off x="1590210" y="1163022"/>
            <a:ext cx="5256360" cy="2557218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00040" y="3794760"/>
            <a:ext cx="7311600" cy="64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The success of 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Ľudova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strana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–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Naše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Slovensko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(ĽS –NS ) in elections  2016, the party established by former members of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Slovenská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pospolitosť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39640" y="4514760"/>
            <a:ext cx="3527640" cy="15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ĽS - NS won by first voters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(18 - 21 –year-olds} - 22.7 %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Other parties:  17.7 % </a:t>
            </a:r>
            <a:r>
              <a:rPr lang="en-GB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SaS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12.6 % OĽANO – NOVA, 11.4 SME RODINA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7.6 </a:t>
            </a:r>
            <a:r>
              <a:rPr lang="en-GB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Smer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– SD, 7.0 </a:t>
            </a:r>
            <a:r>
              <a:rPr lang="en-GB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Sieť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5.5 SNS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076000" y="4442760"/>
            <a:ext cx="3671640" cy="224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Voters of  ĽS - NS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Secondary educated with leaving examinations 54.4 %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tertiary educated 20.5 %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Secondary educated without school leaving examination  18.3 %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Primary educated 6.8 %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</a:rPr>
              <a:t>Source:  </a:t>
            </a:r>
            <a:r>
              <a:rPr lang="en-GB" sz="14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  <a:hlinkClick r:id="rId3"/>
              </a:rPr>
              <a:t>Exit poll </a:t>
            </a:r>
            <a:r>
              <a:rPr lang="en-GB" sz="140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  <a:hlinkClick r:id="rId3"/>
              </a:rPr>
              <a:t>Focusu</a:t>
            </a:r>
            <a:r>
              <a:rPr lang="en-GB" sz="14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  <a:hlinkClick r:id="rId3"/>
              </a:rPr>
              <a:t> pre TV </a:t>
            </a:r>
            <a:r>
              <a:rPr lang="en-GB" sz="140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  <a:hlinkClick r:id="rId3"/>
              </a:rPr>
              <a:t>Markiza</a:t>
            </a:r>
            <a:r>
              <a:rPr lang="en-GB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</a:rPr>
              <a:t> 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539640" y="5920200"/>
            <a:ext cx="4100760" cy="76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Black"/>
              </a:rPr>
              <a:t>What to do?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1422270" y="474882"/>
            <a:ext cx="6389370" cy="46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Radicalisation of political climate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683640" y="480330"/>
            <a:ext cx="478800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Coincidence?</a:t>
            </a:r>
          </a:p>
        </p:txBody>
      </p:sp>
      <p:pic>
        <p:nvPicPr>
          <p:cNvPr id="103" name="Shape 137"/>
          <p:cNvPicPr/>
          <p:nvPr/>
        </p:nvPicPr>
        <p:blipFill>
          <a:blip r:embed="rId2"/>
          <a:stretch/>
        </p:blipFill>
        <p:spPr>
          <a:xfrm>
            <a:off x="683640" y="1255680"/>
            <a:ext cx="3444120" cy="2100600"/>
          </a:xfrm>
          <a:prstGeom prst="rect">
            <a:avLst/>
          </a:prstGeom>
          <a:ln>
            <a:noFill/>
          </a:ln>
        </p:spPr>
      </p:pic>
      <p:pic>
        <p:nvPicPr>
          <p:cNvPr id="104" name="Shape 138"/>
          <p:cNvPicPr/>
          <p:nvPr/>
        </p:nvPicPr>
        <p:blipFill>
          <a:blip r:embed="rId3"/>
          <a:stretch/>
        </p:blipFill>
        <p:spPr>
          <a:xfrm>
            <a:off x="4442580" y="1255680"/>
            <a:ext cx="3261240" cy="2104874"/>
          </a:xfrm>
          <a:prstGeom prst="rect">
            <a:avLst/>
          </a:prstGeom>
          <a:ln>
            <a:noFill/>
          </a:ln>
        </p:spPr>
      </p:pic>
      <p:pic>
        <p:nvPicPr>
          <p:cNvPr id="105" name="Shape 139"/>
          <p:cNvPicPr/>
          <p:nvPr/>
        </p:nvPicPr>
        <p:blipFill>
          <a:blip r:embed="rId4"/>
          <a:srcRect l="20017" t="9784" r="10401" b="10347"/>
          <a:stretch/>
        </p:blipFill>
        <p:spPr>
          <a:xfrm>
            <a:off x="4442580" y="4236390"/>
            <a:ext cx="3288018" cy="2432160"/>
          </a:xfrm>
          <a:prstGeom prst="rect">
            <a:avLst/>
          </a:prstGeom>
          <a:ln>
            <a:noFill/>
          </a:ln>
        </p:spPr>
      </p:pic>
      <p:pic>
        <p:nvPicPr>
          <p:cNvPr id="106" name="Shape 140"/>
          <p:cNvPicPr/>
          <p:nvPr/>
        </p:nvPicPr>
        <p:blipFill>
          <a:blip r:embed="rId5"/>
          <a:srcRect l="2631" t="4173" r="24638" b="11781"/>
          <a:stretch/>
        </p:blipFill>
        <p:spPr>
          <a:xfrm>
            <a:off x="683640" y="4236390"/>
            <a:ext cx="3462840" cy="194364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683640" y="6299910"/>
            <a:ext cx="273564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Present Slovakia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611640" y="3375720"/>
            <a:ext cx="3588120" cy="64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1</a:t>
            </a:r>
            <a:r>
              <a:rPr lang="en-GB" sz="18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st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Slovak State 1939 -45,  the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Hlinka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youth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4442580" y="3442320"/>
            <a:ext cx="3261240" cy="64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Communist Czechoslovakia, the communist youth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39640" y="474660"/>
            <a:ext cx="8092440" cy="119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Is the past forgotten?</a:t>
            </a:r>
          </a:p>
        </p:txBody>
      </p:sp>
      <p:pic>
        <p:nvPicPr>
          <p:cNvPr id="111" name="Shape 149"/>
          <p:cNvPicPr/>
          <p:nvPr/>
        </p:nvPicPr>
        <p:blipFill>
          <a:blip r:embed="rId2"/>
          <a:stretch/>
        </p:blipFill>
        <p:spPr>
          <a:xfrm>
            <a:off x="539640" y="1463040"/>
            <a:ext cx="4064052" cy="2960640"/>
          </a:xfrm>
          <a:prstGeom prst="rect">
            <a:avLst/>
          </a:prstGeom>
          <a:ln>
            <a:noFill/>
          </a:ln>
        </p:spPr>
      </p:pic>
      <p:pic>
        <p:nvPicPr>
          <p:cNvPr id="112" name="Shape 150"/>
          <p:cNvPicPr/>
          <p:nvPr/>
        </p:nvPicPr>
        <p:blipFill>
          <a:blip r:embed="rId3"/>
          <a:stretch/>
        </p:blipFill>
        <p:spPr>
          <a:xfrm>
            <a:off x="4693313" y="1463040"/>
            <a:ext cx="4432115" cy="296064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539640" y="4671540"/>
            <a:ext cx="8295750" cy="19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Ostrý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Grúň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– inhabitants helped </a:t>
            </a:r>
            <a:r>
              <a:rPr lang="en-GB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partizans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In January 1945, the village burned to ashes, 64 people were shot dead, women and children included.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Elections  2016: right-wing extremist party got  16, 9% of votes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56"/>
          <p:cNvPicPr/>
          <p:nvPr/>
        </p:nvPicPr>
        <p:blipFill>
          <a:blip r:embed="rId2"/>
          <a:srcRect l="7405" t="-14141" r="20000" b="14141"/>
          <a:stretch/>
        </p:blipFill>
        <p:spPr>
          <a:xfrm>
            <a:off x="257760" y="3391290"/>
            <a:ext cx="3527640" cy="3304800"/>
          </a:xfrm>
          <a:prstGeom prst="rect">
            <a:avLst/>
          </a:prstGeom>
          <a:ln>
            <a:noFill/>
          </a:ln>
        </p:spPr>
      </p:pic>
      <p:pic>
        <p:nvPicPr>
          <p:cNvPr id="115" name="Shape 157"/>
          <p:cNvPicPr/>
          <p:nvPr/>
        </p:nvPicPr>
        <p:blipFill>
          <a:blip r:embed="rId3"/>
          <a:srcRect l="6474" t="2693" r="6474" b="6283"/>
          <a:stretch/>
        </p:blipFill>
        <p:spPr>
          <a:xfrm>
            <a:off x="4035960" y="1212840"/>
            <a:ext cx="4964400" cy="2594879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628650" y="1212840"/>
            <a:ext cx="3282030" cy="15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Celebrations of The Slovak National Uprising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910680" y="5127210"/>
            <a:ext cx="4936140" cy="15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Doubting the memorial of the Uprising – a black flag on the Regional Office building on the anniversary of the Uprising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409590" y="460080"/>
            <a:ext cx="3642480" cy="10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Doubting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644370" y="99990"/>
            <a:ext cx="2317680" cy="101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6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Why?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80060" y="1515600"/>
            <a:ext cx="8297460" cy="46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1. The need of belonging –extremist groups replace family boundaries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2. Need of being a member of a group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3. Revolt against school, family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4. Boredom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5. Adrenalin- the need to do something forbidden and dangerous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 6.The need of discipline and strong leader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7. The need for respect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8. Social unease-unemployment, problems connected with immigrants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9. Revolt against establishment, and  politicians not caring about citizens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Source Sans Pro"/>
              </a:rPr>
              <a:t>(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Sans Pro"/>
              </a:rPr>
              <a:t>S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ource: 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PRÍČINY RASTU RADIKALIZÁCIE A AGRESIVITY URČITÝCH SKUPÍN OBYVATEĽSTVA – </a:t>
            </a:r>
            <a:r>
              <a:rPr lang="en-GB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výskumná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GB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správa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)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481</Words>
  <Application>Microsoft Office PowerPoint</Application>
  <PresentationFormat>Presentazione su schermo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DejaVu Sans</vt:lpstr>
      <vt:lpstr>Source Sans Pro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Ilenio</cp:lastModifiedBy>
  <cp:revision>22</cp:revision>
  <dcterms:modified xsi:type="dcterms:W3CDTF">2017-03-03T21:41:58Z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