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56" r:id="rId4"/>
    <p:sldId id="267" r:id="rId5"/>
    <p:sldId id="257" r:id="rId6"/>
    <p:sldId id="258" r:id="rId7"/>
    <p:sldId id="262" r:id="rId8"/>
    <p:sldId id="261" r:id="rId9"/>
    <p:sldId id="263" r:id="rId10"/>
    <p:sldId id="265" r:id="rId11"/>
    <p:sldId id="266" r:id="rId12"/>
    <p:sldId id="264" r:id="rId13"/>
    <p:sldId id="269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D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81600-C4DA-4DC2-8065-5C8D654F5588}" type="datetimeFigureOut">
              <a:rPr lang="fi-FI" smtClean="0"/>
              <a:t>22.4.2015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9DE98-5CE6-4683-8E2A-7C37165F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DE98-5CE6-4683-8E2A-7C37165FFDF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6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DE98-5CE6-4683-8E2A-7C37165FFDF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6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945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14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4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465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99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039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825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808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950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4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412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57AA-9088-4DB1-AF77-C64781E39935}" type="datetimeFigureOut">
              <a:rPr lang="fi-FI" smtClean="0"/>
              <a:t>22.4.2015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76E4-12A8-4419-8E18-85E47517E3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2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izquotes.com/quote/56458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354" cy="685800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386765" y="443858"/>
            <a:ext cx="666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Onni </a:t>
            </a:r>
            <a:r>
              <a:rPr lang="fi-FI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Happonen’s</a:t>
            </a:r>
            <a:r>
              <a:rPr lang="fi-FI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case</a:t>
            </a:r>
            <a:endParaRPr lang="fi-FI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3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3"/>
    </mc:Choice>
    <mc:Fallback>
      <p:transition spd="slow" advTm="110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nry.kataja\AppData\Local\Microsoft\Windows\Temporary Internet Files\Content.IE5\170F0IKA\human-rights-logo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6533132" cy="59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96552" y="-88055"/>
            <a:ext cx="8229600" cy="1143000"/>
          </a:xfrm>
        </p:spPr>
        <p:txBody>
          <a:bodyPr/>
          <a:lstStyle/>
          <a:p>
            <a:r>
              <a:rPr lang="fi-FI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Human </a:t>
            </a:r>
            <a:r>
              <a:rPr lang="fi-FI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</a:t>
            </a:r>
            <a:r>
              <a:rPr lang="fi-FI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ights </a:t>
            </a:r>
            <a:r>
              <a:rPr lang="fi-FI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today</a:t>
            </a:r>
            <a:endParaRPr lang="fi-FI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50452" y="764704"/>
            <a:ext cx="61789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human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rights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Still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groups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being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trampled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fi-FI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food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healthcare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fi-FI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countries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opinion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religion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skin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color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nationality</a:t>
            </a:r>
            <a:r>
              <a:rPr lang="fi-F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wrong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freedom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speech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for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enviroment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move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freely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for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freedom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for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privacy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for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fi-FI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Also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in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countries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still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being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tortured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captured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discriminated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fi-FI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enslaved</a:t>
            </a:r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2051" name="Picture 3" descr="C:\Users\henry.kataja\AppData\Local\Microsoft\Windows\Temporary Internet Files\Content.IE5\BLEW1B0A\human-rights-da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809875"/>
            <a:ext cx="2714625" cy="4048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ry.kataja\AppData\Local\Microsoft\Windows\Temporary Internet Files\Content.IE5\N3G3IJZW\list_Universal_declaration_of_human_right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2715057" cy="27150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59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29"/>
    </mc:Choice>
    <mc:Fallback>
      <p:transition spd="slow" advTm="51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8584" y="1181547"/>
            <a:ext cx="154360" cy="29289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1028" name="Picture 4" descr="C:\Users\henry.kataja\AppData\Local\Microsoft\Windows\Temporary Internet Files\Content.IE5\N3G3IJZW\Pillar7-Society-Universal-Declaration-of-Human-Righ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51520" y="332656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Freedom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speech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opinion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basis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democracy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fi-F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</a:t>
            </a:r>
            <a:r>
              <a:rPr lang="fi-F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nation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tries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exclude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even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opinion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ideology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nation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isn’t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democratic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anymore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fi-F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34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8"/>
    </mc:Choice>
    <mc:Fallback>
      <p:transition spd="slow" advTm="21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8584" y="1181547"/>
            <a:ext cx="154360" cy="29289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1028" name="Picture 4" descr="C:\Users\henry.kataja\AppData\Local\Microsoft\Windows\Temporary Internet Files\Content.IE5\N3G3IJZW\Pillar7-Society-Universal-Declaration-of-Human-Right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67544" y="0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endParaRPr lang="fi-F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Human Rights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violated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endParaRPr lang="fi-F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</a:t>
            </a:r>
            <a:r>
              <a:rPr lang="fi-F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violate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rights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endParaRPr lang="fi-F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something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the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society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violates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fi-FI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justice</a:t>
            </a:r>
            <a:r>
              <a:rPr lang="fi-F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i-F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4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41"/>
    </mc:Choice>
    <mc:Fallback>
      <p:transition spd="slow" advTm="41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8584" y="1181547"/>
            <a:ext cx="154360" cy="29289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1028" name="Picture 4" descr="C:\Users\henry.kataja\AppData\Local\Microsoft\Windows\Temporary Internet Files\Content.IE5\N3G3IJZW\Pillar7-Society-Universal-Declaration-of-Human-Right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67544" y="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400" dirty="0" smtClean="0"/>
          </a:p>
          <a:p>
            <a:r>
              <a:rPr lang="en-US" sz="2400" dirty="0"/>
              <a:t>“</a:t>
            </a:r>
            <a:r>
              <a:rPr lang="en-US" sz="2400" dirty="0">
                <a:hlinkClick r:id="rId5"/>
              </a:rPr>
              <a:t>The world is a dangerous place to live; not because of the people who are evil, but because of the people who don't do anything about it.</a:t>
            </a:r>
            <a:r>
              <a:rPr lang="en-US" sz="2400" dirty="0"/>
              <a:t>”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/>
              <a:t>-</a:t>
            </a:r>
            <a:r>
              <a:rPr lang="en-US" sz="2400" dirty="0" smtClean="0"/>
              <a:t>Albert Einstein-</a:t>
            </a:r>
            <a:r>
              <a:rPr lang="en-US" sz="2400" dirty="0"/>
              <a:t/>
            </a:r>
            <a:br>
              <a:rPr lang="en-US" sz="2400" dirty="0"/>
            </a:br>
            <a:endParaRPr lang="fi-FI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48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55"/>
    </mc:Choice>
    <mc:Fallback>
      <p:transition spd="slow" advTm="31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-324544" y="0"/>
            <a:ext cx="9793088" cy="71014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403648" y="538962"/>
            <a:ext cx="41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smtClean="0">
                <a:latin typeface="Algerian" panose="04020705040A02060702" pitchFamily="82" charset="0"/>
              </a:rPr>
              <a:t>Lapua </a:t>
            </a:r>
            <a:r>
              <a:rPr lang="fi-FI" sz="3600" b="1" dirty="0" err="1" smtClean="0">
                <a:latin typeface="Algerian" panose="04020705040A02060702" pitchFamily="82" charset="0"/>
              </a:rPr>
              <a:t>movement</a:t>
            </a:r>
            <a:endParaRPr lang="fi-FI" sz="3600" b="1" dirty="0">
              <a:latin typeface="Algerian" panose="04020705040A02060702" pitchFamily="82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95536" y="1340767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dirty="0" smtClean="0">
                <a:latin typeface="Algerian" panose="04020705040A02060702" pitchFamily="82" charset="0"/>
              </a:rPr>
              <a:t>Lapua </a:t>
            </a:r>
            <a:r>
              <a:rPr lang="fi-FI" dirty="0" err="1" smtClean="0">
                <a:latin typeface="Algerian" panose="04020705040A02060702" pitchFamily="82" charset="0"/>
              </a:rPr>
              <a:t>movement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influenced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during</a:t>
            </a:r>
            <a:r>
              <a:rPr lang="fi-FI" dirty="0" smtClean="0">
                <a:latin typeface="Algerian" panose="04020705040A02060702" pitchFamily="82" charset="0"/>
              </a:rPr>
              <a:t>  the </a:t>
            </a:r>
            <a:r>
              <a:rPr lang="fi-FI" dirty="0" err="1" smtClean="0">
                <a:latin typeface="Algerian" panose="04020705040A02060702" pitchFamily="82" charset="0"/>
              </a:rPr>
              <a:t>years</a:t>
            </a:r>
            <a:r>
              <a:rPr lang="fi-FI" dirty="0" smtClean="0">
                <a:latin typeface="Algerian" panose="04020705040A02060702" pitchFamily="82" charset="0"/>
              </a:rPr>
              <a:t> 1929-1932. </a:t>
            </a:r>
            <a:r>
              <a:rPr lang="fi-FI" dirty="0" err="1" smtClean="0">
                <a:latin typeface="Algerian" panose="04020705040A02060702" pitchFamily="82" charset="0"/>
              </a:rPr>
              <a:t>It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was</a:t>
            </a:r>
            <a:r>
              <a:rPr lang="fi-FI" dirty="0" smtClean="0">
                <a:latin typeface="Algerian" panose="04020705040A02060702" pitchFamily="82" charset="0"/>
              </a:rPr>
              <a:t> a </a:t>
            </a:r>
            <a:r>
              <a:rPr lang="fi-FI" dirty="0" err="1" smtClean="0">
                <a:latin typeface="Algerian" panose="04020705040A02060702" pitchFamily="82" charset="0"/>
              </a:rPr>
              <a:t>finnish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far-right</a:t>
            </a:r>
            <a:r>
              <a:rPr lang="fi-FI" dirty="0" smtClean="0">
                <a:latin typeface="Algerian" panose="04020705040A02060702" pitchFamily="82" charset="0"/>
              </a:rPr>
              <a:t> anti </a:t>
            </a:r>
            <a:r>
              <a:rPr lang="fi-FI" dirty="0" err="1" smtClean="0">
                <a:latin typeface="Algerian" panose="04020705040A02060702" pitchFamily="82" charset="0"/>
              </a:rPr>
              <a:t>communist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popular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movement</a:t>
            </a:r>
            <a:r>
              <a:rPr lang="fi-FI" dirty="0" smtClean="0">
                <a:latin typeface="Algerian" panose="04020705040A02060702" pitchFamily="82" charset="0"/>
              </a:rPr>
              <a:t>.  </a:t>
            </a:r>
            <a:r>
              <a:rPr lang="fi-FI" dirty="0" err="1" smtClean="0">
                <a:latin typeface="Algerian" panose="04020705040A02060702" pitchFamily="82" charset="0"/>
              </a:rPr>
              <a:t>Originally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it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was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meant</a:t>
            </a:r>
            <a:r>
              <a:rPr lang="fi-FI" dirty="0" smtClean="0">
                <a:latin typeface="Algerian" panose="04020705040A02060702" pitchFamily="82" charset="0"/>
              </a:rPr>
              <a:t> to </a:t>
            </a:r>
            <a:r>
              <a:rPr lang="fi-FI" dirty="0" err="1" smtClean="0">
                <a:latin typeface="Algerian" panose="04020705040A02060702" pitchFamily="82" charset="0"/>
              </a:rPr>
              <a:t>support</a:t>
            </a:r>
            <a:r>
              <a:rPr lang="fi-FI" dirty="0" smtClean="0">
                <a:latin typeface="Algerian" panose="04020705040A02060702" pitchFamily="82" charset="0"/>
              </a:rPr>
              <a:t> the </a:t>
            </a:r>
            <a:r>
              <a:rPr lang="fi-FI" dirty="0" err="1" smtClean="0">
                <a:latin typeface="Algerian" panose="04020705040A02060702" pitchFamily="82" charset="0"/>
              </a:rPr>
              <a:t>government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but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quickly</a:t>
            </a:r>
            <a:r>
              <a:rPr lang="fi-FI" dirty="0" smtClean="0">
                <a:latin typeface="Algerian" panose="04020705040A02060702" pitchFamily="82" charset="0"/>
              </a:rPr>
              <a:t>  </a:t>
            </a:r>
            <a:r>
              <a:rPr lang="fi-FI" dirty="0" err="1" smtClean="0">
                <a:latin typeface="Algerian" panose="04020705040A02060702" pitchFamily="82" charset="0"/>
              </a:rPr>
              <a:t>became</a:t>
            </a:r>
            <a:r>
              <a:rPr lang="fi-FI" dirty="0" smtClean="0">
                <a:latin typeface="Algerian" panose="04020705040A02060702" pitchFamily="82" charset="0"/>
              </a:rPr>
              <a:t> a </a:t>
            </a:r>
            <a:r>
              <a:rPr lang="fi-FI" dirty="0" err="1" smtClean="0">
                <a:latin typeface="Algerian" panose="04020705040A02060702" pitchFamily="82" charset="0"/>
              </a:rPr>
              <a:t>protest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movement</a:t>
            </a:r>
            <a:r>
              <a:rPr lang="fi-FI" dirty="0" smtClean="0">
                <a:latin typeface="Algerian" panose="04020705040A02060702" pitchFamily="82" charset="0"/>
              </a:rPr>
              <a:t>. </a:t>
            </a:r>
            <a:r>
              <a:rPr lang="fi-FI" dirty="0" err="1" smtClean="0">
                <a:latin typeface="Algerian" panose="04020705040A02060702" pitchFamily="82" charset="0"/>
              </a:rPr>
              <a:t>It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was</a:t>
            </a:r>
            <a:r>
              <a:rPr lang="fi-FI" dirty="0">
                <a:latin typeface="Algerian" panose="04020705040A02060702" pitchFamily="82" charset="0"/>
              </a:rPr>
              <a:t> </a:t>
            </a:r>
            <a:r>
              <a:rPr lang="fi-FI" dirty="0" smtClean="0">
                <a:latin typeface="Algerian" panose="04020705040A02060702" pitchFamily="82" charset="0"/>
              </a:rPr>
              <a:t>the </a:t>
            </a:r>
            <a:r>
              <a:rPr lang="fi-FI" dirty="0" err="1" smtClean="0">
                <a:latin typeface="Algerian" panose="04020705040A02060702" pitchFamily="82" charset="0"/>
              </a:rPr>
              <a:t>strongest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popular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movement</a:t>
            </a:r>
            <a:r>
              <a:rPr lang="fi-FI" dirty="0" smtClean="0">
                <a:latin typeface="Algerian" panose="04020705040A02060702" pitchFamily="82" charset="0"/>
              </a:rPr>
              <a:t> of the  </a:t>
            </a:r>
            <a:r>
              <a:rPr lang="fi-FI" dirty="0" err="1" smtClean="0">
                <a:latin typeface="Algerian" panose="04020705040A02060702" pitchFamily="82" charset="0"/>
              </a:rPr>
              <a:t>political</a:t>
            </a:r>
            <a:r>
              <a:rPr lang="fi-FI" dirty="0" smtClean="0">
                <a:latin typeface="Algerian" panose="04020705040A02060702" pitchFamily="82" charset="0"/>
              </a:rPr>
              <a:t> </a:t>
            </a:r>
            <a:r>
              <a:rPr lang="fi-FI" dirty="0" err="1" smtClean="0">
                <a:latin typeface="Algerian" panose="04020705040A02060702" pitchFamily="82" charset="0"/>
              </a:rPr>
              <a:t>history</a:t>
            </a:r>
            <a:r>
              <a:rPr lang="fi-FI" dirty="0" smtClean="0">
                <a:latin typeface="Algerian" panose="04020705040A02060702" pitchFamily="82" charset="0"/>
              </a:rPr>
              <a:t> of </a:t>
            </a:r>
            <a:r>
              <a:rPr lang="fi-FI" dirty="0" err="1" smtClean="0">
                <a:latin typeface="Algerian" panose="04020705040A02060702" pitchFamily="82" charset="0"/>
              </a:rPr>
              <a:t>finland</a:t>
            </a:r>
            <a:r>
              <a:rPr lang="fi-FI" dirty="0" smtClean="0">
                <a:latin typeface="Algerian" panose="04020705040A02060702" pitchFamily="82" charset="0"/>
              </a:rPr>
              <a:t>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7305"/>
            <a:ext cx="2381250" cy="206692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49" y="3722381"/>
            <a:ext cx="5329225" cy="299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59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90"/>
    </mc:Choice>
    <mc:Fallback>
      <p:transition spd="slow" advTm="18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907704" y="260648"/>
            <a:ext cx="5429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000" b="1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Harrington" panose="04040505050A02020702" pitchFamily="82" charset="0"/>
              </a:rPr>
              <a:t>Onni Happonen</a:t>
            </a:r>
            <a:endParaRPr lang="fi-FI" sz="6000" b="1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Harrington" panose="04040505050A02020702" pitchFamily="82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83568" y="1315775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Onni Happonen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was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fi-FI" sz="2000" b="1" dirty="0" err="1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innish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Social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Democratic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municipal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politician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He is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remembered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being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physically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abused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then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murdered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Lapua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movement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activists</a:t>
            </a:r>
            <a:r>
              <a:rPr lang="fi-FI" sz="2000" b="1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 1930. Happonen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was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the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head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the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municipal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government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Heinävesi. In the 1920s he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also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acted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as the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chairman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the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Workers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’ Association of the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municipality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</a:t>
            </a:r>
            <a:r>
              <a:rPr lang="fi-FI" sz="2000" b="1" dirty="0" err="1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Pölläkkä</a:t>
            </a:r>
            <a:r>
              <a:rPr lang="fi-FI" sz="20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fi-FI" sz="2000" b="1" dirty="0">
              <a:solidFill>
                <a:schemeClr val="bg2">
                  <a:lumMod val="9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5" y="3212976"/>
            <a:ext cx="2286000" cy="339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80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56"/>
    </mc:Choice>
    <mc:Fallback>
      <p:transition spd="slow" advTm="21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fi-FI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</a:t>
            </a:r>
            <a:r>
              <a:rPr lang="fi-FI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i-FI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did</a:t>
            </a:r>
            <a:r>
              <a:rPr lang="fi-FI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Onni Happonen </a:t>
            </a:r>
            <a:r>
              <a:rPr lang="fi-FI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oppose</a:t>
            </a:r>
            <a:r>
              <a:rPr lang="fi-FI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  <a:solidFill>
            <a:schemeClr val="tx1"/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He </a:t>
            </a:r>
            <a:r>
              <a:rPr lang="fi-FI" dirty="0" err="1" smtClean="0">
                <a:solidFill>
                  <a:schemeClr val="bg1"/>
                </a:solidFill>
              </a:rPr>
              <a:t>protested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against</a:t>
            </a:r>
            <a:r>
              <a:rPr lang="fi-FI" dirty="0" smtClean="0">
                <a:solidFill>
                  <a:schemeClr val="bg1"/>
                </a:solidFill>
              </a:rPr>
              <a:t> the establishment </a:t>
            </a:r>
            <a:r>
              <a:rPr lang="fi-FI" dirty="0" err="1" smtClean="0">
                <a:solidFill>
                  <a:schemeClr val="bg1"/>
                </a:solidFill>
              </a:rPr>
              <a:t>which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trying</a:t>
            </a:r>
            <a:r>
              <a:rPr lang="fi-FI" dirty="0" smtClean="0">
                <a:solidFill>
                  <a:schemeClr val="bg1"/>
                </a:solidFill>
              </a:rPr>
              <a:t> to </a:t>
            </a:r>
            <a:r>
              <a:rPr lang="fi-FI" dirty="0" err="1" smtClean="0">
                <a:solidFill>
                  <a:schemeClr val="bg1"/>
                </a:solidFill>
              </a:rPr>
              <a:t>limit</a:t>
            </a:r>
            <a:r>
              <a:rPr lang="fi-FI" dirty="0" smtClean="0">
                <a:solidFill>
                  <a:schemeClr val="bg1"/>
                </a:solidFill>
              </a:rPr>
              <a:t> the </a:t>
            </a:r>
            <a:r>
              <a:rPr lang="fi-FI" dirty="0" err="1" smtClean="0">
                <a:solidFill>
                  <a:schemeClr val="bg1"/>
                </a:solidFill>
              </a:rPr>
              <a:t>freedom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opinion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freedom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speech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Onni Happonen </a:t>
            </a:r>
            <a:r>
              <a:rPr lang="fi-FI" dirty="0" err="1" smtClean="0">
                <a:solidFill>
                  <a:schemeClr val="bg1"/>
                </a:solidFill>
              </a:rPr>
              <a:t>didn’t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comply</a:t>
            </a:r>
            <a:r>
              <a:rPr lang="fi-FI" dirty="0" smtClean="0">
                <a:solidFill>
                  <a:schemeClr val="bg1"/>
                </a:solidFill>
              </a:rPr>
              <a:t> with the </a:t>
            </a:r>
            <a:r>
              <a:rPr lang="fi-FI" dirty="0" err="1" smtClean="0">
                <a:solidFill>
                  <a:schemeClr val="bg1"/>
                </a:solidFill>
              </a:rPr>
              <a:t>demands</a:t>
            </a:r>
            <a:r>
              <a:rPr lang="fi-FI" dirty="0" smtClean="0">
                <a:solidFill>
                  <a:schemeClr val="bg1"/>
                </a:solidFill>
              </a:rPr>
              <a:t> of Lapua </a:t>
            </a:r>
            <a:r>
              <a:rPr lang="fi-FI" dirty="0" err="1" smtClean="0">
                <a:solidFill>
                  <a:schemeClr val="bg1"/>
                </a:solidFill>
              </a:rPr>
              <a:t>Movement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activists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who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wanted</a:t>
            </a:r>
            <a:r>
              <a:rPr lang="fi-FI" dirty="0" smtClean="0">
                <a:solidFill>
                  <a:schemeClr val="bg1"/>
                </a:solidFill>
              </a:rPr>
              <a:t> to </a:t>
            </a:r>
            <a:r>
              <a:rPr lang="fi-FI" dirty="0" err="1" smtClean="0">
                <a:solidFill>
                  <a:schemeClr val="bg1"/>
                </a:solidFill>
              </a:rPr>
              <a:t>dismiss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from</a:t>
            </a:r>
            <a:r>
              <a:rPr lang="fi-FI" dirty="0" smtClean="0">
                <a:solidFill>
                  <a:schemeClr val="bg1"/>
                </a:solidFill>
              </a:rPr>
              <a:t> the </a:t>
            </a:r>
            <a:r>
              <a:rPr lang="fi-FI" dirty="0" err="1" smtClean="0">
                <a:solidFill>
                  <a:schemeClr val="bg1"/>
                </a:solidFill>
              </a:rPr>
              <a:t>municipal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government</a:t>
            </a:r>
            <a:r>
              <a:rPr lang="fi-FI" dirty="0" smtClean="0">
                <a:solidFill>
                  <a:schemeClr val="bg1"/>
                </a:solidFill>
              </a:rPr>
              <a:t>  </a:t>
            </a:r>
            <a:r>
              <a:rPr lang="fi-FI" dirty="0" err="1" smtClean="0">
                <a:solidFill>
                  <a:schemeClr val="bg1"/>
                </a:solidFill>
              </a:rPr>
              <a:t>those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who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divergent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opinions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about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politics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In </a:t>
            </a:r>
            <a:r>
              <a:rPr lang="fi-FI" dirty="0" err="1" smtClean="0">
                <a:solidFill>
                  <a:schemeClr val="bg1"/>
                </a:solidFill>
              </a:rPr>
              <a:t>so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doing</a:t>
            </a:r>
            <a:r>
              <a:rPr lang="fi-FI" dirty="0" smtClean="0">
                <a:solidFill>
                  <a:schemeClr val="bg1"/>
                </a:solidFill>
              </a:rPr>
              <a:t>  he </a:t>
            </a:r>
            <a:r>
              <a:rPr lang="fi-FI" dirty="0" err="1" smtClean="0">
                <a:solidFill>
                  <a:schemeClr val="bg1"/>
                </a:solidFill>
              </a:rPr>
              <a:t>was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trying</a:t>
            </a:r>
            <a:r>
              <a:rPr lang="fi-FI" dirty="0" smtClean="0">
                <a:solidFill>
                  <a:schemeClr val="bg1"/>
                </a:solidFill>
              </a:rPr>
              <a:t> to </a:t>
            </a:r>
            <a:r>
              <a:rPr lang="fi-FI" dirty="0" err="1" smtClean="0">
                <a:solidFill>
                  <a:schemeClr val="bg1"/>
                </a:solidFill>
              </a:rPr>
              <a:t>defend</a:t>
            </a:r>
            <a:r>
              <a:rPr lang="fi-FI" dirty="0" smtClean="0">
                <a:solidFill>
                  <a:schemeClr val="bg1"/>
                </a:solidFill>
              </a:rPr>
              <a:t> the </a:t>
            </a:r>
            <a:r>
              <a:rPr lang="fi-FI" dirty="0" err="1" smtClean="0">
                <a:solidFill>
                  <a:schemeClr val="bg1"/>
                </a:solidFill>
              </a:rPr>
              <a:t>order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law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democracy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8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77"/>
    </mc:Choice>
    <mc:Fallback>
      <p:transition spd="slow" advTm="3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9" y="0"/>
            <a:ext cx="9193819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051720" y="1700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700588" y="1700808"/>
            <a:ext cx="81198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1930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when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Lapua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Movement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strongest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Onni Happonen, the Social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Democratic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chairman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Heinävesi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municipal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government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captured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violently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forced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into a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</a:t>
            </a:r>
            <a:r>
              <a:rPr lang="fi-FI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headed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fast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towards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Joensuu.</a:t>
            </a:r>
          </a:p>
          <a:p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However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the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journey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didn’t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Joensuu.</a:t>
            </a:r>
          </a:p>
          <a:p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Onni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Happonen’s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bduction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witnessed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lots</a:t>
            </a:r>
            <a:r>
              <a:rPr lang="fi-FI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fi-FI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</a:t>
            </a:r>
            <a:r>
              <a:rPr lang="fi-F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fi-FI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259632" y="476672"/>
            <a:ext cx="6126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b="1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Onni </a:t>
            </a:r>
            <a:r>
              <a:rPr lang="fi-FI" sz="4400" b="1" dirty="0" err="1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Happonen’s</a:t>
            </a:r>
            <a:r>
              <a:rPr lang="fi-FI" sz="4400" b="1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i-FI" sz="4400" b="1" dirty="0" err="1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capture</a:t>
            </a:r>
            <a:endParaRPr lang="fi-FI" sz="4400" b="1" dirty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8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48"/>
    </mc:Choice>
    <mc:Fallback>
      <p:transition spd="slow" advTm="30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5" y="0"/>
            <a:ext cx="9139944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23528" y="1556792"/>
            <a:ext cx="8568952" cy="1815882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Onni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Happonen’s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mutilated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body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wasn’t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found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until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uly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1932,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years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after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the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murder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It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was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buried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into the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woods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near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Varkaus-Joensuu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road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Happonen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had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been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fiercely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abused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and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finally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shot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to </a:t>
            </a:r>
            <a:r>
              <a:rPr lang="fi-FI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death</a:t>
            </a:r>
            <a:r>
              <a:rPr lang="fi-FI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fi-FI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555776" y="532268"/>
            <a:ext cx="3977627" cy="707886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fi-FI" sz="4000" b="1" dirty="0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The </a:t>
            </a:r>
            <a:r>
              <a:rPr lang="fi-FI" sz="4000" b="1" dirty="0" err="1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body</a:t>
            </a:r>
            <a:r>
              <a:rPr lang="fi-FI" sz="4000" b="1" dirty="0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 is </a:t>
            </a:r>
            <a:r>
              <a:rPr lang="fi-FI" sz="4000" b="1" dirty="0" err="1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found</a:t>
            </a:r>
            <a:endParaRPr lang="fi-FI" sz="4000" b="1" dirty="0">
              <a:ln w="3175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glow rad="63500">
                  <a:schemeClr val="bg2">
                    <a:lumMod val="50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36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44"/>
    </mc:Choice>
    <mc:Fallback>
      <p:transition spd="slow" advTm="19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i-FI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</a:t>
            </a:r>
            <a:r>
              <a:rPr lang="fi-FI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</a:t>
            </a:r>
            <a:r>
              <a:rPr lang="fi-FI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murder</a:t>
            </a:r>
            <a:endParaRPr lang="fi-F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  <a:solidFill>
            <a:schemeClr val="tx1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seen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Onni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Happonen’s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</a:t>
            </a:r>
            <a:r>
              <a:rPr lang="fi-FI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convicted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manslaughter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Onni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Happonen’s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 is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assumed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convicted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farm-hands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money.  The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culprits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murder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discovered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 the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main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culprits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Lapua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activists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Kuopio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Heinävesi?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Far-right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activists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big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Heinävesi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municipal’s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</a:t>
            </a:r>
            <a:r>
              <a:rPr lang="fi-FI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</a:t>
            </a:r>
            <a:r>
              <a:rPr lang="fi-FI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i-FI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0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48"/>
    </mc:Choice>
    <mc:Fallback>
      <p:transition spd="slow" advTm="45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83" cy="75689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976664" cy="1143000"/>
          </a:xfrm>
        </p:spPr>
        <p:txBody>
          <a:bodyPr>
            <a:normAutofit/>
          </a:bodyPr>
          <a:lstStyle/>
          <a:p>
            <a:r>
              <a:rPr lang="fi-FI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Commemoration</a:t>
            </a:r>
            <a:r>
              <a:rPr lang="fi-F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2007</a:t>
            </a:r>
            <a:endParaRPr lang="fi-FI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710742" cy="2625180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73016"/>
            <a:ext cx="2060405" cy="249746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249076" y="2924944"/>
            <a:ext cx="287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Where</a:t>
            </a:r>
            <a:r>
              <a:rPr lang="fi-FI" dirty="0" smtClean="0"/>
              <a:t> Happonen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6688972" y="6058895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Happonen’s</a:t>
            </a:r>
            <a:r>
              <a:rPr lang="fi-FI" dirty="0" smtClean="0"/>
              <a:t> </a:t>
            </a:r>
            <a:r>
              <a:rPr lang="fi-FI" dirty="0" err="1" smtClean="0"/>
              <a:t>grave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77038" y="1323667"/>
            <a:ext cx="5147090" cy="1384995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outerShdw blurRad="50800" dist="50800" dir="5400000" sx="1000" sy="1000" algn="ctr" rotWithShape="0">
              <a:srgbClr val="000000"/>
            </a:outerShdw>
            <a:softEdge rad="152400"/>
          </a:effectLst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In 2007 a </a:t>
            </a:r>
            <a:r>
              <a:rPr lang="fi-FI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commemoration</a:t>
            </a:r>
            <a:r>
              <a:rPr lang="fi-FI" sz="28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was</a:t>
            </a:r>
            <a:r>
              <a:rPr lang="fi-FI" sz="28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organized</a:t>
            </a:r>
            <a:r>
              <a:rPr lang="fi-FI" sz="28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for Onni Happonen in Heinävesi. </a:t>
            </a:r>
            <a:endParaRPr lang="fi-FI" sz="28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77038" y="2628195"/>
            <a:ext cx="5147090" cy="4401205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outerShdw blurRad="50800" dist="50800" dir="5400000" sx="1000" sy="1000" algn="ctr" rotWithShape="0">
              <a:srgbClr val="000000"/>
            </a:outerShdw>
            <a:softEdge rad="152400"/>
          </a:effectLst>
        </p:spPr>
        <p:txBody>
          <a:bodyPr wrap="square" rtlCol="0">
            <a:spAutoFit/>
          </a:bodyPr>
          <a:lstStyle/>
          <a:p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The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day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after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the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occasion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 the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wreaths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which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had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been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brought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to Onni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Happonen’s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tomb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had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been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torn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and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lifted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on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poles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. </a:t>
            </a:r>
          </a:p>
          <a:p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Only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the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stony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commemorial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was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at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its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place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since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it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had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been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assumed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that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it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was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no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use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of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putting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up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a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small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tomb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stone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for 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political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enemies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to </a:t>
            </a:r>
            <a:r>
              <a:rPr lang="fi-FI" sz="2800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disgrace</a:t>
            </a:r>
            <a:r>
              <a:rPr lang="fi-FI" sz="28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. </a:t>
            </a:r>
          </a:p>
          <a:p>
            <a:endParaRPr lang="fi-FI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58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04"/>
    </mc:Choice>
    <mc:Fallback>
      <p:transition spd="slow" advTm="42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enry.kataja\AppData\Local\Microsoft\Windows\Temporary Internet Files\Content.IE5\170F0IKA\human-rights-logo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8434"/>
            <a:ext cx="6629722" cy="60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228695" y="188640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Human Rights</a:t>
            </a:r>
            <a:endParaRPr lang="fi-F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henry.kataja\AppData\Local\Microsoft\Windows\Temporary Internet Files\Content.IE5\BLEW1B0A\human-right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84872"/>
            <a:ext cx="2195735" cy="25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169560" y="1196752"/>
            <a:ext cx="409131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to live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property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work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knowledge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family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religion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sufficient</a:t>
            </a:r>
            <a:r>
              <a:rPr lang="fi-FI" dirty="0" smtClean="0"/>
              <a:t> </a:t>
            </a:r>
            <a:r>
              <a:rPr lang="fi-FI" dirty="0" err="1" smtClean="0"/>
              <a:t>income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secure</a:t>
            </a:r>
            <a:r>
              <a:rPr lang="fi-FI" dirty="0" smtClean="0"/>
              <a:t> </a:t>
            </a:r>
            <a:r>
              <a:rPr lang="fi-FI" dirty="0" err="1" smtClean="0"/>
              <a:t>environment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teaching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asylum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Prohibition of </a:t>
            </a:r>
            <a:r>
              <a:rPr lang="fi-FI" dirty="0" err="1" smtClean="0"/>
              <a:t>arbitrary</a:t>
            </a:r>
            <a:r>
              <a:rPr lang="fi-FI" dirty="0" smtClean="0"/>
              <a:t> </a:t>
            </a:r>
            <a:r>
              <a:rPr lang="fi-FI" dirty="0" err="1" smtClean="0"/>
              <a:t>treatment</a:t>
            </a: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security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to </a:t>
            </a:r>
            <a:r>
              <a:rPr lang="fi-FI" dirty="0" err="1" smtClean="0"/>
              <a:t>participate</a:t>
            </a:r>
            <a:r>
              <a:rPr lang="fi-FI" dirty="0" smtClean="0"/>
              <a:t> in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making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Freedom</a:t>
            </a:r>
            <a:r>
              <a:rPr lang="fi-FI" dirty="0" smtClean="0"/>
              <a:t> of </a:t>
            </a:r>
            <a:r>
              <a:rPr lang="fi-FI" dirty="0" err="1" smtClean="0"/>
              <a:t>opinion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Prohibition of </a:t>
            </a:r>
            <a:r>
              <a:rPr lang="fi-FI" dirty="0" err="1" smtClean="0"/>
              <a:t>discrimination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 </a:t>
            </a:r>
            <a:r>
              <a:rPr lang="fi-FI" dirty="0" err="1" smtClean="0"/>
              <a:t>equal</a:t>
            </a:r>
            <a:r>
              <a:rPr lang="fi-FI" dirty="0" smtClean="0"/>
              <a:t> </a:t>
            </a:r>
            <a:r>
              <a:rPr lang="fi-FI" dirty="0" err="1" smtClean="0"/>
              <a:t>treatment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a </a:t>
            </a:r>
            <a:r>
              <a:rPr lang="fi-FI" dirty="0" err="1" smtClean="0"/>
              <a:t>place</a:t>
            </a:r>
            <a:r>
              <a:rPr lang="fi-FI" dirty="0" smtClean="0"/>
              <a:t> to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healthcare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779912" y="1196751"/>
            <a:ext cx="38883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Prohibition of </a:t>
            </a:r>
            <a:r>
              <a:rPr lang="fi-FI" dirty="0" err="1" smtClean="0"/>
              <a:t>slavery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 </a:t>
            </a:r>
            <a:r>
              <a:rPr lang="fi-FI" dirty="0" err="1" smtClean="0"/>
              <a:t>freedom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privacy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the </a:t>
            </a:r>
            <a:r>
              <a:rPr lang="fi-FI" dirty="0" err="1" smtClean="0"/>
              <a:t>name</a:t>
            </a:r>
            <a:r>
              <a:rPr lang="fi-FI" dirty="0" smtClean="0"/>
              <a:t> and </a:t>
            </a:r>
            <a:r>
              <a:rPr lang="fi-FI" dirty="0" err="1" smtClean="0"/>
              <a:t>identity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to </a:t>
            </a:r>
            <a:r>
              <a:rPr lang="fi-FI" dirty="0" err="1" smtClean="0"/>
              <a:t>move</a:t>
            </a:r>
            <a:r>
              <a:rPr lang="fi-FI" dirty="0" smtClean="0"/>
              <a:t> </a:t>
            </a:r>
            <a:r>
              <a:rPr lang="fi-FI" dirty="0" err="1" smtClean="0"/>
              <a:t>freely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rest</a:t>
            </a:r>
            <a:r>
              <a:rPr lang="fi-FI" dirty="0" smtClean="0"/>
              <a:t> and </a:t>
            </a:r>
            <a:r>
              <a:rPr lang="fi-FI" dirty="0" err="1" smtClean="0"/>
              <a:t>freetime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Freedom</a:t>
            </a:r>
            <a:r>
              <a:rPr lang="fi-FI" dirty="0" smtClean="0"/>
              <a:t> of </a:t>
            </a:r>
            <a:r>
              <a:rPr lang="fi-FI" dirty="0" err="1" smtClean="0"/>
              <a:t>speech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Right</a:t>
            </a:r>
            <a:r>
              <a:rPr lang="fi-FI" dirty="0" smtClean="0"/>
              <a:t> for </a:t>
            </a:r>
            <a:r>
              <a:rPr lang="fi-FI" dirty="0" err="1" smtClean="0"/>
              <a:t>nationality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Special</a:t>
            </a:r>
            <a:r>
              <a:rPr lang="fi-FI" dirty="0" smtClean="0"/>
              <a:t> </a:t>
            </a:r>
            <a:r>
              <a:rPr lang="fi-FI" dirty="0" err="1" smtClean="0"/>
              <a:t>nurture</a:t>
            </a:r>
            <a:r>
              <a:rPr lang="fi-FI" dirty="0" smtClean="0"/>
              <a:t> and </a:t>
            </a:r>
            <a:r>
              <a:rPr lang="fi-FI" dirty="0" err="1" smtClean="0"/>
              <a:t>care</a:t>
            </a:r>
            <a:r>
              <a:rPr lang="fi-FI" dirty="0" smtClean="0"/>
              <a:t> for </a:t>
            </a:r>
            <a:r>
              <a:rPr lang="fi-FI" dirty="0" err="1" smtClean="0"/>
              <a:t>children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Prohibition of </a:t>
            </a:r>
            <a:r>
              <a:rPr lang="fi-FI" dirty="0" err="1" smtClean="0"/>
              <a:t>torture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Responsibilites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</a:t>
            </a:r>
            <a:r>
              <a:rPr lang="fi-FI" dirty="0" err="1" smtClean="0"/>
              <a:t>society</a:t>
            </a: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6264128" y="45463"/>
            <a:ext cx="280831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Human Rights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international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rules</a:t>
            </a:r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</a:t>
            </a:r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defined</a:t>
            </a:r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</a:t>
            </a:r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international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agreements</a:t>
            </a:r>
            <a:r>
              <a:rPr lang="fi-FI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fi-FI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declarations</a:t>
            </a:r>
            <a:endParaRPr lang="fi-FI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74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55"/>
    </mc:Choice>
    <mc:Fallback>
      <p:transition spd="slow" advTm="56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8|5.7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8|6.9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1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3|9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8.2|1.6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0|6.6|17.5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715</Words>
  <Application>Microsoft Office PowerPoint</Application>
  <PresentationFormat>Näytössä katseltava diaesitys (4:3)</PresentationFormat>
  <Paragraphs>80</Paragraphs>
  <Slides>13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PowerPoint-esitys</vt:lpstr>
      <vt:lpstr>PowerPoint-esitys</vt:lpstr>
      <vt:lpstr>PowerPoint-esitys</vt:lpstr>
      <vt:lpstr>What did Onni Happonen oppose?</vt:lpstr>
      <vt:lpstr>PowerPoint-esitys</vt:lpstr>
      <vt:lpstr>PowerPoint-esitys</vt:lpstr>
      <vt:lpstr>After the murder</vt:lpstr>
      <vt:lpstr>Commemoration in 2007</vt:lpstr>
      <vt:lpstr>PowerPoint-esitys</vt:lpstr>
      <vt:lpstr>Human Rights today</vt:lpstr>
      <vt:lpstr>PowerPoint-esitys</vt:lpstr>
      <vt:lpstr>PowerPoint-esitys</vt:lpstr>
      <vt:lpstr>PowerPoint-esitys</vt:lpstr>
    </vt:vector>
  </TitlesOfParts>
  <Company>Siilinjärven kunta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Ahmo Oppilas</dc:creator>
  <cp:lastModifiedBy>Petri Hokkanen</cp:lastModifiedBy>
  <cp:revision>76</cp:revision>
  <dcterms:created xsi:type="dcterms:W3CDTF">2015-01-14T08:11:46Z</dcterms:created>
  <dcterms:modified xsi:type="dcterms:W3CDTF">2015-04-22T13:23:59Z</dcterms:modified>
</cp:coreProperties>
</file>