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10234613" cy="70993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sk-SK" sz="2000" spc="-1">
                <a:latin typeface="Arial"/>
              </a:rPr>
              <a:t>Kliknúť pre úpravu formátu poznámok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sk-SK" sz="1400" spc="-1">
                <a:latin typeface="Times New Roman"/>
              </a:rPr>
              <a:t>&lt;hlavička&gt;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sk-SK" sz="1400" spc="-1">
                <a:latin typeface="Times New Roman"/>
              </a:rPr>
              <a:t>&lt;dátum/čas&gt;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sk-SK" sz="1400" spc="-1">
                <a:latin typeface="Times New Roman"/>
              </a:rPr>
              <a:t>&lt;päta&gt;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AF47CC9E-6D32-4B59-A7DA-E9CA88D1E833}" type="slidenum">
              <a:rPr lang="sk-SK" sz="1400" spc="-1">
                <a:latin typeface="Times New Roman"/>
              </a:rPr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11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1023840" y="3371760"/>
            <a:ext cx="8186400" cy="31953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5797440" y="6743880"/>
            <a:ext cx="4435200" cy="3535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2AA3D7C-A14E-4F18-9DFE-E1E688833612}" type="slidenum">
              <a:rPr lang="sk-SK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998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magine 36"/>
          <p:cNvPicPr/>
          <p:nvPr/>
        </p:nvPicPr>
        <p:blipFill>
          <a:blip r:embed="rId2"/>
          <a:stretch/>
        </p:blipFill>
        <p:spPr>
          <a:xfrm>
            <a:off x="2078640" y="1604520"/>
            <a:ext cx="4985640" cy="3977280"/>
          </a:xfrm>
          <a:prstGeom prst="rect">
            <a:avLst/>
          </a:prstGeom>
          <a:ln>
            <a:noFill/>
          </a:ln>
        </p:spPr>
      </p:pic>
      <p:pic>
        <p:nvPicPr>
          <p:cNvPr id="38" name="Immagine 37"/>
          <p:cNvPicPr/>
          <p:nvPr/>
        </p:nvPicPr>
        <p:blipFill>
          <a:blip r:embed="rId2"/>
          <a:stretch/>
        </p:blipFill>
        <p:spPr>
          <a:xfrm>
            <a:off x="2078640" y="1604520"/>
            <a:ext cx="498564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sk-SK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25. 3. 2015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183B849-AE45-4C1D-8490-D719F70C691A}" type="slidenum">
              <a:rPr lang="sk-SK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‹N›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sk-SK" sz="1800" spc="-1">
                <a:latin typeface="Calibri"/>
              </a:rPr>
              <a:t>Kliknúť na úpravu formátu textu titulku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3200" spc="-1">
                <a:latin typeface="Calibri"/>
              </a:rPr>
              <a:t>Kliknúť na úpravu formátu textu osnovy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sk-SK" sz="2400" spc="-1">
                <a:latin typeface="Calibri"/>
              </a:rPr>
              <a:t>Druhá úroveň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spc="-1">
                <a:latin typeface="Calibri"/>
              </a:rPr>
              <a:t>Tretia úroveň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sk-SK" sz="2000" spc="-1">
                <a:latin typeface="Calibri"/>
              </a:rPr>
              <a:t>Štvrtá úroveň osnovy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spc="-1">
                <a:latin typeface="Calibri"/>
              </a:rPr>
              <a:t>Piata úroveň osnovy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spc="-1">
                <a:latin typeface="Calibri"/>
              </a:rPr>
              <a:t>Šiesta úroveň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sk-SK" sz="2000" spc="-1">
                <a:latin typeface="Calibri"/>
              </a:rPr>
              <a:t>Siedma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Obrázok 1"/>
          <p:cNvPicPr/>
          <p:nvPr/>
        </p:nvPicPr>
        <p:blipFill>
          <a:blip r:embed="rId3"/>
          <a:stretch/>
        </p:blipFill>
        <p:spPr>
          <a:xfrm>
            <a:off x="0" y="0"/>
            <a:ext cx="4748760" cy="685764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4846320" y="404640"/>
            <a:ext cx="4297680" cy="484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sk-SK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Shop on Main Street</a:t>
            </a:r>
            <a:endParaRPr dirty="0"/>
          </a:p>
          <a:p>
            <a:pPr>
              <a:lnSpc>
                <a:spcPct val="100000"/>
              </a:lnSpc>
            </a:pPr>
            <a:r>
              <a:rPr lang="sk-SK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sk-SK" sz="1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Original Title:</a:t>
            </a:r>
            <a:r>
              <a:rPr lang="sk-SK" sz="17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Obchod na korze</a:t>
            </a:r>
            <a:endParaRPr sz="1700" dirty="0"/>
          </a:p>
          <a:p>
            <a:pPr>
              <a:lnSpc>
                <a:spcPct val="100000"/>
              </a:lnSpc>
            </a:pPr>
            <a:r>
              <a:rPr lang="sk-SK" sz="1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Genre:</a:t>
            </a:r>
            <a:r>
              <a:rPr lang="sk-SK" sz="17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Drama</a:t>
            </a:r>
            <a:endParaRPr sz="1700" dirty="0"/>
          </a:p>
          <a:p>
            <a:pPr>
              <a:lnSpc>
                <a:spcPct val="100000"/>
              </a:lnSpc>
            </a:pPr>
            <a:r>
              <a:rPr lang="sk-SK" sz="1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Length: </a:t>
            </a:r>
            <a:r>
              <a:rPr lang="sk-SK" sz="17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128 minút</a:t>
            </a:r>
            <a:endParaRPr sz="1700" dirty="0"/>
          </a:p>
          <a:p>
            <a:pPr>
              <a:lnSpc>
                <a:spcPct val="100000"/>
              </a:lnSpc>
            </a:pPr>
            <a:r>
              <a:rPr lang="sk-SK" sz="1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Produced by:</a:t>
            </a:r>
            <a:r>
              <a:rPr lang="sk-SK" sz="17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Czechoslovakia</a:t>
            </a:r>
            <a:endParaRPr sz="1700" dirty="0"/>
          </a:p>
          <a:p>
            <a:pPr>
              <a:lnSpc>
                <a:spcPct val="100000"/>
              </a:lnSpc>
            </a:pPr>
            <a:r>
              <a:rPr lang="sk-SK" sz="1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Language:</a:t>
            </a:r>
            <a:r>
              <a:rPr lang="sk-SK" sz="17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Slovak</a:t>
            </a:r>
            <a:endParaRPr sz="1700" dirty="0"/>
          </a:p>
          <a:p>
            <a:pPr>
              <a:lnSpc>
                <a:spcPct val="100000"/>
              </a:lnSpc>
            </a:pPr>
            <a:r>
              <a:rPr lang="sk-SK" sz="1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Year:</a:t>
            </a:r>
            <a:r>
              <a:rPr lang="sk-SK" sz="17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1965</a:t>
            </a:r>
            <a:endParaRPr sz="1700" dirty="0"/>
          </a:p>
          <a:p>
            <a:pPr>
              <a:lnSpc>
                <a:spcPct val="100000"/>
              </a:lnSpc>
            </a:pPr>
            <a:r>
              <a:rPr lang="sk-SK" sz="1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Directed by:</a:t>
            </a:r>
            <a:r>
              <a:rPr lang="sk-SK" sz="17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Ján Kádár, Elmar Klos</a:t>
            </a:r>
            <a:endParaRPr sz="1700" dirty="0"/>
          </a:p>
          <a:p>
            <a:pPr>
              <a:lnSpc>
                <a:spcPct val="100000"/>
              </a:lnSpc>
            </a:pPr>
            <a:r>
              <a:rPr lang="sk-SK" sz="1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Based on a novel by</a:t>
            </a:r>
            <a:r>
              <a:rPr lang="sk-SK" sz="17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Ladislav Grosman</a:t>
            </a:r>
            <a:endParaRPr sz="17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4541760" y="1124640"/>
            <a:ext cx="4571640" cy="472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Plot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story takes place in a small town in Eastern Slovakia during the Slovak State.</a:t>
            </a:r>
            <a:endParaRPr/>
          </a:p>
          <a:p>
            <a:pPr>
              <a:lnSpc>
                <a:spcPct val="100000"/>
              </a:lnSpc>
            </a:pPr>
            <a:r>
              <a:rPr lang="sk-SK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It is based on real events.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It depicts the fate of Jews, aryanisation of Jewish property, and transports.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It also shows the different attitudes of Slovaks, how they chose to behave towards their Jewish neighbours in their hour of need. </a:t>
            </a:r>
            <a:endParaRPr/>
          </a:p>
        </p:txBody>
      </p:sp>
      <p:pic>
        <p:nvPicPr>
          <p:cNvPr id="64" name="Obrázok 3"/>
          <p:cNvPicPr/>
          <p:nvPr/>
        </p:nvPicPr>
        <p:blipFill>
          <a:blip r:embed="rId2"/>
          <a:stretch/>
        </p:blipFill>
        <p:spPr>
          <a:xfrm>
            <a:off x="-207360" y="0"/>
            <a:ext cx="474876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Obrázok 1"/>
          <p:cNvPicPr/>
          <p:nvPr/>
        </p:nvPicPr>
        <p:blipFill>
          <a:blip r:embed="rId2"/>
          <a:stretch/>
        </p:blipFill>
        <p:spPr>
          <a:xfrm>
            <a:off x="2555640" y="4680"/>
            <a:ext cx="4176000" cy="3329640"/>
          </a:xfrm>
          <a:prstGeom prst="rect">
            <a:avLst/>
          </a:prstGeom>
          <a:ln>
            <a:noFill/>
          </a:ln>
        </p:spPr>
      </p:pic>
      <p:sp>
        <p:nvSpPr>
          <p:cNvPr id="66" name="CustomShape 1"/>
          <p:cNvSpPr/>
          <p:nvPr/>
        </p:nvSpPr>
        <p:spPr>
          <a:xfrm>
            <a:off x="1115640" y="3501000"/>
            <a:ext cx="7272360" cy="265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main character </a:t>
            </a:r>
            <a:endParaRPr/>
          </a:p>
          <a:p>
            <a:pPr>
              <a:lnSpc>
                <a:spcPct val="100000"/>
              </a:lnSpc>
            </a:pPr>
            <a:r>
              <a:rPr lang="sk-SK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Tony Brtko</a:t>
            </a: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is a carpenter. Unlike many others he refuses to make a career in the Hlinka Guard.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Against his will and persuaded by his wife and brother–in-law,  he became  Aryanizator of a small shop owned by the Jewish widow Mrs. Lautman.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Obrázok 1"/>
          <p:cNvPicPr/>
          <p:nvPr/>
        </p:nvPicPr>
        <p:blipFill>
          <a:blip r:embed="rId2"/>
          <a:stretch/>
        </p:blipFill>
        <p:spPr>
          <a:xfrm>
            <a:off x="1566180" y="0"/>
            <a:ext cx="6190920" cy="3485880"/>
          </a:xfrm>
          <a:prstGeom prst="rect">
            <a:avLst/>
          </a:prstGeom>
          <a:ln>
            <a:noFill/>
          </a:ln>
        </p:spPr>
      </p:pic>
      <p:sp>
        <p:nvSpPr>
          <p:cNvPr id="68" name="CustomShape 1"/>
          <p:cNvSpPr/>
          <p:nvPr/>
        </p:nvSpPr>
        <p:spPr>
          <a:xfrm>
            <a:off x="179640" y="3596760"/>
            <a:ext cx="8964000" cy="310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k-SK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Mrs. Lautman </a:t>
            </a:r>
            <a:r>
              <a:rPr lang="sk-SK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does not understand what is happening and Tony is not able to explain.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 is given money by the Jewish community to work in her shop.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They want him to be the Aryanizator and not some cruel stranger.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Mrs. Lautman is a bit deaf and senile, but a sort of friendship starts between her and Tony.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323640" y="3983040"/>
            <a:ext cx="8352720" cy="22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When the transportations start, Tony puts Mrs. Lautman into a little storeroom.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She falls and dies.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Tormented by remorse, Tony commits suicide. </a:t>
            </a:r>
            <a:endParaRPr/>
          </a:p>
        </p:txBody>
      </p:sp>
      <p:pic>
        <p:nvPicPr>
          <p:cNvPr id="70" name="Obrázok 2"/>
          <p:cNvPicPr/>
          <p:nvPr/>
        </p:nvPicPr>
        <p:blipFill>
          <a:blip r:embed="rId2"/>
          <a:stretch/>
        </p:blipFill>
        <p:spPr>
          <a:xfrm>
            <a:off x="1611900" y="0"/>
            <a:ext cx="6095520" cy="3419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251640" y="4005000"/>
            <a:ext cx="8712720" cy="265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Tony finds himself in a difficult situation. He has two options: he can hend her over to be transported and send her to her death.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he helped her, society would call him a “white Jew”  and that would destroy him.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His suicide is the result of this tragic situation.  </a:t>
            </a:r>
            <a:endParaRPr/>
          </a:p>
        </p:txBody>
      </p:sp>
      <p:pic>
        <p:nvPicPr>
          <p:cNvPr id="72" name="Obrázok 2"/>
          <p:cNvPicPr/>
          <p:nvPr/>
        </p:nvPicPr>
        <p:blipFill>
          <a:blip r:embed="rId2"/>
          <a:stretch/>
        </p:blipFill>
        <p:spPr>
          <a:xfrm>
            <a:off x="2314800" y="0"/>
            <a:ext cx="4586400" cy="3554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228600" y="3695040"/>
            <a:ext cx="8755380" cy="277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k-SK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film shows how the regime corrupts human values.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sk-SK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town´s citizens are simple, ordinary people, who go to church regularly.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sk-SK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They got used to the regime and stand by to watch the persecutions of Jews. The Aryanisation and persecutions seem normal and ordinary to them. </a:t>
            </a:r>
            <a:endParaRPr dirty="0"/>
          </a:p>
        </p:txBody>
      </p:sp>
      <p:pic>
        <p:nvPicPr>
          <p:cNvPr id="74" name="Obrázok 2"/>
          <p:cNvPicPr/>
          <p:nvPr/>
        </p:nvPicPr>
        <p:blipFill>
          <a:blip r:embed="rId2"/>
          <a:stretch/>
        </p:blipFill>
        <p:spPr>
          <a:xfrm>
            <a:off x="2370240" y="0"/>
            <a:ext cx="4680000" cy="3187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213570" y="4653000"/>
            <a:ext cx="8748000" cy="191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k-SK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There is a surrealistic ending to the film. After Mrs. Lautman´s death the camera wonders through the shop. Tony is drunk and desperate because of what he has done. After his death, the despair changes into a dream-like vision. The souls of Tony and Mrs. Lautman exit through the open door dancing, holding hands. They are heading towards the square while the music becomes louder.  </a:t>
            </a:r>
            <a:endParaRPr/>
          </a:p>
        </p:txBody>
      </p:sp>
      <p:pic>
        <p:nvPicPr>
          <p:cNvPr id="76" name="Obrázok 2"/>
          <p:cNvPicPr/>
          <p:nvPr/>
        </p:nvPicPr>
        <p:blipFill>
          <a:blip r:embed="rId2"/>
          <a:stretch/>
        </p:blipFill>
        <p:spPr>
          <a:xfrm>
            <a:off x="1663290" y="0"/>
            <a:ext cx="5848560" cy="4386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Obrázok 1"/>
          <p:cNvPicPr/>
          <p:nvPr/>
        </p:nvPicPr>
        <p:blipFill>
          <a:blip r:embed="rId2"/>
          <a:stretch/>
        </p:blipFill>
        <p:spPr>
          <a:xfrm>
            <a:off x="0" y="1341360"/>
            <a:ext cx="5659560" cy="4532040"/>
          </a:xfrm>
          <a:prstGeom prst="rect">
            <a:avLst/>
          </a:prstGeom>
          <a:ln>
            <a:noFill/>
          </a:ln>
        </p:spPr>
      </p:pic>
      <p:sp>
        <p:nvSpPr>
          <p:cNvPr id="47" name="CustomShape 1"/>
          <p:cNvSpPr/>
          <p:nvPr/>
        </p:nvSpPr>
        <p:spPr>
          <a:xfrm>
            <a:off x="649080" y="561240"/>
            <a:ext cx="50104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k-SK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History of the film:</a:t>
            </a:r>
            <a:endParaRPr/>
          </a:p>
        </p:txBody>
      </p:sp>
      <p:sp>
        <p:nvSpPr>
          <p:cNvPr id="48" name="CustomShape 2"/>
          <p:cNvSpPr/>
          <p:nvPr/>
        </p:nvSpPr>
        <p:spPr>
          <a:xfrm>
            <a:off x="5802840" y="1202850"/>
            <a:ext cx="3169710" cy="496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k-SK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It was the first Czechoslovakian film to win an </a:t>
            </a:r>
            <a:r>
              <a:rPr lang="sk-SK" sz="2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Academy Award for best Foreign Language  Film </a:t>
            </a:r>
            <a:r>
              <a:rPr lang="sk-SK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1966.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sk-SK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Polish actress</a:t>
            </a:r>
            <a:r>
              <a:rPr lang="sk-SK" sz="2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Ida Kamińska</a:t>
            </a:r>
            <a:r>
              <a:rPr lang="sk-SK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was </a:t>
            </a:r>
            <a:r>
              <a:rPr lang="sk-SK" sz="2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nominated</a:t>
            </a:r>
            <a:r>
              <a:rPr lang="sk-SK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for an Oscar in the category </a:t>
            </a:r>
            <a:r>
              <a:rPr lang="sk-SK" sz="2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Best Actress in a Leading Role.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sk-SK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(won by Liz Taylor for her performance in Who is afraid of Virginia Woolf)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Obrázok 1"/>
          <p:cNvPicPr/>
          <p:nvPr/>
        </p:nvPicPr>
        <p:blipFill>
          <a:blip r:embed="rId2"/>
          <a:stretch/>
        </p:blipFill>
        <p:spPr>
          <a:xfrm>
            <a:off x="0" y="1364850"/>
            <a:ext cx="5360760" cy="4292640"/>
          </a:xfrm>
          <a:prstGeom prst="rect">
            <a:avLst/>
          </a:prstGeom>
          <a:ln>
            <a:noFill/>
          </a:ln>
        </p:spPr>
      </p:pic>
      <p:sp>
        <p:nvSpPr>
          <p:cNvPr id="50" name="CustomShape 1"/>
          <p:cNvSpPr/>
          <p:nvPr/>
        </p:nvSpPr>
        <p:spPr>
          <a:xfrm>
            <a:off x="5580000" y="1232280"/>
            <a:ext cx="3240000" cy="527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k-SK" sz="200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New York Film Critics Circle Awards</a:t>
            </a:r>
            <a:r>
              <a:rPr lang="sk-SK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and </a:t>
            </a:r>
            <a:r>
              <a:rPr lang="sk-SK" sz="200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David di Donatello Awards</a:t>
            </a:r>
            <a:r>
              <a:rPr lang="sk-SK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for best foreign language film of  1966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sk-SK" sz="200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Cannes Film Festival  -  Special Mention</a:t>
            </a:r>
            <a:r>
              <a:rPr lang="sk-SK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for Jozef Kroner and Ida Kamińska for their acting performances.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sk-SK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directors and actors in leading roles were awarded the </a:t>
            </a:r>
            <a:r>
              <a:rPr lang="sk-SK" sz="200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State Award of the Communist Regime.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51" name="CustomShape 2"/>
          <p:cNvSpPr/>
          <p:nvPr/>
        </p:nvSpPr>
        <p:spPr>
          <a:xfrm>
            <a:off x="474120" y="730440"/>
            <a:ext cx="38160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k-SK" sz="24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Other Awards</a:t>
            </a:r>
            <a:r>
              <a:rPr lang="sk-SK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822600" y="476640"/>
            <a:ext cx="7488360" cy="557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k-SK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Motivation: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Citizens of Slovakia have different attitudes towards Jewish people and towards the Slovak State as well.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Ordinary people adjusted to the system.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Most people were rather happy since this was the first time in history that Slovakia gained its own independent State.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 many Slovaks this meant a better social situation.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is more, the territory of Slovakia was mostly untouched by the horrors of war.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5652000" y="908640"/>
            <a:ext cx="3168000" cy="484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President  of the Slovak State was a catholic priest, enjoying great popularity and support by the mostly catholic Slovaks.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However, gradually there started to be an opposition to the regime, both civic and communist.</a:t>
            </a:r>
            <a:endParaRPr/>
          </a:p>
        </p:txBody>
      </p:sp>
      <p:pic>
        <p:nvPicPr>
          <p:cNvPr id="54" name="Obrázok 2"/>
          <p:cNvPicPr/>
          <p:nvPr/>
        </p:nvPicPr>
        <p:blipFill>
          <a:blip r:embed="rId2"/>
          <a:stretch/>
        </p:blipFill>
        <p:spPr>
          <a:xfrm>
            <a:off x="-108360" y="-29160"/>
            <a:ext cx="548424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Obrázok 4"/>
          <p:cNvPicPr/>
          <p:nvPr/>
        </p:nvPicPr>
        <p:blipFill>
          <a:blip r:embed="rId2"/>
          <a:stretch/>
        </p:blipFill>
        <p:spPr>
          <a:xfrm>
            <a:off x="0" y="1504080"/>
            <a:ext cx="5095440" cy="331200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5220000" y="692640"/>
            <a:ext cx="3923640" cy="557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k-SK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party in power, the only party,  </a:t>
            </a:r>
            <a:r>
              <a:rPr lang="sk-SK" sz="2000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Hlinka Slovak People‘s Party, </a:t>
            </a:r>
            <a:r>
              <a:rPr lang="sk-SK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had its branches in every town and village.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party had its own armed forces </a:t>
            </a:r>
            <a:r>
              <a:rPr lang="sk-SK" sz="2000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Hlinka Guard </a:t>
            </a:r>
            <a:r>
              <a:rPr lang="sk-SK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 and  its own youth organisation </a:t>
            </a:r>
            <a:r>
              <a:rPr lang="sk-SK" sz="2000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Hlinka Youth</a:t>
            </a:r>
            <a:r>
              <a:rPr lang="sk-SK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Party members and members of the Hlinka Guard were the first to get hold of Jewish property.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Many Slovaks aryanised  because of greed or because they collaborated with the regime to secure their position.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72000" y="3687480"/>
            <a:ext cx="9036000" cy="338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k-SK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Some people were convinced that the fact that Jewish property got into Slovak hands is some kind of historical justice.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They were not aware of the fate that awaits Jews in concentration camps.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Many made themselves believe that it was the best solution for everybody.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 the Slovak uprising started only a few people were willing to collaborate with the regime. The Hlinka Guard  worked with the German forces who came to suppress the uprising.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endParaRPr/>
          </a:p>
        </p:txBody>
      </p:sp>
      <p:pic>
        <p:nvPicPr>
          <p:cNvPr id="58" name="Obrázok 2"/>
          <p:cNvPicPr/>
          <p:nvPr/>
        </p:nvPicPr>
        <p:blipFill>
          <a:blip r:embed="rId2"/>
          <a:stretch/>
        </p:blipFill>
        <p:spPr>
          <a:xfrm>
            <a:off x="1187640" y="0"/>
            <a:ext cx="6552360" cy="3665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331920" y="3476160"/>
            <a:ext cx="8496720" cy="365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post-war Czechoslovakia collaborators and traitors were tried by the National Court of Justice.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President Tiso was sentenced to death alongside with other prominent state representatives.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District courts  tried less important collaborators.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sk-SK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Local people‘s courts were held in every village or town and were able to pass a sentence of up to two years imprisonment</a:t>
            </a:r>
            <a:r>
              <a:rPr lang="sk-SK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60" name="Obrázok 2"/>
          <p:cNvPicPr/>
          <p:nvPr/>
        </p:nvPicPr>
        <p:blipFill>
          <a:blip r:embed="rId2"/>
          <a:stretch/>
        </p:blipFill>
        <p:spPr>
          <a:xfrm>
            <a:off x="1867741" y="0"/>
            <a:ext cx="5231999" cy="3476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4492350" y="586980"/>
            <a:ext cx="4571640" cy="578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k-SK" sz="220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Nation's Memory Institute </a:t>
            </a:r>
            <a:r>
              <a:rPr lang="sk-SK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was established to research the two </a:t>
            </a:r>
            <a:r>
              <a:rPr lang="sk-SK" sz="220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totalitarian regimes </a:t>
            </a:r>
            <a:r>
              <a:rPr lang="sk-SK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Slovakia: The </a:t>
            </a:r>
            <a:r>
              <a:rPr lang="sk-SK" sz="220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Slovak State </a:t>
            </a:r>
            <a:r>
              <a:rPr lang="sk-SK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and the </a:t>
            </a:r>
            <a:r>
              <a:rPr lang="sk-SK" sz="220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Communist regime </a:t>
            </a:r>
            <a:r>
              <a:rPr lang="sk-SK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Czechoslovakia in the period of 1948 -1989.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sk-SK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the web site of the institute there are </a:t>
            </a:r>
            <a:r>
              <a:rPr lang="sk-SK" sz="220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fates of Slovak Jews</a:t>
            </a:r>
            <a:r>
              <a:rPr lang="sk-SK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lists of "</a:t>
            </a:r>
            <a:r>
              <a:rPr lang="sk-SK" sz="220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Aryanizators</a:t>
            </a:r>
            <a:r>
              <a:rPr lang="sk-SK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" and members of the </a:t>
            </a:r>
            <a:r>
              <a:rPr lang="sk-SK" sz="220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Hlinka Guard</a:t>
            </a:r>
            <a:r>
              <a:rPr lang="sk-SK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(Hilnkova Garda).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sk-SK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way it reveals names of actual people who were persecuted or who collaborated.</a:t>
            </a:r>
            <a:endParaRPr dirty="0"/>
          </a:p>
          <a:p>
            <a:pPr>
              <a:lnSpc>
                <a:spcPct val="100000"/>
              </a:lnSpc>
            </a:pPr>
            <a:r>
              <a:rPr lang="sk-SK" sz="2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  <a:endParaRPr dirty="0"/>
          </a:p>
        </p:txBody>
      </p:sp>
      <p:pic>
        <p:nvPicPr>
          <p:cNvPr id="62" name="Obrázok 2"/>
          <p:cNvPicPr/>
          <p:nvPr/>
        </p:nvPicPr>
        <p:blipFill>
          <a:blip r:embed="rId2"/>
          <a:stretch/>
        </p:blipFill>
        <p:spPr>
          <a:xfrm>
            <a:off x="82080" y="673560"/>
            <a:ext cx="4273560" cy="5124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922</Words>
  <Application>Microsoft Office PowerPoint</Application>
  <PresentationFormat>Presentazione su schermo (4:3)</PresentationFormat>
  <Paragraphs>108</Paragraphs>
  <Slides>16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</dc:creator>
  <cp:lastModifiedBy>Ilenio</cp:lastModifiedBy>
  <cp:revision>15</cp:revision>
  <dcterms:created xsi:type="dcterms:W3CDTF">2015-11-14T19:44:07Z</dcterms:created>
  <dcterms:modified xsi:type="dcterms:W3CDTF">2017-03-03T20:53:20Z</dcterms:modified>
  <dc:language>sk-SK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Prezentácia na obrazovke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16</vt:i4>
  </property>
</Properties>
</file>