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57" r:id="rId4"/>
    <p:sldId id="260" r:id="rId5"/>
    <p:sldId id="261" r:id="rId6"/>
    <p:sldId id="284" r:id="rId7"/>
    <p:sldId id="263" r:id="rId8"/>
    <p:sldId id="258" r:id="rId9"/>
    <p:sldId id="287" r:id="rId10"/>
    <p:sldId id="264" r:id="rId11"/>
    <p:sldId id="265" r:id="rId12"/>
    <p:sldId id="262" r:id="rId13"/>
    <p:sldId id="266" r:id="rId14"/>
    <p:sldId id="267" r:id="rId15"/>
    <p:sldId id="268" r:id="rId16"/>
    <p:sldId id="269" r:id="rId17"/>
    <p:sldId id="288" r:id="rId18"/>
    <p:sldId id="270" r:id="rId19"/>
    <p:sldId id="271" r:id="rId20"/>
    <p:sldId id="272" r:id="rId21"/>
    <p:sldId id="273" r:id="rId22"/>
    <p:sldId id="274" r:id="rId23"/>
    <p:sldId id="277" r:id="rId24"/>
    <p:sldId id="278" r:id="rId25"/>
    <p:sldId id="275" r:id="rId26"/>
    <p:sldId id="279" r:id="rId27"/>
    <p:sldId id="281" r:id="rId28"/>
    <p:sldId id="280" r:id="rId29"/>
    <p:sldId id="283" r:id="rId30"/>
    <p:sldId id="282" r:id="rId31"/>
    <p:sldId id="286"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ECA4A2F0-38D0-4428-98E8-ED641528C7B2}" type="datetimeFigureOut">
              <a:rPr lang="pl-PL" smtClean="0"/>
              <a:t>2016-12-11</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58E6298A-7A6B-49DB-8447-7534334A3A02}" type="slidenum">
              <a:rPr lang="pl-PL" smtClean="0"/>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CA4A2F0-38D0-4428-98E8-ED641528C7B2}" type="datetimeFigureOut">
              <a:rPr lang="pl-PL" smtClean="0"/>
              <a:t>2016-12-11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CA4A2F0-38D0-4428-98E8-ED641528C7B2}" type="datetimeFigureOut">
              <a:rPr lang="pl-PL" smtClean="0"/>
              <a:t>2016-12-11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CA4A2F0-38D0-4428-98E8-ED641528C7B2}" type="datetimeFigureOut">
              <a:rPr lang="pl-PL" smtClean="0"/>
              <a:t>2016-12-11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ECA4A2F0-38D0-4428-98E8-ED641528C7B2}" type="datetimeFigureOut">
              <a:rPr lang="pl-PL" smtClean="0"/>
              <a:t>2016-12-11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58E6298A-7A6B-49DB-8447-7534334A3A02}"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CA4A2F0-38D0-4428-98E8-ED641528C7B2}" type="datetimeFigureOut">
              <a:rPr lang="pl-PL" smtClean="0"/>
              <a:t>2016-12-11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CA4A2F0-38D0-4428-98E8-ED641528C7B2}" type="datetimeFigureOut">
              <a:rPr lang="pl-PL" smtClean="0"/>
              <a:t>2016-12-11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ECA4A2F0-38D0-4428-98E8-ED641528C7B2}" type="datetimeFigureOut">
              <a:rPr lang="pl-PL" smtClean="0"/>
              <a:t>2016-12-11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CA4A2F0-38D0-4428-98E8-ED641528C7B2}" type="datetimeFigureOut">
              <a:rPr lang="pl-PL" smtClean="0"/>
              <a:t>2016-12-11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CA4A2F0-38D0-4428-98E8-ED641528C7B2}" type="datetimeFigureOut">
              <a:rPr lang="pl-PL" smtClean="0"/>
              <a:t>2016-12-11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ECA4A2F0-38D0-4428-98E8-ED641528C7B2}" type="datetimeFigureOut">
              <a:rPr lang="pl-PL" smtClean="0"/>
              <a:t>2016-12-11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E6298A-7A6B-49DB-8447-7534334A3A02}"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A4A2F0-38D0-4428-98E8-ED641528C7B2}" type="datetimeFigureOut">
              <a:rPr lang="pl-PL" smtClean="0"/>
              <a:t>2016-12-11</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8E6298A-7A6B-49DB-8447-7534334A3A02}"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advashem.org/odot_pdf/Microsoft%20Word%20-%206500.pdf" TargetMode="External"/><Relationship Id="rId7" Type="http://schemas.openxmlformats.org/officeDocument/2006/relationships/hyperlink" Target="http://www.mck.tarnow.pl/aktualnosci,81,listy-do-sali---zycie-mlodej-kobiety-w-nazistowskich-obozach-pracy.html" TargetMode="External"/><Relationship Id="rId2" Type="http://schemas.openxmlformats.org/officeDocument/2006/relationships/hyperlink" Target="https://www.commentarymagazine.com/articles/two-saviors-who-failedmoses-merin-of-sosnowiec-and-jacob-gens-of-vilna/" TargetMode="External"/><Relationship Id="rId1" Type="http://schemas.openxmlformats.org/officeDocument/2006/relationships/slideLayout" Target="../slideLayouts/slideLayout2.xml"/><Relationship Id="rId6" Type="http://schemas.openxmlformats.org/officeDocument/2006/relationships/hyperlink" Target="http://www.jhi.pl/psj/Merin_Mojzesz_(Mosze_Moniek)" TargetMode="External"/><Relationship Id="rId5" Type="http://schemas.openxmlformats.org/officeDocument/2006/relationships/hyperlink" Target="https://en.wikipedia.org/wiki/Ala_Gertner" TargetMode="External"/><Relationship Id="rId4" Type="http://schemas.openxmlformats.org/officeDocument/2006/relationships/hyperlink" Target="http://ruina.tam.cornell.edu/Edith/EdithRuinaBook11_25_05.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000" b="1" dirty="0" smtClean="0">
                <a:latin typeface="Candara" panose="020E0502030303020204" pitchFamily="34" charset="0"/>
              </a:rPr>
              <a:t>Mojżesz (</a:t>
            </a:r>
            <a:r>
              <a:rPr lang="pl-PL" sz="6000" b="1" dirty="0" err="1" smtClean="0">
                <a:latin typeface="Candara" panose="020E0502030303020204" pitchFamily="34" charset="0"/>
              </a:rPr>
              <a:t>Moses</a:t>
            </a:r>
            <a:r>
              <a:rPr lang="pl-PL" sz="6000" b="1" dirty="0" smtClean="0">
                <a:latin typeface="Candara" panose="020E0502030303020204" pitchFamily="34" charset="0"/>
              </a:rPr>
              <a:t>) </a:t>
            </a:r>
            <a:r>
              <a:rPr lang="pl-PL" sz="6000" b="1" dirty="0" err="1" smtClean="0">
                <a:latin typeface="Candara" panose="020E0502030303020204" pitchFamily="34" charset="0"/>
              </a:rPr>
              <a:t>Merin</a:t>
            </a:r>
            <a:endParaRPr lang="pl-PL" sz="6000" b="1" dirty="0">
              <a:latin typeface="Candara" panose="020E0502030303020204" pitchFamily="34" charset="0"/>
            </a:endParaRPr>
          </a:p>
        </p:txBody>
      </p:sp>
      <p:sp>
        <p:nvSpPr>
          <p:cNvPr id="3" name="Podtytuł 2"/>
          <p:cNvSpPr>
            <a:spLocks noGrp="1"/>
          </p:cNvSpPr>
          <p:nvPr>
            <p:ph type="subTitle" idx="1"/>
          </p:nvPr>
        </p:nvSpPr>
        <p:spPr/>
        <p:txBody>
          <a:bodyPr anchor="ctr">
            <a:normAutofit/>
          </a:bodyPr>
          <a:lstStyle/>
          <a:p>
            <a:r>
              <a:rPr lang="pl-PL" sz="6000" b="1" dirty="0" smtClean="0">
                <a:solidFill>
                  <a:schemeClr val="tx1"/>
                </a:solidFill>
                <a:latin typeface="Candara" panose="020E0502030303020204" pitchFamily="34" charset="0"/>
              </a:rPr>
              <a:t>1905 - 1943</a:t>
            </a:r>
            <a:endParaRPr lang="pl-PL" sz="6000" b="1" dirty="0">
              <a:solidFill>
                <a:schemeClr val="tx1"/>
              </a:solidFill>
              <a:latin typeface="Candara" panose="020E0502030303020204" pitchFamily="34" charset="0"/>
            </a:endParaRPr>
          </a:p>
        </p:txBody>
      </p:sp>
    </p:spTree>
    <p:extLst>
      <p:ext uri="{BB962C8B-B14F-4D97-AF65-F5344CB8AC3E}">
        <p14:creationId xmlns:p14="http://schemas.microsoft.com/office/powerpoint/2010/main" val="1598244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4000" dirty="0" err="1" smtClean="0">
                <a:latin typeface="Candara" panose="020E0502030303020204" pitchFamily="34" charset="0"/>
              </a:rPr>
              <a:t>Merin’s</a:t>
            </a:r>
            <a:r>
              <a:rPr lang="pl-PL" sz="4000" dirty="0" smtClean="0">
                <a:latin typeface="Candara" panose="020E0502030303020204" pitchFamily="34" charset="0"/>
              </a:rPr>
              <a:t> policy</a:t>
            </a:r>
            <a:endParaRPr lang="pl-PL" sz="4000" dirty="0">
              <a:latin typeface="Candara" panose="020E0502030303020204" pitchFamily="34" charset="0"/>
            </a:endParaRPr>
          </a:p>
        </p:txBody>
      </p:sp>
      <p:sp>
        <p:nvSpPr>
          <p:cNvPr id="3" name="Symbol zastępczy zawartości 2"/>
          <p:cNvSpPr>
            <a:spLocks noGrp="1"/>
          </p:cNvSpPr>
          <p:nvPr>
            <p:ph idx="1"/>
          </p:nvPr>
        </p:nvSpPr>
        <p:spPr>
          <a:xfrm>
            <a:off x="457200" y="1484784"/>
            <a:ext cx="8229600" cy="4968552"/>
          </a:xfrm>
        </p:spPr>
        <p:txBody>
          <a:bodyPr>
            <a:normAutofit/>
          </a:bodyPr>
          <a:lstStyle/>
          <a:p>
            <a:pPr marL="0" indent="0" algn="ctr">
              <a:buNone/>
            </a:pPr>
            <a:r>
              <a:rPr lang="en-US" sz="2400" dirty="0" err="1">
                <a:latin typeface="Candara" panose="020E0502030303020204" pitchFamily="34" charset="0"/>
              </a:rPr>
              <a:t>Merin</a:t>
            </a:r>
            <a:r>
              <a:rPr lang="en-US" sz="2400" dirty="0">
                <a:latin typeface="Candara" panose="020E0502030303020204" pitchFamily="34" charset="0"/>
              </a:rPr>
              <a:t> strongly believed that the only way to save Jews was to make them useful for the Nazis. In the summer of 1940 he began to cooperate with the German government on the creation of local factories, called “shops”, which purpose was to produce goods for Germans. </a:t>
            </a:r>
            <a:r>
              <a:rPr lang="en-US" sz="2400" dirty="0" err="1">
                <a:latin typeface="Candara" panose="020E0502030303020204" pitchFamily="34" charset="0"/>
              </a:rPr>
              <a:t>Merin</a:t>
            </a:r>
            <a:r>
              <a:rPr lang="en-US" sz="2400" dirty="0">
                <a:latin typeface="Candara" panose="020E0502030303020204" pitchFamily="34" charset="0"/>
              </a:rPr>
              <a:t> believed, that it would help stop the deportations of Jews to </a:t>
            </a:r>
            <a:r>
              <a:rPr lang="en-US" sz="2400" dirty="0" err="1">
                <a:latin typeface="Candara" panose="020E0502030303020204" pitchFamily="34" charset="0"/>
              </a:rPr>
              <a:t>labour</a:t>
            </a:r>
            <a:r>
              <a:rPr lang="en-US" sz="2400" dirty="0">
                <a:latin typeface="Candara" panose="020E0502030303020204" pitchFamily="34" charset="0"/>
              </a:rPr>
              <a:t> camps in Germany  and mollify the Germans by providing them with the cheap workforce. The workers engaged in such shops received a blue card which protected them against being sent to </a:t>
            </a:r>
            <a:r>
              <a:rPr lang="en-US" sz="2400" dirty="0" err="1">
                <a:latin typeface="Candara" panose="020E0502030303020204" pitchFamily="34" charset="0"/>
              </a:rPr>
              <a:t>labour</a:t>
            </a:r>
            <a:r>
              <a:rPr lang="en-US" sz="2400" dirty="0">
                <a:latin typeface="Candara" panose="020E0502030303020204" pitchFamily="34" charset="0"/>
              </a:rPr>
              <a:t> camps. </a:t>
            </a:r>
            <a:endParaRPr lang="pl-PL" sz="2400" dirty="0">
              <a:latin typeface="Candara" panose="020E0502030303020204" pitchFamily="34" charset="0"/>
            </a:endParaRPr>
          </a:p>
          <a:p>
            <a:pPr marL="0" indent="0">
              <a:buNone/>
            </a:pPr>
            <a:endParaRPr lang="pl-PL" dirty="0"/>
          </a:p>
        </p:txBody>
      </p:sp>
    </p:spTree>
    <p:extLst>
      <p:ext uri="{BB962C8B-B14F-4D97-AF65-F5344CB8AC3E}">
        <p14:creationId xmlns:p14="http://schemas.microsoft.com/office/powerpoint/2010/main" val="230371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94122"/>
          </a:xfrm>
        </p:spPr>
        <p:txBody>
          <a:bodyPr>
            <a:normAutofit/>
          </a:bodyPr>
          <a:lstStyle/>
          <a:p>
            <a:r>
              <a:rPr lang="pl-PL" sz="3800" b="1" dirty="0" smtClean="0">
                <a:latin typeface="Candara" panose="020E0502030303020204" pitchFamily="34" charset="0"/>
              </a:rPr>
              <a:t>Organization of the Central </a:t>
            </a:r>
            <a:r>
              <a:rPr lang="pl-PL" sz="3800" b="1" dirty="0" err="1" smtClean="0">
                <a:latin typeface="Candara" panose="020E0502030303020204" pitchFamily="34" charset="0"/>
              </a:rPr>
              <a:t>Committee</a:t>
            </a:r>
            <a:endParaRPr lang="pl-PL" sz="3800" b="1" dirty="0">
              <a:latin typeface="Candara" panose="020E0502030303020204" pitchFamily="34" charset="0"/>
            </a:endParaRPr>
          </a:p>
        </p:txBody>
      </p:sp>
      <p:sp>
        <p:nvSpPr>
          <p:cNvPr id="3" name="Symbol zastępczy zawartości 2"/>
          <p:cNvSpPr>
            <a:spLocks noGrp="1"/>
          </p:cNvSpPr>
          <p:nvPr>
            <p:ph idx="1"/>
          </p:nvPr>
        </p:nvSpPr>
        <p:spPr>
          <a:xfrm>
            <a:off x="457200" y="1484784"/>
            <a:ext cx="8229600" cy="5112568"/>
          </a:xfrm>
        </p:spPr>
        <p:txBody>
          <a:bodyPr anchor="ctr">
            <a:normAutofit/>
          </a:bodyPr>
          <a:lstStyle/>
          <a:p>
            <a:pPr marL="0" indent="0" algn="ctr">
              <a:buNone/>
            </a:pPr>
            <a:r>
              <a:rPr lang="en-US" sz="2400" dirty="0">
                <a:latin typeface="Candara" panose="020E0502030303020204" pitchFamily="34" charset="0"/>
              </a:rPr>
              <a:t>The Central Committee set up various departments to deal with every day maters of the community, such as legal issues, provision of welfare, financial matters and forced </a:t>
            </a:r>
            <a:r>
              <a:rPr lang="en-US" sz="2400" dirty="0" err="1">
                <a:latin typeface="Candara" panose="020E0502030303020204" pitchFamily="34" charset="0"/>
              </a:rPr>
              <a:t>labour</a:t>
            </a:r>
            <a:r>
              <a:rPr lang="en-US" sz="2400" dirty="0">
                <a:latin typeface="Candara" panose="020E0502030303020204" pitchFamily="34" charset="0"/>
              </a:rPr>
              <a:t>. The Financial Department was authorized to conduct negotiations with foreign aid organizations such as the Red Cross in order to obtain financial support for the Jews of the area. The Forced </a:t>
            </a:r>
            <a:r>
              <a:rPr lang="en-US" sz="2400" dirty="0" err="1">
                <a:latin typeface="Candara" panose="020E0502030303020204" pitchFamily="34" charset="0"/>
              </a:rPr>
              <a:t>Labour</a:t>
            </a:r>
            <a:r>
              <a:rPr lang="en-US" sz="2400" dirty="0">
                <a:latin typeface="Candara" panose="020E0502030303020204" pitchFamily="34" charset="0"/>
              </a:rPr>
              <a:t> Department dealt with conscription of Jews for </a:t>
            </a:r>
            <a:r>
              <a:rPr lang="en-US" sz="2400" dirty="0" err="1">
                <a:latin typeface="Candara" panose="020E0502030303020204" pitchFamily="34" charset="0"/>
              </a:rPr>
              <a:t>labour</a:t>
            </a:r>
            <a:r>
              <a:rPr lang="en-US" sz="2400" dirty="0">
                <a:latin typeface="Candara" panose="020E0502030303020204" pitchFamily="34" charset="0"/>
              </a:rPr>
              <a:t> camps in Germany. </a:t>
            </a:r>
            <a:endParaRPr lang="pl-PL" sz="2400" dirty="0">
              <a:latin typeface="Candara" panose="020E0502030303020204" pitchFamily="34" charset="0"/>
            </a:endParaRPr>
          </a:p>
          <a:p>
            <a:pPr algn="ctr"/>
            <a:endParaRPr lang="pl-PL" sz="2400" dirty="0">
              <a:latin typeface="Candara" panose="020E0502030303020204" pitchFamily="34" charset="0"/>
            </a:endParaRPr>
          </a:p>
        </p:txBody>
      </p:sp>
    </p:spTree>
    <p:extLst>
      <p:ext uri="{BB962C8B-B14F-4D97-AF65-F5344CB8AC3E}">
        <p14:creationId xmlns:p14="http://schemas.microsoft.com/office/powerpoint/2010/main" val="2385646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188640"/>
            <a:ext cx="8877672" cy="648072"/>
          </a:xfrm>
        </p:spPr>
        <p:txBody>
          <a:bodyPr>
            <a:normAutofit fontScale="90000"/>
          </a:bodyPr>
          <a:lstStyle/>
          <a:p>
            <a:r>
              <a:rPr lang="en-US" sz="2700" b="1" dirty="0">
                <a:latin typeface="Candara" panose="020E0502030303020204" pitchFamily="34" charset="0"/>
              </a:rPr>
              <a:t>Central Committee of Councils of Elders for East Upper Silesia</a:t>
            </a:r>
            <a:r>
              <a:rPr lang="en-US" b="1" dirty="0"/>
              <a:t>. </a:t>
            </a:r>
            <a:endParaRPr lang="pl-PL" b="1" dirty="0"/>
          </a:p>
        </p:txBody>
      </p:sp>
      <p:pic>
        <p:nvPicPr>
          <p:cNvPr id="3" name="Picture 2" descr="C:\Users\ja\Desktop\Kolaboracja\Centrala 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136904" cy="528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093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0066"/>
          </a:xfrm>
        </p:spPr>
        <p:txBody>
          <a:bodyPr>
            <a:normAutofit fontScale="90000"/>
          </a:bodyPr>
          <a:lstStyle/>
          <a:p>
            <a:r>
              <a:rPr lang="pl-PL" b="1" dirty="0" err="1" smtClean="0">
                <a:latin typeface="Candara" panose="020E0502030303020204" pitchFamily="34" charset="0"/>
              </a:rPr>
              <a:t>Schmelt</a:t>
            </a:r>
            <a:r>
              <a:rPr lang="pl-PL" b="1" dirty="0" smtClean="0">
                <a:latin typeface="Candara" panose="020E0502030303020204" pitchFamily="34" charset="0"/>
              </a:rPr>
              <a:t> Organization</a:t>
            </a:r>
            <a:endParaRPr lang="pl-PL" b="1" dirty="0">
              <a:latin typeface="Candara" panose="020E0502030303020204" pitchFamily="34" charset="0"/>
            </a:endParaRPr>
          </a:p>
        </p:txBody>
      </p:sp>
      <p:sp>
        <p:nvSpPr>
          <p:cNvPr id="3" name="Symbol zastępczy zawartości 2"/>
          <p:cNvSpPr>
            <a:spLocks noGrp="1"/>
          </p:cNvSpPr>
          <p:nvPr>
            <p:ph idx="1"/>
          </p:nvPr>
        </p:nvSpPr>
        <p:spPr>
          <a:xfrm>
            <a:off x="457200" y="1052736"/>
            <a:ext cx="8229600" cy="5544616"/>
          </a:xfrm>
        </p:spPr>
        <p:txBody>
          <a:bodyPr anchor="ctr">
            <a:normAutofit lnSpcReduction="10000"/>
          </a:bodyPr>
          <a:lstStyle/>
          <a:p>
            <a:pPr marL="0" indent="0" algn="ctr">
              <a:buNone/>
            </a:pPr>
            <a:r>
              <a:rPr lang="en-US" sz="2600" dirty="0" err="1">
                <a:latin typeface="Candara" panose="020E0502030303020204" pitchFamily="34" charset="0"/>
              </a:rPr>
              <a:t>Merin</a:t>
            </a:r>
            <a:r>
              <a:rPr lang="en-US" sz="2600" dirty="0">
                <a:latin typeface="Candara" panose="020E0502030303020204" pitchFamily="34" charset="0"/>
              </a:rPr>
              <a:t> cooperated with the </a:t>
            </a:r>
            <a:r>
              <a:rPr lang="en-US" sz="2600" dirty="0" err="1">
                <a:latin typeface="Candara" panose="020E0502030303020204" pitchFamily="34" charset="0"/>
              </a:rPr>
              <a:t>Schmelt</a:t>
            </a:r>
            <a:r>
              <a:rPr lang="en-US" sz="2600" dirty="0">
                <a:latin typeface="Candara" panose="020E0502030303020204" pitchFamily="34" charset="0"/>
              </a:rPr>
              <a:t> Organization, which was an SS division set up soon after Germans invaded Poland. Hundreds of </a:t>
            </a:r>
            <a:r>
              <a:rPr lang="en-US" sz="2600" dirty="0" err="1">
                <a:latin typeface="Candara" panose="020E0502030303020204" pitchFamily="34" charset="0"/>
              </a:rPr>
              <a:t>labour</a:t>
            </a:r>
            <a:r>
              <a:rPr lang="en-US" sz="2600" dirty="0">
                <a:latin typeface="Candara" panose="020E0502030303020204" pitchFamily="34" charset="0"/>
              </a:rPr>
              <a:t> camps were created which were usually attached to factories that belonged to German businesses. Conditions in these camps varied, but on the whole were much better than those in Auschwitz. The prisoners weren’t tattooed with numbers, they were meant to survive, at least to finish the day’s work. They slept in overcrowded barracks without ventilation and worked long hours in difficult conditions but the Nazis delivered their mail. Many of these people managed to survive the war. The factories paid </a:t>
            </a:r>
            <a:r>
              <a:rPr lang="en-US" sz="2600" dirty="0" err="1">
                <a:latin typeface="Candara" panose="020E0502030303020204" pitchFamily="34" charset="0"/>
              </a:rPr>
              <a:t>Schmelt</a:t>
            </a:r>
            <a:r>
              <a:rPr lang="en-US" sz="2600" dirty="0">
                <a:latin typeface="Candara" panose="020E0502030303020204" pitchFamily="34" charset="0"/>
              </a:rPr>
              <a:t>, who shared some of this money with </a:t>
            </a:r>
            <a:r>
              <a:rPr lang="en-US" sz="2600" dirty="0" err="1">
                <a:latin typeface="Candara" panose="020E0502030303020204" pitchFamily="34" charset="0"/>
              </a:rPr>
              <a:t>Merin</a:t>
            </a:r>
            <a:r>
              <a:rPr lang="en-US" sz="2600" dirty="0">
                <a:latin typeface="Candara" panose="020E0502030303020204" pitchFamily="34" charset="0"/>
              </a:rPr>
              <a:t>. Very little of the money was passed on to working Jews or their families</a:t>
            </a:r>
            <a:r>
              <a:rPr lang="en-US" dirty="0">
                <a:latin typeface="Candara" panose="020E0502030303020204" pitchFamily="34" charset="0"/>
              </a:rPr>
              <a:t>.</a:t>
            </a:r>
            <a:endParaRPr lang="pl-PL" dirty="0">
              <a:latin typeface="Candara" panose="020E0502030303020204" pitchFamily="34" charset="0"/>
            </a:endParaRPr>
          </a:p>
          <a:p>
            <a:endParaRPr lang="pl-PL" dirty="0"/>
          </a:p>
        </p:txBody>
      </p:sp>
    </p:spTree>
    <p:extLst>
      <p:ext uri="{BB962C8B-B14F-4D97-AF65-F5344CB8AC3E}">
        <p14:creationId xmlns:p14="http://schemas.microsoft.com/office/powerpoint/2010/main" val="161595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b="1" dirty="0" err="1" smtClean="0">
                <a:latin typeface="Candara" panose="020E0502030303020204" pitchFamily="34" charset="0"/>
              </a:rPr>
              <a:t>Conscription</a:t>
            </a:r>
            <a:r>
              <a:rPr lang="pl-PL" b="1" dirty="0" smtClean="0">
                <a:latin typeface="Candara" panose="020E0502030303020204" pitchFamily="34" charset="0"/>
              </a:rPr>
              <a:t> for </a:t>
            </a:r>
            <a:r>
              <a:rPr lang="pl-PL" b="1" dirty="0" err="1" smtClean="0">
                <a:latin typeface="Candara" panose="020E0502030303020204" pitchFamily="34" charset="0"/>
              </a:rPr>
              <a:t>labour</a:t>
            </a:r>
            <a:r>
              <a:rPr lang="pl-PL" b="1" dirty="0" smtClean="0">
                <a:latin typeface="Candara" panose="020E0502030303020204" pitchFamily="34" charset="0"/>
              </a:rPr>
              <a:t> </a:t>
            </a:r>
            <a:r>
              <a:rPr lang="pl-PL" b="1" dirty="0" err="1" smtClean="0">
                <a:latin typeface="Candara" panose="020E0502030303020204" pitchFamily="34" charset="0"/>
              </a:rPr>
              <a:t>force</a:t>
            </a:r>
            <a:endParaRPr lang="pl-PL" b="1" dirty="0">
              <a:latin typeface="Candara" panose="020E0502030303020204" pitchFamily="34" charset="0"/>
            </a:endParaRPr>
          </a:p>
        </p:txBody>
      </p:sp>
      <p:sp>
        <p:nvSpPr>
          <p:cNvPr id="3" name="Symbol zastępczy zawartości 2"/>
          <p:cNvSpPr>
            <a:spLocks noGrp="1"/>
          </p:cNvSpPr>
          <p:nvPr>
            <p:ph idx="1"/>
          </p:nvPr>
        </p:nvSpPr>
        <p:spPr>
          <a:xfrm>
            <a:off x="457200" y="1196752"/>
            <a:ext cx="8229600" cy="5328592"/>
          </a:xfrm>
        </p:spPr>
        <p:txBody>
          <a:bodyPr anchor="ctr">
            <a:normAutofit/>
          </a:bodyPr>
          <a:lstStyle/>
          <a:p>
            <a:pPr marL="0" indent="0" algn="ctr">
              <a:buNone/>
            </a:pPr>
            <a:r>
              <a:rPr lang="en-US" sz="2400" dirty="0">
                <a:latin typeface="Candara" panose="020E0502030303020204" pitchFamily="34" charset="0"/>
              </a:rPr>
              <a:t>At first Meri tried to get young men to volunteer, for </a:t>
            </a:r>
            <a:r>
              <a:rPr lang="en-US" sz="2400" dirty="0" err="1">
                <a:latin typeface="Candara" panose="020E0502030303020204" pitchFamily="34" charset="0"/>
              </a:rPr>
              <a:t>labour</a:t>
            </a:r>
            <a:r>
              <a:rPr lang="en-US" sz="2400" dirty="0">
                <a:latin typeface="Candara" panose="020E0502030303020204" pitchFamily="34" charset="0"/>
              </a:rPr>
              <a:t> duty, but as soon as they found out what the duty entailed and about the conditions in the camps, </a:t>
            </a:r>
            <a:r>
              <a:rPr lang="en-US" sz="2400" dirty="0" err="1">
                <a:latin typeface="Candara" panose="020E0502030303020204" pitchFamily="34" charset="0"/>
              </a:rPr>
              <a:t>Merin</a:t>
            </a:r>
            <a:r>
              <a:rPr lang="en-US" sz="2400" dirty="0">
                <a:latin typeface="Candara" panose="020E0502030303020204" pitchFamily="34" charset="0"/>
              </a:rPr>
              <a:t> had to shift to the system of mandatory conscription, using all means possible to make it work, including threats to the youngsters or their parents. He set up a special police, which apart from fulfilling its various administrative functions, was used to bring people to the assembly points. It was possible to self-ransom from </a:t>
            </a:r>
            <a:r>
              <a:rPr lang="en-US" sz="2400" dirty="0" err="1">
                <a:latin typeface="Candara" panose="020E0502030303020204" pitchFamily="34" charset="0"/>
              </a:rPr>
              <a:t>labour</a:t>
            </a:r>
            <a:r>
              <a:rPr lang="en-US" sz="2400" dirty="0">
                <a:latin typeface="Candara" panose="020E0502030303020204" pitchFamily="34" charset="0"/>
              </a:rPr>
              <a:t> duty by means of payments of huge amounts of money, which resulted in the sending the poorest ones to the camps. In one instance </a:t>
            </a:r>
            <a:r>
              <a:rPr lang="en-US" sz="2400" dirty="0" err="1">
                <a:latin typeface="Candara" panose="020E0502030303020204" pitchFamily="34" charset="0"/>
              </a:rPr>
              <a:t>Merin</a:t>
            </a:r>
            <a:r>
              <a:rPr lang="en-US" sz="2400" dirty="0">
                <a:latin typeface="Candara" panose="020E0502030303020204" pitchFamily="34" charset="0"/>
              </a:rPr>
              <a:t> demanded the staggering sum of 15 000 zlotys per person. It happened that, although families raised the money, the conscripted members of the family were not released. </a:t>
            </a:r>
            <a:endParaRPr lang="pl-PL" sz="2400" dirty="0">
              <a:latin typeface="Candara" panose="020E0502030303020204" pitchFamily="34" charset="0"/>
            </a:endParaRPr>
          </a:p>
        </p:txBody>
      </p:sp>
    </p:spTree>
    <p:extLst>
      <p:ext uri="{BB962C8B-B14F-4D97-AF65-F5344CB8AC3E}">
        <p14:creationId xmlns:p14="http://schemas.microsoft.com/office/powerpoint/2010/main" val="384245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b="1" dirty="0" err="1" smtClean="0">
                <a:latin typeface="Candara" panose="020E0502030303020204" pitchFamily="34" charset="0"/>
              </a:rPr>
              <a:t>Provision</a:t>
            </a:r>
            <a:r>
              <a:rPr lang="pl-PL" b="1" dirty="0" smtClean="0">
                <a:latin typeface="Candara" panose="020E0502030303020204" pitchFamily="34" charset="0"/>
              </a:rPr>
              <a:t> of </a:t>
            </a:r>
            <a:r>
              <a:rPr lang="pl-PL" b="1" dirty="0" err="1" smtClean="0">
                <a:latin typeface="Candara" panose="020E0502030303020204" pitchFamily="34" charset="0"/>
              </a:rPr>
              <a:t>welfare</a:t>
            </a:r>
            <a:endParaRPr lang="pl-PL" b="1" dirty="0">
              <a:latin typeface="Candara" panose="020E0502030303020204" pitchFamily="34" charset="0"/>
            </a:endParaRPr>
          </a:p>
        </p:txBody>
      </p:sp>
      <p:sp>
        <p:nvSpPr>
          <p:cNvPr id="3" name="Symbol zastępczy zawartości 2"/>
          <p:cNvSpPr>
            <a:spLocks noGrp="1"/>
          </p:cNvSpPr>
          <p:nvPr>
            <p:ph idx="1"/>
          </p:nvPr>
        </p:nvSpPr>
        <p:spPr>
          <a:xfrm>
            <a:off x="457200" y="1124744"/>
            <a:ext cx="8229600" cy="5400600"/>
          </a:xfrm>
        </p:spPr>
        <p:txBody>
          <a:bodyPr/>
          <a:lstStyle/>
          <a:p>
            <a:pPr marL="0" indent="0" algn="just">
              <a:buNone/>
            </a:pPr>
            <a:endParaRPr lang="pl-PL" sz="3000" dirty="0" smtClean="0">
              <a:latin typeface="Candara" panose="020E0502030303020204" pitchFamily="34" charset="0"/>
            </a:endParaRPr>
          </a:p>
          <a:p>
            <a:pPr marL="0" indent="0" algn="ctr">
              <a:buNone/>
            </a:pPr>
            <a:r>
              <a:rPr lang="en-US" sz="2400" dirty="0" smtClean="0">
                <a:latin typeface="Candara" panose="020E0502030303020204" pitchFamily="34" charset="0"/>
              </a:rPr>
              <a:t>Apart </a:t>
            </a:r>
            <a:r>
              <a:rPr lang="en-US" sz="2400" dirty="0">
                <a:latin typeface="Candara" panose="020E0502030303020204" pitchFamily="34" charset="0"/>
              </a:rPr>
              <a:t>from involving Jews in production, Moses worked to ensure the availability of aid and welfare assistance to “his” Jews. Soup kitchens distributed meals and basic foodstuffs, some sections dealt with financial support, the care of infants, children and the elderly, elementary schools were set up. In addition to the standard activities, special help was provided such as wintertime assistance through the distribution of coal and clothing. </a:t>
            </a:r>
            <a:endParaRPr lang="pl-PL" sz="2400" dirty="0">
              <a:latin typeface="Candara" panose="020E0502030303020204" pitchFamily="34" charset="0"/>
            </a:endParaRPr>
          </a:p>
          <a:p>
            <a:endParaRPr lang="pl-PL" dirty="0">
              <a:latin typeface="Candara" panose="020E0502030303020204" pitchFamily="34" charset="0"/>
            </a:endParaRPr>
          </a:p>
        </p:txBody>
      </p:sp>
    </p:spTree>
    <p:extLst>
      <p:ext uri="{BB962C8B-B14F-4D97-AF65-F5344CB8AC3E}">
        <p14:creationId xmlns:p14="http://schemas.microsoft.com/office/powerpoint/2010/main" val="4063278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b="1" dirty="0" smtClean="0">
                <a:latin typeface="Candara" panose="020E0502030303020204" pitchFamily="34" charset="0"/>
              </a:rPr>
              <a:t>The First </a:t>
            </a:r>
            <a:r>
              <a:rPr lang="pl-PL" b="1" dirty="0" err="1" smtClean="0">
                <a:latin typeface="Candara" panose="020E0502030303020204" pitchFamily="34" charset="0"/>
              </a:rPr>
              <a:t>Deportation</a:t>
            </a:r>
            <a:endParaRPr lang="pl-PL" b="1" dirty="0">
              <a:latin typeface="Candara" panose="020E0502030303020204" pitchFamily="34" charset="0"/>
            </a:endParaRPr>
          </a:p>
        </p:txBody>
      </p:sp>
      <p:sp>
        <p:nvSpPr>
          <p:cNvPr id="3" name="Symbol zastępczy zawartości 2"/>
          <p:cNvSpPr>
            <a:spLocks noGrp="1"/>
          </p:cNvSpPr>
          <p:nvPr>
            <p:ph idx="1"/>
          </p:nvPr>
        </p:nvSpPr>
        <p:spPr>
          <a:xfrm>
            <a:off x="395536" y="980728"/>
            <a:ext cx="8229600" cy="5400600"/>
          </a:xfrm>
        </p:spPr>
        <p:txBody>
          <a:bodyPr>
            <a:noAutofit/>
          </a:bodyPr>
          <a:lstStyle/>
          <a:p>
            <a:pPr marL="0" indent="0" algn="just">
              <a:buNone/>
            </a:pPr>
            <a:endParaRPr lang="pl-PL" sz="2400" dirty="0" smtClean="0">
              <a:latin typeface="Candara" panose="020E0502030303020204" pitchFamily="34" charset="0"/>
            </a:endParaRPr>
          </a:p>
          <a:p>
            <a:pPr marL="0" indent="0" algn="ctr">
              <a:buNone/>
            </a:pPr>
            <a:r>
              <a:rPr lang="en-US" sz="2400" dirty="0" smtClean="0">
                <a:latin typeface="Candara" panose="020E0502030303020204" pitchFamily="34" charset="0"/>
              </a:rPr>
              <a:t>In </a:t>
            </a:r>
            <a:r>
              <a:rPr lang="en-US" sz="2400" dirty="0">
                <a:latin typeface="Candara" panose="020E0502030303020204" pitchFamily="34" charset="0"/>
              </a:rPr>
              <a:t>May 1942 a dramatic meeting of the most important members of </a:t>
            </a:r>
            <a:r>
              <a:rPr lang="en-US" sz="2400" dirty="0" err="1">
                <a:latin typeface="Candara" panose="020E0502030303020204" pitchFamily="34" charset="0"/>
              </a:rPr>
              <a:t>Merin’s</a:t>
            </a:r>
            <a:r>
              <a:rPr lang="en-US" sz="2400" dirty="0">
                <a:latin typeface="Candara" panose="020E0502030303020204" pitchFamily="34" charset="0"/>
              </a:rPr>
              <a:t> staff, the elders and heads of departments took place. It was related to the demand of the Germans for the first deportation. Trying to avoid brutality that usually accompanied the deportations carried out by the Nazis themselves, </a:t>
            </a:r>
            <a:r>
              <a:rPr lang="en-US" sz="2400" dirty="0" err="1">
                <a:latin typeface="Candara" panose="020E0502030303020204" pitchFamily="34" charset="0"/>
              </a:rPr>
              <a:t>Merin</a:t>
            </a:r>
            <a:r>
              <a:rPr lang="en-US" sz="2400" dirty="0">
                <a:latin typeface="Candara" panose="020E0502030303020204" pitchFamily="34" charset="0"/>
              </a:rPr>
              <a:t> suggested that the Central Committee itself undertake the deportation. A few members protested, saying it would be against the Jewish ethics and cited Maimonides : </a:t>
            </a:r>
            <a:r>
              <a:rPr lang="en-US" sz="2400" i="1" dirty="0">
                <a:latin typeface="Candara" panose="020E0502030303020204" pitchFamily="34" charset="0"/>
              </a:rPr>
              <a:t>“When the enemy demands of a group of Jews: ‘Sacrifice one in your midst and the rest will be spared for it,’ the group ought to submit to collective death rather than abandon the innocent man to his fate!”. </a:t>
            </a:r>
            <a:endParaRPr lang="pl-PL" sz="2400" dirty="0">
              <a:latin typeface="Candara" panose="020E0502030303020204" pitchFamily="34" charset="0"/>
            </a:endParaRPr>
          </a:p>
        </p:txBody>
      </p:sp>
    </p:spTree>
    <p:extLst>
      <p:ext uri="{BB962C8B-B14F-4D97-AF65-F5344CB8AC3E}">
        <p14:creationId xmlns:p14="http://schemas.microsoft.com/office/powerpoint/2010/main" val="1977918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827584" y="1052736"/>
            <a:ext cx="7402016" cy="4968553"/>
          </a:xfrm>
        </p:spPr>
        <p:txBody>
          <a:bodyPr>
            <a:normAutofit/>
          </a:bodyPr>
          <a:lstStyle/>
          <a:p>
            <a:pPr marL="0" indent="0" algn="just">
              <a:buNone/>
            </a:pPr>
            <a:endParaRPr lang="pl-PL" sz="2400" dirty="0" smtClean="0">
              <a:latin typeface="Candara" panose="020E0502030303020204" pitchFamily="34" charset="0"/>
            </a:endParaRPr>
          </a:p>
          <a:p>
            <a:pPr marL="0" indent="0" algn="ctr">
              <a:buNone/>
            </a:pPr>
            <a:r>
              <a:rPr lang="en-US" sz="2400" dirty="0" smtClean="0">
                <a:latin typeface="Candara" panose="020E0502030303020204" pitchFamily="34" charset="0"/>
              </a:rPr>
              <a:t>In </a:t>
            </a:r>
            <a:r>
              <a:rPr lang="en-US" sz="2400" dirty="0">
                <a:latin typeface="Candara" panose="020E0502030303020204" pitchFamily="34" charset="0"/>
              </a:rPr>
              <a:t>spite of the fact that majority voted against </a:t>
            </a:r>
            <a:r>
              <a:rPr lang="en-US" sz="2400" dirty="0" err="1">
                <a:latin typeface="Candara" panose="020E0502030303020204" pitchFamily="34" charset="0"/>
              </a:rPr>
              <a:t>Merin</a:t>
            </a:r>
            <a:r>
              <a:rPr lang="en-US" sz="2400" dirty="0">
                <a:latin typeface="Candara" panose="020E0502030303020204" pitchFamily="34" charset="0"/>
              </a:rPr>
              <a:t>, he decided to carry on with his plan. He was supported by some of the </a:t>
            </a:r>
            <a:r>
              <a:rPr lang="en-US" sz="2400" dirty="0" err="1">
                <a:latin typeface="Candara" panose="020E0502030303020204" pitchFamily="34" charset="0"/>
              </a:rPr>
              <a:t>Rabis</a:t>
            </a:r>
            <a:r>
              <a:rPr lang="en-US" sz="2400" dirty="0">
                <a:latin typeface="Candara" panose="020E0502030303020204" pitchFamily="34" charset="0"/>
              </a:rPr>
              <a:t>, trusting that deportations meant forced </a:t>
            </a:r>
            <a:r>
              <a:rPr lang="en-US" sz="2400" dirty="0" err="1">
                <a:latin typeface="Candara" panose="020E0502030303020204" pitchFamily="34" charset="0"/>
              </a:rPr>
              <a:t>labour</a:t>
            </a:r>
            <a:r>
              <a:rPr lang="en-US" sz="2400" dirty="0">
                <a:latin typeface="Candara" panose="020E0502030303020204" pitchFamily="34" charset="0"/>
              </a:rPr>
              <a:t> rather than death. Several members of the board resigned and </a:t>
            </a:r>
            <a:r>
              <a:rPr lang="en-US" sz="2400" dirty="0" err="1">
                <a:latin typeface="Candara" panose="020E0502030303020204" pitchFamily="34" charset="0"/>
              </a:rPr>
              <a:t>Merin</a:t>
            </a:r>
            <a:r>
              <a:rPr lang="en-US" sz="2400" dirty="0">
                <a:latin typeface="Candara" panose="020E0502030303020204" pitchFamily="34" charset="0"/>
              </a:rPr>
              <a:t> felt obliged to demote some of his council elders and even denounce one of them, Bezalel </a:t>
            </a:r>
            <a:r>
              <a:rPr lang="en-US" sz="2400" dirty="0" err="1">
                <a:latin typeface="Candara" panose="020E0502030303020204" pitchFamily="34" charset="0"/>
              </a:rPr>
              <a:t>Zucker</a:t>
            </a:r>
            <a:r>
              <a:rPr lang="en-US" sz="2400" dirty="0">
                <a:latin typeface="Candara" panose="020E0502030303020204" pitchFamily="34" charset="0"/>
              </a:rPr>
              <a:t> to the Gestapo in order to maintain control. </a:t>
            </a:r>
            <a:endParaRPr lang="pl-PL" sz="2400" dirty="0">
              <a:latin typeface="Candara" panose="020E0502030303020204" pitchFamily="34" charset="0"/>
            </a:endParaRPr>
          </a:p>
        </p:txBody>
      </p:sp>
    </p:spTree>
    <p:extLst>
      <p:ext uri="{BB962C8B-B14F-4D97-AF65-F5344CB8AC3E}">
        <p14:creationId xmlns:p14="http://schemas.microsoft.com/office/powerpoint/2010/main" val="3911449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b="1" dirty="0" err="1" smtClean="0">
                <a:latin typeface="Candara" panose="020E0502030303020204" pitchFamily="34" charset="0"/>
              </a:rPr>
              <a:t>Resistance</a:t>
            </a:r>
            <a:r>
              <a:rPr lang="pl-PL" b="1" dirty="0" smtClean="0">
                <a:latin typeface="Candara" panose="020E0502030303020204" pitchFamily="34" charset="0"/>
              </a:rPr>
              <a:t> </a:t>
            </a:r>
            <a:r>
              <a:rPr lang="pl-PL" b="1" dirty="0" err="1" smtClean="0">
                <a:latin typeface="Candara" panose="020E0502030303020204" pitchFamily="34" charset="0"/>
              </a:rPr>
              <a:t>against</a:t>
            </a:r>
            <a:r>
              <a:rPr lang="pl-PL" b="1" dirty="0" smtClean="0">
                <a:latin typeface="Candara" panose="020E0502030303020204" pitchFamily="34" charset="0"/>
              </a:rPr>
              <a:t> </a:t>
            </a:r>
            <a:r>
              <a:rPr lang="pl-PL" b="1" dirty="0" err="1" smtClean="0">
                <a:latin typeface="Candara" panose="020E0502030303020204" pitchFamily="34" charset="0"/>
              </a:rPr>
              <a:t>Merin</a:t>
            </a:r>
            <a:endParaRPr lang="pl-PL" b="1" dirty="0">
              <a:latin typeface="Candara" panose="020E0502030303020204" pitchFamily="34" charset="0"/>
            </a:endParaRPr>
          </a:p>
        </p:txBody>
      </p:sp>
      <p:sp>
        <p:nvSpPr>
          <p:cNvPr id="3" name="Symbol zastępczy zawartości 2"/>
          <p:cNvSpPr>
            <a:spLocks noGrp="1"/>
          </p:cNvSpPr>
          <p:nvPr>
            <p:ph idx="1"/>
          </p:nvPr>
        </p:nvSpPr>
        <p:spPr>
          <a:xfrm>
            <a:off x="457200" y="1556792"/>
            <a:ext cx="8229600" cy="4896544"/>
          </a:xfrm>
        </p:spPr>
        <p:txBody>
          <a:bodyPr>
            <a:normAutofit/>
          </a:bodyPr>
          <a:lstStyle/>
          <a:p>
            <a:pPr marL="0" indent="0" algn="just">
              <a:buNone/>
            </a:pPr>
            <a:endParaRPr lang="pl-PL" sz="3000" dirty="0" smtClean="0">
              <a:latin typeface="Candara" panose="020E0502030303020204" pitchFamily="34" charset="0"/>
            </a:endParaRPr>
          </a:p>
          <a:p>
            <a:pPr marL="0" indent="0" algn="ctr">
              <a:buNone/>
            </a:pPr>
            <a:r>
              <a:rPr lang="en-US" sz="2400" dirty="0" smtClean="0">
                <a:latin typeface="Candara" panose="020E0502030303020204" pitchFamily="34" charset="0"/>
              </a:rPr>
              <a:t>Jewish </a:t>
            </a:r>
            <a:r>
              <a:rPr lang="en-US" sz="2400" dirty="0" err="1">
                <a:latin typeface="Candara" panose="020E0502030303020204" pitchFamily="34" charset="0"/>
              </a:rPr>
              <a:t>jouth</a:t>
            </a:r>
            <a:r>
              <a:rPr lang="en-US" sz="2400" dirty="0">
                <a:latin typeface="Candara" panose="020E0502030303020204" pitchFamily="34" charset="0"/>
              </a:rPr>
              <a:t> organizations opposed </a:t>
            </a:r>
            <a:r>
              <a:rPr lang="en-US" sz="2400" dirty="0" err="1">
                <a:latin typeface="Candara" panose="020E0502030303020204" pitchFamily="34" charset="0"/>
              </a:rPr>
              <a:t>Merin</a:t>
            </a:r>
            <a:r>
              <a:rPr lang="en-US" sz="2400" dirty="0">
                <a:latin typeface="Candara" panose="020E0502030303020204" pitchFamily="34" charset="0"/>
              </a:rPr>
              <a:t>. The day before the deportation all Jewish political parties issued a call to the Jews of Sosnowiec urging them to resist passively and not to respond to Central Committee’s “invitation”. </a:t>
            </a:r>
            <a:r>
              <a:rPr lang="en-US" sz="2400" dirty="0" err="1">
                <a:latin typeface="Candara" panose="020E0502030303020204" pitchFamily="34" charset="0"/>
              </a:rPr>
              <a:t>Merin</a:t>
            </a:r>
            <a:r>
              <a:rPr lang="en-US" sz="2400" dirty="0">
                <a:latin typeface="Candara" panose="020E0502030303020204" pitchFamily="34" charset="0"/>
              </a:rPr>
              <a:t> decided to carry out the selection and delivered deportees to the Germans himself. Since May till July 1942 15 000 Jews from the area administered by </a:t>
            </a:r>
            <a:r>
              <a:rPr lang="en-US" sz="2400" dirty="0" err="1">
                <a:latin typeface="Candara" panose="020E0502030303020204" pitchFamily="34" charset="0"/>
              </a:rPr>
              <a:t>Merin</a:t>
            </a:r>
            <a:r>
              <a:rPr lang="en-US" sz="2400" dirty="0">
                <a:latin typeface="Candara" panose="020E0502030303020204" pitchFamily="34" charset="0"/>
              </a:rPr>
              <a:t> were sent to concentration camps</a:t>
            </a:r>
            <a:r>
              <a:rPr lang="en-US" sz="2400" dirty="0"/>
              <a:t>. </a:t>
            </a:r>
            <a:endParaRPr lang="pl-PL" sz="2400" dirty="0"/>
          </a:p>
          <a:p>
            <a:endParaRPr lang="pl-PL" dirty="0"/>
          </a:p>
        </p:txBody>
      </p:sp>
    </p:spTree>
    <p:extLst>
      <p:ext uri="{BB962C8B-B14F-4D97-AF65-F5344CB8AC3E}">
        <p14:creationId xmlns:p14="http://schemas.microsoft.com/office/powerpoint/2010/main" val="213423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936104"/>
          </a:xfrm>
        </p:spPr>
        <p:txBody>
          <a:bodyPr>
            <a:normAutofit/>
          </a:bodyPr>
          <a:lstStyle/>
          <a:p>
            <a:r>
              <a:rPr lang="pl-PL" sz="4000" dirty="0" err="1" smtClean="0">
                <a:latin typeface="Candara" panose="020E0502030303020204" pitchFamily="34" charset="0"/>
              </a:rPr>
              <a:t>Merin</a:t>
            </a:r>
            <a:r>
              <a:rPr lang="pl-PL" sz="4000" dirty="0" smtClean="0">
                <a:latin typeface="Candara" panose="020E0502030303020204" pitchFamily="34" charset="0"/>
              </a:rPr>
              <a:t> and the </a:t>
            </a:r>
            <a:r>
              <a:rPr lang="pl-PL" sz="4000" dirty="0" err="1" smtClean="0">
                <a:latin typeface="Candara" panose="020E0502030303020204" pitchFamily="34" charset="0"/>
              </a:rPr>
              <a:t>resistance</a:t>
            </a:r>
            <a:r>
              <a:rPr lang="pl-PL" sz="4000" dirty="0" smtClean="0">
                <a:latin typeface="Candara" panose="020E0502030303020204" pitchFamily="34" charset="0"/>
              </a:rPr>
              <a:t> </a:t>
            </a:r>
            <a:r>
              <a:rPr lang="pl-PL" sz="4000" dirty="0" err="1" smtClean="0">
                <a:latin typeface="Candara" panose="020E0502030303020204" pitchFamily="34" charset="0"/>
              </a:rPr>
              <a:t>movement</a:t>
            </a:r>
            <a:endParaRPr lang="pl-PL" sz="4000" dirty="0">
              <a:latin typeface="Candara" panose="020E0502030303020204" pitchFamily="34" charset="0"/>
            </a:endParaRPr>
          </a:p>
        </p:txBody>
      </p:sp>
      <p:sp>
        <p:nvSpPr>
          <p:cNvPr id="3" name="Symbol zastępczy zawartości 2"/>
          <p:cNvSpPr>
            <a:spLocks noGrp="1"/>
          </p:cNvSpPr>
          <p:nvPr>
            <p:ph idx="1"/>
          </p:nvPr>
        </p:nvSpPr>
        <p:spPr>
          <a:xfrm>
            <a:off x="457200" y="836712"/>
            <a:ext cx="8229600" cy="5688632"/>
          </a:xfrm>
        </p:spPr>
        <p:txBody>
          <a:bodyPr>
            <a:normAutofit/>
          </a:bodyPr>
          <a:lstStyle/>
          <a:p>
            <a:pPr marL="0" indent="0" algn="just">
              <a:buNone/>
            </a:pPr>
            <a:endParaRPr lang="pl-PL" sz="2400" dirty="0" smtClean="0">
              <a:latin typeface="Candara" panose="020E0502030303020204" pitchFamily="34" charset="0"/>
            </a:endParaRPr>
          </a:p>
          <a:p>
            <a:pPr marL="0" indent="0" algn="ctr">
              <a:buNone/>
            </a:pPr>
            <a:r>
              <a:rPr lang="en-US" sz="2400" dirty="0" err="1" smtClean="0">
                <a:latin typeface="Candara" panose="020E0502030303020204" pitchFamily="34" charset="0"/>
              </a:rPr>
              <a:t>Merin’s</a:t>
            </a:r>
            <a:r>
              <a:rPr lang="en-US" sz="2400" dirty="0" smtClean="0">
                <a:latin typeface="Candara" panose="020E0502030303020204" pitchFamily="34" charset="0"/>
              </a:rPr>
              <a:t> </a:t>
            </a:r>
            <a:r>
              <a:rPr lang="en-US" sz="2400" dirty="0">
                <a:latin typeface="Candara" panose="020E0502030303020204" pitchFamily="34" charset="0"/>
              </a:rPr>
              <a:t>policy was to sacrifice some Jews (at the beginning the Jews resettled from Czech, later the poorest) in order to save others.  The opposition changed into the resistant movement, with youth organizations playing the main part. </a:t>
            </a:r>
            <a:r>
              <a:rPr lang="en-US" sz="2400" dirty="0" err="1">
                <a:latin typeface="Candara" panose="020E0502030303020204" pitchFamily="34" charset="0"/>
              </a:rPr>
              <a:t>Merin</a:t>
            </a:r>
            <a:r>
              <a:rPr lang="en-US" sz="2400" dirty="0">
                <a:latin typeface="Candara" panose="020E0502030303020204" pitchFamily="34" charset="0"/>
              </a:rPr>
              <a:t>, who was called “the Jewish King” and believed in his connections with the Germans, believed also that any defensive resistance against the Nazis is more evil than the Nazis themselves. Therefore, he didn’t hesitate to denounce some of the underground groups, which resulted in the underground  passing a death sentence on him. It was to be carried out by </a:t>
            </a:r>
            <a:r>
              <a:rPr lang="en-US" sz="2400" dirty="0" err="1">
                <a:latin typeface="Candara" panose="020E0502030303020204" pitchFamily="34" charset="0"/>
              </a:rPr>
              <a:t>Zvi</a:t>
            </a:r>
            <a:r>
              <a:rPr lang="en-US" sz="2400" dirty="0">
                <a:latin typeface="Candara" panose="020E0502030303020204" pitchFamily="34" charset="0"/>
              </a:rPr>
              <a:t> </a:t>
            </a:r>
            <a:r>
              <a:rPr lang="en-US" sz="2400" dirty="0" err="1">
                <a:latin typeface="Candara" panose="020E0502030303020204" pitchFamily="34" charset="0"/>
              </a:rPr>
              <a:t>Dunski</a:t>
            </a:r>
            <a:r>
              <a:rPr lang="en-US" sz="2400" dirty="0">
                <a:latin typeface="Candara" panose="020E0502030303020204" pitchFamily="34" charset="0"/>
              </a:rPr>
              <a:t>, however, in the end, because of  </a:t>
            </a:r>
            <a:r>
              <a:rPr lang="en-US" sz="2400" dirty="0" err="1">
                <a:latin typeface="Candara" panose="020E0502030303020204" pitchFamily="34" charset="0"/>
              </a:rPr>
              <a:t>Merin’s</a:t>
            </a:r>
            <a:r>
              <a:rPr lang="en-US" sz="2400" dirty="0">
                <a:latin typeface="Candara" panose="020E0502030303020204" pitchFamily="34" charset="0"/>
              </a:rPr>
              <a:t> police </a:t>
            </a:r>
            <a:r>
              <a:rPr lang="en-US" sz="2400" dirty="0" smtClean="0">
                <a:latin typeface="Candara" panose="020E0502030303020204" pitchFamily="34" charset="0"/>
              </a:rPr>
              <a:t>protection</a:t>
            </a:r>
            <a:r>
              <a:rPr lang="pl-PL" sz="2400" dirty="0" smtClean="0">
                <a:latin typeface="Candara" panose="020E0502030303020204" pitchFamily="34" charset="0"/>
              </a:rPr>
              <a:t> </a:t>
            </a:r>
            <a:r>
              <a:rPr lang="en-US" sz="2400" dirty="0" smtClean="0">
                <a:latin typeface="Candara" panose="020E0502030303020204" pitchFamily="34" charset="0"/>
              </a:rPr>
              <a:t>the </a:t>
            </a:r>
            <a:r>
              <a:rPr lang="en-US" sz="2400" dirty="0">
                <a:latin typeface="Candara" panose="020E0502030303020204" pitchFamily="34" charset="0"/>
              </a:rPr>
              <a:t>execution of the sentence was abandoned. </a:t>
            </a:r>
            <a:endParaRPr lang="pl-PL" sz="2400" dirty="0">
              <a:latin typeface="Candara" panose="020E0502030303020204" pitchFamily="34" charset="0"/>
            </a:endParaRPr>
          </a:p>
          <a:p>
            <a:pPr marL="0" indent="0">
              <a:buNone/>
            </a:pPr>
            <a:endParaRPr lang="pl-PL" dirty="0">
              <a:latin typeface="Candara" panose="020E0502030303020204" pitchFamily="34" charset="0"/>
            </a:endParaRPr>
          </a:p>
        </p:txBody>
      </p:sp>
    </p:spTree>
    <p:extLst>
      <p:ext uri="{BB962C8B-B14F-4D97-AF65-F5344CB8AC3E}">
        <p14:creationId xmlns:p14="http://schemas.microsoft.com/office/powerpoint/2010/main" val="498324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p:cNvSpPr>
            <a:spLocks noGrp="1"/>
          </p:cNvSpPr>
          <p:nvPr>
            <p:ph type="body" idx="2"/>
          </p:nvPr>
        </p:nvSpPr>
        <p:spPr>
          <a:xfrm>
            <a:off x="457200" y="404664"/>
            <a:ext cx="3008313" cy="5721499"/>
          </a:xfrm>
        </p:spPr>
        <p:txBody>
          <a:bodyPr anchor="ctr">
            <a:normAutofit/>
          </a:bodyPr>
          <a:lstStyle/>
          <a:p>
            <a:pPr algn="just"/>
            <a:r>
              <a:rPr lang="pl-PL" sz="2400" dirty="0" err="1">
                <a:latin typeface="Candara" panose="020E0502030303020204" pitchFamily="34" charset="0"/>
              </a:rPr>
              <a:t>Merin</a:t>
            </a:r>
            <a:r>
              <a:rPr lang="en-US" sz="2400" dirty="0">
                <a:latin typeface="Candara" panose="020E0502030303020204" pitchFamily="34" charset="0"/>
              </a:rPr>
              <a:t> was born in 1905 in Sosnowiec. He came from a well-known </a:t>
            </a:r>
            <a:r>
              <a:rPr lang="en-US" sz="2400" dirty="0" err="1" smtClean="0">
                <a:latin typeface="Candara" panose="020E0502030303020204" pitchFamily="34" charset="0"/>
              </a:rPr>
              <a:t>famil</a:t>
            </a:r>
            <a:r>
              <a:rPr lang="pl-PL" sz="2400" dirty="0" smtClean="0">
                <a:latin typeface="Candara" panose="020E0502030303020204" pitchFamily="34" charset="0"/>
              </a:rPr>
              <a:t>y</a:t>
            </a:r>
            <a:r>
              <a:rPr lang="en-US" sz="2400" dirty="0" smtClean="0">
                <a:latin typeface="Candara" panose="020E0502030303020204" pitchFamily="34" charset="0"/>
              </a:rPr>
              <a:t>.</a:t>
            </a:r>
            <a:r>
              <a:rPr lang="pl-PL" sz="2400" dirty="0" smtClean="0">
                <a:latin typeface="Candara" panose="020E0502030303020204" pitchFamily="34" charset="0"/>
              </a:rPr>
              <a:t> </a:t>
            </a:r>
            <a:r>
              <a:rPr lang="en-US" sz="2400" dirty="0" smtClean="0">
                <a:latin typeface="Candara" panose="020E0502030303020204" pitchFamily="34" charset="0"/>
              </a:rPr>
              <a:t> </a:t>
            </a:r>
            <a:r>
              <a:rPr lang="pl-PL" sz="2400" dirty="0" err="1">
                <a:latin typeface="Candara" panose="020E0502030303020204" pitchFamily="34" charset="0"/>
              </a:rPr>
              <a:t>Before</a:t>
            </a:r>
            <a:r>
              <a:rPr lang="pl-PL" sz="2400" dirty="0">
                <a:latin typeface="Candara" panose="020E0502030303020204" pitchFamily="34" charset="0"/>
              </a:rPr>
              <a:t> the </a:t>
            </a:r>
            <a:r>
              <a:rPr lang="pl-PL" sz="2400" dirty="0" smtClean="0">
                <a:latin typeface="Candara" panose="020E0502030303020204" pitchFamily="34" charset="0"/>
              </a:rPr>
              <a:t>war </a:t>
            </a:r>
            <a:r>
              <a:rPr lang="pl-PL" sz="2400" dirty="0">
                <a:latin typeface="Candara" panose="020E0502030303020204" pitchFamily="34" charset="0"/>
              </a:rPr>
              <a:t>h</a:t>
            </a:r>
            <a:r>
              <a:rPr lang="en-US" sz="2400" dirty="0">
                <a:latin typeface="Candara" panose="020E0502030303020204" pitchFamily="34" charset="0"/>
              </a:rPr>
              <a:t>e worked as a commercial broker. He separated from his wife and lead a bachelor’s life. Because of his slight built he looked a few years younger than he actually was. He was pale, had brown hair and keen eyes.</a:t>
            </a:r>
            <a:endParaRPr lang="pl-PL" dirty="0"/>
          </a:p>
        </p:txBody>
      </p:sp>
      <p:pic>
        <p:nvPicPr>
          <p:cNvPr id="1028" name="Picture 4" descr="C:\Users\ja\Desktop\Kolaboracja\Mosze wieksz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139504" y="273050"/>
            <a:ext cx="3982842"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7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827584" y="620688"/>
            <a:ext cx="7474024" cy="5688607"/>
          </a:xfrm>
        </p:spPr>
        <p:txBody>
          <a:bodyPr>
            <a:normAutofit lnSpcReduction="10000"/>
          </a:bodyPr>
          <a:lstStyle/>
          <a:p>
            <a:pPr marL="0" indent="0" algn="just">
              <a:buNone/>
            </a:pPr>
            <a:endParaRPr lang="pl-PL" sz="2400" dirty="0" smtClean="0">
              <a:latin typeface="Candara" panose="020E0502030303020204" pitchFamily="34" charset="0"/>
            </a:endParaRPr>
          </a:p>
          <a:p>
            <a:pPr marL="0" indent="0" algn="ctr">
              <a:buNone/>
            </a:pPr>
            <a:r>
              <a:rPr lang="en-US" sz="2400" dirty="0" err="1" smtClean="0">
                <a:latin typeface="Candara" panose="020E0502030303020204" pitchFamily="34" charset="0"/>
              </a:rPr>
              <a:t>Merin</a:t>
            </a:r>
            <a:r>
              <a:rPr lang="en-US" sz="2400" dirty="0" smtClean="0">
                <a:latin typeface="Candara" panose="020E0502030303020204" pitchFamily="34" charset="0"/>
              </a:rPr>
              <a:t> </a:t>
            </a:r>
            <a:r>
              <a:rPr lang="en-US" sz="2400" dirty="0">
                <a:latin typeface="Candara" panose="020E0502030303020204" pitchFamily="34" charset="0"/>
              </a:rPr>
              <a:t>also opposed any contacts of the resistance movement with the Jewish committee in Switzerland, which obtained passports of South-American countries for Jews, which would enable them to leave from the occupied Poland. In 1943, he said</a:t>
            </a:r>
            <a:r>
              <a:rPr lang="en-US" sz="2400" dirty="0" smtClean="0">
                <a:latin typeface="Candara" panose="020E0502030303020204" pitchFamily="34" charset="0"/>
              </a:rPr>
              <a:t>:</a:t>
            </a:r>
            <a:endParaRPr lang="pl-PL" sz="2400" dirty="0" smtClean="0">
              <a:latin typeface="Candara" panose="020E0502030303020204" pitchFamily="34" charset="0"/>
            </a:endParaRPr>
          </a:p>
          <a:p>
            <a:pPr marL="0" indent="0" algn="ctr">
              <a:buNone/>
            </a:pPr>
            <a:endParaRPr lang="pl-PL" sz="2400" dirty="0">
              <a:latin typeface="Candara" panose="020E0502030303020204" pitchFamily="34" charset="0"/>
            </a:endParaRPr>
          </a:p>
          <a:p>
            <a:pPr marL="0" indent="0" algn="ctr">
              <a:buNone/>
            </a:pPr>
            <a:r>
              <a:rPr lang="en-US" sz="2400" i="1" dirty="0">
                <a:latin typeface="Candara" panose="020E0502030303020204" pitchFamily="34" charset="0"/>
              </a:rPr>
              <a:t>“I know of the plans and preparations of the young people. . . </a:t>
            </a:r>
            <a:r>
              <a:rPr lang="en-US" sz="2400" i="1" dirty="0" smtClean="0">
                <a:latin typeface="Candara" panose="020E0502030303020204" pitchFamily="34" charset="0"/>
              </a:rPr>
              <a:t>I </a:t>
            </a:r>
            <a:r>
              <a:rPr lang="en-US" sz="2400" i="1" dirty="0">
                <a:latin typeface="Candara" panose="020E0502030303020204" pitchFamily="34" charset="0"/>
              </a:rPr>
              <a:t>know also of the foreign passports that come from Switzerland. </a:t>
            </a:r>
            <a:r>
              <a:rPr lang="en-US" sz="2400" i="1" dirty="0" smtClean="0">
                <a:latin typeface="Candara" panose="020E0502030303020204" pitchFamily="34" charset="0"/>
              </a:rPr>
              <a:t>... </a:t>
            </a:r>
            <a:r>
              <a:rPr lang="en-US" sz="2400" i="1" dirty="0">
                <a:latin typeface="Candara" panose="020E0502030303020204" pitchFamily="34" charset="0"/>
              </a:rPr>
              <a:t>I warn </a:t>
            </a:r>
            <a:r>
              <a:rPr lang="en-US" sz="2400" i="1" dirty="0" smtClean="0">
                <a:latin typeface="Candara" panose="020E0502030303020204" pitchFamily="34" charset="0"/>
              </a:rPr>
              <a:t>you… </a:t>
            </a:r>
            <a:r>
              <a:rPr lang="en-US" sz="2400" i="1" dirty="0">
                <a:latin typeface="Candara" panose="020E0502030303020204" pitchFamily="34" charset="0"/>
              </a:rPr>
              <a:t>I stand in a cage before a hungry and angry tiger. I stuff his mouth with meat, the flesh of my brothers and sisters, to keep him in his cage lest he break loose and tear us all to bits</a:t>
            </a:r>
            <a:r>
              <a:rPr lang="en-US" sz="2400" i="1" dirty="0" smtClean="0">
                <a:latin typeface="Candara" panose="020E0502030303020204" pitchFamily="34" charset="0"/>
              </a:rPr>
              <a:t>...And </a:t>
            </a:r>
            <a:r>
              <a:rPr lang="en-US" sz="2400" i="1" dirty="0">
                <a:latin typeface="Candara" panose="020E0502030303020204" pitchFamily="34" charset="0"/>
              </a:rPr>
              <a:t>nobody shall dissuade me from this course. I will not do what </a:t>
            </a:r>
            <a:r>
              <a:rPr lang="en-US" sz="2400" i="1" dirty="0" err="1">
                <a:latin typeface="Candara" panose="020E0502030303020204" pitchFamily="34" charset="0"/>
              </a:rPr>
              <a:t>Czerniakow</a:t>
            </a:r>
            <a:r>
              <a:rPr lang="en-US" sz="2400" i="1" dirty="0">
                <a:latin typeface="Candara" panose="020E0502030303020204" pitchFamily="34" charset="0"/>
              </a:rPr>
              <a:t> did in Warsaw</a:t>
            </a:r>
            <a:r>
              <a:rPr lang="en-US" sz="2400" i="1" dirty="0" smtClean="0">
                <a:latin typeface="Candara" panose="020E0502030303020204" pitchFamily="34" charset="0"/>
              </a:rPr>
              <a:t>...I </a:t>
            </a:r>
            <a:r>
              <a:rPr lang="en-US" sz="2400" i="1" dirty="0">
                <a:latin typeface="Candara" panose="020E0502030303020204" pitchFamily="34" charset="0"/>
              </a:rPr>
              <a:t>will not commit suicide!” </a:t>
            </a:r>
            <a:r>
              <a:rPr lang="en-US" sz="2400" dirty="0">
                <a:latin typeface="Candara" panose="020E0502030303020204" pitchFamily="34" charset="0"/>
              </a:rPr>
              <a:t>(Friedman, 1958).</a:t>
            </a:r>
            <a:endParaRPr lang="pl-PL" sz="2400" dirty="0">
              <a:latin typeface="Candara" panose="020E0502030303020204" pitchFamily="34" charset="0"/>
            </a:endParaRPr>
          </a:p>
          <a:p>
            <a:pPr marL="0" indent="0">
              <a:buNone/>
            </a:pPr>
            <a:endParaRPr lang="pl-PL" sz="2400" dirty="0"/>
          </a:p>
        </p:txBody>
      </p:sp>
    </p:spTree>
    <p:extLst>
      <p:ext uri="{BB962C8B-B14F-4D97-AF65-F5344CB8AC3E}">
        <p14:creationId xmlns:p14="http://schemas.microsoft.com/office/powerpoint/2010/main" val="3134760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b="1" dirty="0" err="1" smtClean="0">
                <a:latin typeface="Candara" panose="020E0502030303020204" pitchFamily="34" charset="0"/>
              </a:rPr>
              <a:t>Last</a:t>
            </a:r>
            <a:r>
              <a:rPr lang="pl-PL" b="1" dirty="0" smtClean="0">
                <a:latin typeface="Candara" panose="020E0502030303020204" pitchFamily="34" charset="0"/>
              </a:rPr>
              <a:t> </a:t>
            </a:r>
            <a:r>
              <a:rPr lang="pl-PL" b="1" dirty="0" err="1" smtClean="0">
                <a:latin typeface="Candara" panose="020E0502030303020204" pitchFamily="34" charset="0"/>
              </a:rPr>
              <a:t>days</a:t>
            </a:r>
            <a:endParaRPr lang="pl-PL" b="1" dirty="0">
              <a:latin typeface="Candara" panose="020E0502030303020204" pitchFamily="34" charset="0"/>
            </a:endParaRPr>
          </a:p>
        </p:txBody>
      </p:sp>
      <p:sp>
        <p:nvSpPr>
          <p:cNvPr id="3" name="Symbol zastępczy zawartości 2"/>
          <p:cNvSpPr>
            <a:spLocks noGrp="1"/>
          </p:cNvSpPr>
          <p:nvPr>
            <p:ph idx="1"/>
          </p:nvPr>
        </p:nvSpPr>
        <p:spPr>
          <a:xfrm>
            <a:off x="457200" y="980728"/>
            <a:ext cx="8229600" cy="5544616"/>
          </a:xfrm>
        </p:spPr>
        <p:txBody>
          <a:bodyPr>
            <a:normAutofit fontScale="85000" lnSpcReduction="10000"/>
          </a:bodyPr>
          <a:lstStyle/>
          <a:p>
            <a:pPr marL="0" indent="0" algn="just">
              <a:buNone/>
            </a:pPr>
            <a:endParaRPr lang="pl-PL" dirty="0" smtClean="0">
              <a:latin typeface="Candara" panose="020E0502030303020204" pitchFamily="34" charset="0"/>
            </a:endParaRPr>
          </a:p>
          <a:p>
            <a:pPr marL="0" indent="0" algn="ctr">
              <a:buNone/>
            </a:pPr>
            <a:r>
              <a:rPr lang="en-US" dirty="0" smtClean="0">
                <a:latin typeface="Candara" panose="020E0502030303020204" pitchFamily="34" charset="0"/>
              </a:rPr>
              <a:t>There </a:t>
            </a:r>
            <a:r>
              <a:rPr lang="en-US" dirty="0">
                <a:latin typeface="Candara" panose="020E0502030303020204" pitchFamily="34" charset="0"/>
              </a:rPr>
              <a:t>is a hypothesis, that </a:t>
            </a:r>
            <a:r>
              <a:rPr lang="en-US" dirty="0" err="1">
                <a:latin typeface="Candara" panose="020E0502030303020204" pitchFamily="34" charset="0"/>
              </a:rPr>
              <a:t>Merin</a:t>
            </a:r>
            <a:r>
              <a:rPr lang="en-US" dirty="0">
                <a:latin typeface="Candara" panose="020E0502030303020204" pitchFamily="34" charset="0"/>
              </a:rPr>
              <a:t>, who knew that young Zionists were in contact with the Palestine Jewish office in Geneva, demanded a passport for himself. He was refused, so he revealed the plan of the escape of the Jews to the Germans. The Germans sent the people who received the passports to Auschwitz. However, through the efforts of the rescue committee in Switzerland, the countries of South America demanded that the Germans clarify the fate of their above-mentioned citizens and then release them. Germans, furious with </a:t>
            </a:r>
            <a:r>
              <a:rPr lang="en-US" dirty="0" err="1">
                <a:latin typeface="Candara" panose="020E0502030303020204" pitchFamily="34" charset="0"/>
              </a:rPr>
              <a:t>Merin</a:t>
            </a:r>
            <a:r>
              <a:rPr lang="en-US" dirty="0">
                <a:latin typeface="Candara" panose="020E0502030303020204" pitchFamily="34" charset="0"/>
              </a:rPr>
              <a:t> for causing an international scandal, invited him, together with his assistant </a:t>
            </a:r>
            <a:r>
              <a:rPr lang="en-US" dirty="0" err="1" smtClean="0">
                <a:latin typeface="Candara" panose="020E0502030303020204" pitchFamily="34" charset="0"/>
              </a:rPr>
              <a:t>Fany</a:t>
            </a:r>
            <a:r>
              <a:rPr lang="en-US" dirty="0" smtClean="0">
                <a:latin typeface="Candara" panose="020E0502030303020204" pitchFamily="34" charset="0"/>
              </a:rPr>
              <a:t> </a:t>
            </a:r>
            <a:r>
              <a:rPr lang="en-US" dirty="0" err="1">
                <a:latin typeface="Candara" panose="020E0502030303020204" pitchFamily="34" charset="0"/>
              </a:rPr>
              <a:t>Czarna</a:t>
            </a:r>
            <a:r>
              <a:rPr lang="en-US" dirty="0">
                <a:latin typeface="Candara" panose="020E0502030303020204" pitchFamily="34" charset="0"/>
              </a:rPr>
              <a:t>, his brother Chaim and two other members of the board for a meeting with SS on 19 June 1943. It was supposed to be another routine meeting concerning further collaboration. </a:t>
            </a:r>
            <a:r>
              <a:rPr lang="en-US" dirty="0" err="1">
                <a:latin typeface="Candara" panose="020E0502030303020204" pitchFamily="34" charset="0"/>
              </a:rPr>
              <a:t>Merin</a:t>
            </a:r>
            <a:r>
              <a:rPr lang="en-US" dirty="0">
                <a:latin typeface="Candara" panose="020E0502030303020204" pitchFamily="34" charset="0"/>
              </a:rPr>
              <a:t> and his staff were all sent to Auschwitz and killed there. </a:t>
            </a:r>
            <a:endParaRPr lang="pl-PL" dirty="0">
              <a:latin typeface="Candara" panose="020E0502030303020204" pitchFamily="34" charset="0"/>
            </a:endParaRPr>
          </a:p>
          <a:p>
            <a:pPr marL="0" indent="0" algn="ctr">
              <a:buNone/>
            </a:pPr>
            <a:endParaRPr lang="pl-PL" dirty="0">
              <a:latin typeface="Candara" panose="020E0502030303020204" pitchFamily="34" charset="0"/>
            </a:endParaRPr>
          </a:p>
        </p:txBody>
      </p:sp>
    </p:spTree>
    <p:extLst>
      <p:ext uri="{BB962C8B-B14F-4D97-AF65-F5344CB8AC3E}">
        <p14:creationId xmlns:p14="http://schemas.microsoft.com/office/powerpoint/2010/main" val="3623438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idx="2"/>
          </p:nvPr>
        </p:nvSpPr>
        <p:spPr/>
        <p:txBody>
          <a:bodyPr anchor="b">
            <a:normAutofit/>
          </a:bodyPr>
          <a:lstStyle/>
          <a:p>
            <a:r>
              <a:rPr lang="pl-PL" sz="2400" dirty="0" err="1" smtClean="0">
                <a:latin typeface="Candara" panose="020E0502030303020204" pitchFamily="34" charset="0"/>
              </a:rPr>
              <a:t>Merin’s</a:t>
            </a:r>
            <a:r>
              <a:rPr lang="pl-PL" sz="2400" dirty="0" smtClean="0">
                <a:latin typeface="Candara" panose="020E0502030303020204" pitchFamily="34" charset="0"/>
              </a:rPr>
              <a:t> </a:t>
            </a:r>
            <a:r>
              <a:rPr lang="pl-PL" sz="2400" dirty="0" err="1" smtClean="0">
                <a:latin typeface="Candara" panose="020E0502030303020204" pitchFamily="34" charset="0"/>
              </a:rPr>
              <a:t>assistant</a:t>
            </a:r>
            <a:r>
              <a:rPr lang="pl-PL" sz="2400" dirty="0" smtClean="0">
                <a:latin typeface="Candara" panose="020E0502030303020204" pitchFamily="34" charset="0"/>
              </a:rPr>
              <a:t> </a:t>
            </a:r>
            <a:r>
              <a:rPr lang="pl-PL" sz="2400" dirty="0" err="1" smtClean="0">
                <a:latin typeface="Candara" panose="020E0502030303020204" pitchFamily="34" charset="0"/>
              </a:rPr>
              <a:t>Fany</a:t>
            </a:r>
            <a:r>
              <a:rPr lang="pl-PL" sz="2400" dirty="0" smtClean="0">
                <a:latin typeface="Candara" panose="020E0502030303020204" pitchFamily="34" charset="0"/>
              </a:rPr>
              <a:t> Czarna</a:t>
            </a:r>
            <a:endParaRPr lang="pl-PL" sz="2400" dirty="0">
              <a:latin typeface="Candara" panose="020E0502030303020204" pitchFamily="34" charset="0"/>
            </a:endParaRPr>
          </a:p>
        </p:txBody>
      </p:sp>
      <p:pic>
        <p:nvPicPr>
          <p:cNvPr id="5122" name="Picture 2" descr="C:\Users\ja\Desktop\Kolaboracja\Fanny Czarn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148163" y="273050"/>
            <a:ext cx="396552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34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8229600" cy="562074"/>
          </a:xfrm>
        </p:spPr>
        <p:txBody>
          <a:bodyPr>
            <a:normAutofit fontScale="90000"/>
          </a:bodyPr>
          <a:lstStyle/>
          <a:p>
            <a:r>
              <a:rPr lang="pl-PL" b="1" dirty="0" err="1" smtClean="0">
                <a:latin typeface="Candara" panose="020E0502030303020204" pitchFamily="34" charset="0"/>
              </a:rPr>
              <a:t>Results</a:t>
            </a:r>
            <a:r>
              <a:rPr lang="pl-PL" b="1" dirty="0" smtClean="0">
                <a:latin typeface="Candara" panose="020E0502030303020204" pitchFamily="34" charset="0"/>
              </a:rPr>
              <a:t> of </a:t>
            </a:r>
            <a:r>
              <a:rPr lang="pl-PL" b="1" dirty="0" err="1" smtClean="0">
                <a:latin typeface="Candara" panose="020E0502030303020204" pitchFamily="34" charset="0"/>
              </a:rPr>
              <a:t>Merin’s</a:t>
            </a:r>
            <a:r>
              <a:rPr lang="pl-PL" b="1" dirty="0" smtClean="0">
                <a:latin typeface="Candara" panose="020E0502030303020204" pitchFamily="34" charset="0"/>
              </a:rPr>
              <a:t> </a:t>
            </a:r>
            <a:r>
              <a:rPr lang="pl-PL" b="1" dirty="0" err="1" smtClean="0">
                <a:latin typeface="Candara" panose="020E0502030303020204" pitchFamily="34" charset="0"/>
              </a:rPr>
              <a:t>activity</a:t>
            </a:r>
            <a:endParaRPr lang="pl-PL" b="1" dirty="0">
              <a:latin typeface="Candara" panose="020E0502030303020204" pitchFamily="34" charset="0"/>
            </a:endParaRPr>
          </a:p>
        </p:txBody>
      </p:sp>
      <p:sp>
        <p:nvSpPr>
          <p:cNvPr id="6" name="Symbol zastępczy zawartości 5"/>
          <p:cNvSpPr>
            <a:spLocks noGrp="1"/>
          </p:cNvSpPr>
          <p:nvPr>
            <p:ph idx="1"/>
          </p:nvPr>
        </p:nvSpPr>
        <p:spPr>
          <a:xfrm>
            <a:off x="457200" y="980728"/>
            <a:ext cx="8229600" cy="5145435"/>
          </a:xfrm>
        </p:spPr>
        <p:txBody>
          <a:bodyPr anchor="ctr">
            <a:normAutofit/>
          </a:bodyPr>
          <a:lstStyle/>
          <a:p>
            <a:pPr marL="0" indent="0" algn="ctr">
              <a:buNone/>
            </a:pPr>
            <a:r>
              <a:rPr lang="en-US" sz="2400" dirty="0" smtClean="0">
                <a:latin typeface="Candara" panose="020E0502030303020204" pitchFamily="34" charset="0"/>
              </a:rPr>
              <a:t>In the area administered by </a:t>
            </a:r>
            <a:r>
              <a:rPr lang="en-US" sz="2400" dirty="0" err="1" smtClean="0">
                <a:latin typeface="Candara" panose="020E0502030303020204" pitchFamily="34" charset="0"/>
              </a:rPr>
              <a:t>Merin</a:t>
            </a:r>
            <a:r>
              <a:rPr lang="en-US" sz="2400" dirty="0" smtClean="0">
                <a:latin typeface="Candara" panose="020E0502030303020204" pitchFamily="34" charset="0"/>
              </a:rPr>
              <a:t> very few Jews were homeless, soup kitchens served food for 7000 people every day. </a:t>
            </a:r>
            <a:r>
              <a:rPr lang="en-US" sz="2400" dirty="0" err="1" smtClean="0">
                <a:latin typeface="Candara" panose="020E0502030303020204" pitchFamily="34" charset="0"/>
              </a:rPr>
              <a:t>Merin</a:t>
            </a:r>
            <a:r>
              <a:rPr lang="en-US" sz="2400" dirty="0" smtClean="0">
                <a:latin typeface="Candara" panose="020E0502030303020204" pitchFamily="34" charset="0"/>
              </a:rPr>
              <a:t> managed to avoid setting up ghettos till March 1943. He resettled 6000 Jews from </a:t>
            </a:r>
            <a:r>
              <a:rPr lang="en-US" sz="2400" dirty="0" err="1" smtClean="0">
                <a:latin typeface="Candara" panose="020E0502030303020204" pitchFamily="34" charset="0"/>
              </a:rPr>
              <a:t>Oświęcim</a:t>
            </a:r>
            <a:r>
              <a:rPr lang="en-US" sz="2400" dirty="0" smtClean="0">
                <a:latin typeface="Candara" panose="020E0502030303020204" pitchFamily="34" charset="0"/>
              </a:rPr>
              <a:t> to his area. Similar to other members of </a:t>
            </a:r>
            <a:r>
              <a:rPr lang="en-US" sz="2400" dirty="0" err="1" smtClean="0">
                <a:latin typeface="Candara" panose="020E0502030303020204" pitchFamily="34" charset="0"/>
              </a:rPr>
              <a:t>Judenrat</a:t>
            </a:r>
            <a:r>
              <a:rPr lang="en-US" sz="2400" dirty="0" smtClean="0">
                <a:latin typeface="Candara" panose="020E0502030303020204" pitchFamily="34" charset="0"/>
              </a:rPr>
              <a:t>, he managed to accumulate a fortune from taxes and confiscated property. Many leaders of the </a:t>
            </a:r>
            <a:r>
              <a:rPr lang="en-US" sz="2400" dirty="0" err="1" smtClean="0">
                <a:latin typeface="Candara" panose="020E0502030303020204" pitchFamily="34" charset="0"/>
              </a:rPr>
              <a:t>Judenrat</a:t>
            </a:r>
            <a:r>
              <a:rPr lang="en-US" sz="2400" dirty="0" smtClean="0">
                <a:latin typeface="Candara" panose="020E0502030303020204" pitchFamily="34" charset="0"/>
              </a:rPr>
              <a:t> acted on the conviction that thanks to collaboration with the Germans they would somehow manage to protect themselves and their cities from the murderous antisemitism.</a:t>
            </a:r>
            <a:endParaRPr lang="pl-PL" sz="2400" dirty="0" smtClean="0">
              <a:latin typeface="Candara" panose="020E0502030303020204" pitchFamily="34" charset="0"/>
            </a:endParaRPr>
          </a:p>
          <a:p>
            <a:endParaRPr lang="pl-PL" dirty="0" smtClean="0"/>
          </a:p>
          <a:p>
            <a:pPr marL="0" indent="0">
              <a:buNone/>
            </a:pPr>
            <a:endParaRPr lang="pl-PL" dirty="0"/>
          </a:p>
        </p:txBody>
      </p:sp>
    </p:spTree>
    <p:extLst>
      <p:ext uri="{BB962C8B-B14F-4D97-AF65-F5344CB8AC3E}">
        <p14:creationId xmlns:p14="http://schemas.microsoft.com/office/powerpoint/2010/main" val="3143787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fontScale="90000"/>
          </a:bodyPr>
          <a:lstStyle/>
          <a:p>
            <a:r>
              <a:rPr lang="pl-PL" sz="2400" b="1" dirty="0" err="1" smtClean="0">
                <a:latin typeface="Candara" panose="020E0502030303020204" pitchFamily="34" charset="0"/>
              </a:rPr>
              <a:t>Deportation</a:t>
            </a:r>
            <a:r>
              <a:rPr lang="pl-PL" sz="2400" b="1" dirty="0" smtClean="0">
                <a:latin typeface="Candara" panose="020E0502030303020204" pitchFamily="34" charset="0"/>
              </a:rPr>
              <a:t> of the Oświęcim </a:t>
            </a:r>
            <a:r>
              <a:rPr lang="pl-PL" sz="2400" b="1" dirty="0" err="1" smtClean="0">
                <a:latin typeface="Candara" panose="020E0502030303020204" pitchFamily="34" charset="0"/>
              </a:rPr>
              <a:t>Jews</a:t>
            </a:r>
            <a:r>
              <a:rPr lang="pl-PL" sz="2400" b="1" dirty="0" smtClean="0">
                <a:latin typeface="Candara" panose="020E0502030303020204" pitchFamily="34" charset="0"/>
              </a:rPr>
              <a:t>, </a:t>
            </a:r>
            <a:r>
              <a:rPr lang="pl-PL" sz="2400" b="1" dirty="0" err="1" smtClean="0">
                <a:latin typeface="Candara" panose="020E0502030303020204" pitchFamily="34" charset="0"/>
              </a:rPr>
              <a:t>April</a:t>
            </a:r>
            <a:r>
              <a:rPr lang="pl-PL" sz="2400" b="1" dirty="0" smtClean="0">
                <a:latin typeface="Candara" panose="020E0502030303020204" pitchFamily="34" charset="0"/>
              </a:rPr>
              <a:t> 1941.</a:t>
            </a:r>
            <a:br>
              <a:rPr lang="pl-PL" sz="2400" b="1" dirty="0" smtClean="0">
                <a:latin typeface="Candara" panose="020E0502030303020204" pitchFamily="34" charset="0"/>
              </a:rPr>
            </a:br>
            <a:r>
              <a:rPr lang="pl-PL" sz="2400" b="1" dirty="0" err="1" smtClean="0">
                <a:latin typeface="Candara" panose="020E0502030303020204" pitchFamily="34" charset="0"/>
              </a:rPr>
              <a:t>Photos</a:t>
            </a:r>
            <a:r>
              <a:rPr lang="pl-PL" sz="2400" b="1" dirty="0" smtClean="0">
                <a:latin typeface="Candara" panose="020E0502030303020204" pitchFamily="34" charset="0"/>
              </a:rPr>
              <a:t> from the </a:t>
            </a:r>
            <a:r>
              <a:rPr lang="pl-PL" sz="2400" b="1" dirty="0" err="1" smtClean="0">
                <a:latin typeface="Candara" panose="020E0502030303020204" pitchFamily="34" charset="0"/>
              </a:rPr>
              <a:t>colection</a:t>
            </a:r>
            <a:r>
              <a:rPr lang="pl-PL" sz="2400" b="1" dirty="0" smtClean="0">
                <a:latin typeface="Candara" panose="020E0502030303020204" pitchFamily="34" charset="0"/>
              </a:rPr>
              <a:t> of the </a:t>
            </a:r>
            <a:r>
              <a:rPr lang="pl-PL" sz="2400" b="1" dirty="0" err="1" smtClean="0">
                <a:latin typeface="Candara" panose="020E0502030303020204" pitchFamily="34" charset="0"/>
              </a:rPr>
              <a:t>Yad</a:t>
            </a:r>
            <a:r>
              <a:rPr lang="pl-PL" sz="2400" b="1" dirty="0" smtClean="0">
                <a:latin typeface="Candara" panose="020E0502030303020204" pitchFamily="34" charset="0"/>
              </a:rPr>
              <a:t>  </a:t>
            </a:r>
            <a:r>
              <a:rPr lang="pl-PL" sz="2400" b="1" dirty="0" err="1" smtClean="0">
                <a:latin typeface="Candara" panose="020E0502030303020204" pitchFamily="34" charset="0"/>
              </a:rPr>
              <a:t>Vashem</a:t>
            </a:r>
            <a:r>
              <a:rPr lang="pl-PL" sz="2400" b="1" dirty="0" smtClean="0">
                <a:latin typeface="Candara" panose="020E0502030303020204" pitchFamily="34" charset="0"/>
              </a:rPr>
              <a:t> Archive </a:t>
            </a:r>
            <a:endParaRPr lang="pl-PL" sz="2400" b="1" dirty="0">
              <a:latin typeface="Candara" panose="020E0502030303020204" pitchFamily="34" charset="0"/>
            </a:endParaRPr>
          </a:p>
        </p:txBody>
      </p:sp>
      <p:pic>
        <p:nvPicPr>
          <p:cNvPr id="6146" name="Picture 2" descr="C:\Users\ja\Desktop\Kolaboracja\Wysiedlenie Zydów z Oświęcimia 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4464496" cy="34412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a\Desktop\Kolaboracja\Wysiedlenie Żydów z Oświęcimi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32040" y="3140968"/>
            <a:ext cx="4038600" cy="34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76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sz="4000" b="1" dirty="0" err="1" smtClean="0">
                <a:latin typeface="Candara" panose="020E0502030303020204" pitchFamily="34" charset="0"/>
              </a:rPr>
              <a:t>Testimonies</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67544" y="1196752"/>
            <a:ext cx="8229600" cy="5400600"/>
          </a:xfrm>
        </p:spPr>
        <p:txBody>
          <a:bodyPr anchor="t">
            <a:normAutofit/>
          </a:bodyPr>
          <a:lstStyle/>
          <a:p>
            <a:pPr marL="0" indent="0" algn="ctr">
              <a:buNone/>
            </a:pPr>
            <a:endParaRPr lang="pl-PL" sz="2400" dirty="0" smtClean="0">
              <a:latin typeface="Candara" panose="020E0502030303020204" pitchFamily="34" charset="0"/>
            </a:endParaRPr>
          </a:p>
          <a:p>
            <a:pPr marL="0" indent="0" algn="ctr">
              <a:buNone/>
            </a:pPr>
            <a:endParaRPr lang="pl-PL" sz="2400" dirty="0" smtClean="0">
              <a:latin typeface="Candara" panose="020E0502030303020204" pitchFamily="34" charset="0"/>
            </a:endParaRPr>
          </a:p>
          <a:p>
            <a:pPr marL="0" indent="0" algn="ctr">
              <a:buNone/>
            </a:pPr>
            <a:endParaRPr lang="pl-PL" sz="2400">
              <a:latin typeface="Candara" panose="020E0502030303020204" pitchFamily="34" charset="0"/>
            </a:endParaRPr>
          </a:p>
          <a:p>
            <a:pPr marL="0" indent="0" algn="ctr">
              <a:buNone/>
            </a:pPr>
            <a:r>
              <a:rPr lang="en-US" sz="2400" smtClean="0">
                <a:latin typeface="Candara" panose="020E0502030303020204" pitchFamily="34" charset="0"/>
              </a:rPr>
              <a:t>Those </a:t>
            </a:r>
            <a:r>
              <a:rPr lang="en-US" sz="2400" dirty="0">
                <a:latin typeface="Candara" panose="020E0502030303020204" pitchFamily="34" charset="0"/>
              </a:rPr>
              <a:t>who survived have conflicted memories of </a:t>
            </a:r>
            <a:r>
              <a:rPr lang="en-US" sz="2400" dirty="0" err="1">
                <a:latin typeface="Candara" panose="020E0502030303020204" pitchFamily="34" charset="0"/>
              </a:rPr>
              <a:t>Merin</a:t>
            </a:r>
            <a:r>
              <a:rPr lang="en-US" sz="2400" dirty="0">
                <a:latin typeface="Candara" panose="020E0502030303020204" pitchFamily="34" charset="0"/>
              </a:rPr>
              <a:t> Moses. During the war they hated him for his readiness to collaborate with the Germans and deportations of the Jews. Looking back on it after many years they have a more nuanced view of his </a:t>
            </a:r>
            <a:r>
              <a:rPr lang="en-US" sz="2400" dirty="0" err="1">
                <a:latin typeface="Candara" panose="020E0502030303020204" pitchFamily="34" charset="0"/>
              </a:rPr>
              <a:t>bahaviour</a:t>
            </a:r>
            <a:r>
              <a:rPr lang="en-US" sz="2400" dirty="0">
                <a:latin typeface="Candara" panose="020E0502030303020204" pitchFamily="34" charset="0"/>
              </a:rPr>
              <a:t> in the circumstances he found himself in.</a:t>
            </a:r>
            <a:endParaRPr lang="pl-PL" sz="2400" dirty="0">
              <a:latin typeface="Candara" panose="020E0502030303020204" pitchFamily="34" charset="0"/>
            </a:endParaRPr>
          </a:p>
          <a:p>
            <a:pPr marL="0" indent="0" algn="ctr">
              <a:buNone/>
            </a:pPr>
            <a:endParaRPr lang="pl-PL" sz="2400" dirty="0"/>
          </a:p>
          <a:p>
            <a:pPr marL="0" indent="0" algn="ctr">
              <a:buNone/>
            </a:pPr>
            <a:endParaRPr lang="pl-PL" sz="2400" dirty="0">
              <a:latin typeface="Candara" panose="020E0502030303020204" pitchFamily="34" charset="0"/>
            </a:endParaRPr>
          </a:p>
        </p:txBody>
      </p:sp>
    </p:spTree>
    <p:extLst>
      <p:ext uri="{BB962C8B-B14F-4D97-AF65-F5344CB8AC3E}">
        <p14:creationId xmlns:p14="http://schemas.microsoft.com/office/powerpoint/2010/main" val="2684128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864096"/>
          </a:xfrm>
        </p:spPr>
        <p:txBody>
          <a:bodyPr anchor="t">
            <a:normAutofit/>
          </a:bodyPr>
          <a:lstStyle/>
          <a:p>
            <a:r>
              <a:rPr lang="pl-PL" sz="4000" b="1" dirty="0" err="1" smtClean="0">
                <a:latin typeface="Candara" panose="020E0502030303020204" pitchFamily="34" charset="0"/>
              </a:rPr>
              <a:t>Testimonies</a:t>
            </a:r>
            <a:endParaRPr lang="pl-PL" sz="4000" b="1" dirty="0">
              <a:latin typeface="Candara" panose="020E0502030303020204" pitchFamily="34" charset="0"/>
            </a:endParaRPr>
          </a:p>
        </p:txBody>
      </p:sp>
      <p:sp>
        <p:nvSpPr>
          <p:cNvPr id="3" name="Symbol zastępczy zawartości 2"/>
          <p:cNvSpPr>
            <a:spLocks noGrp="1"/>
          </p:cNvSpPr>
          <p:nvPr>
            <p:ph idx="1"/>
          </p:nvPr>
        </p:nvSpPr>
        <p:spPr/>
        <p:txBody>
          <a:bodyPr anchor="t">
            <a:normAutofit/>
          </a:bodyPr>
          <a:lstStyle/>
          <a:p>
            <a:pPr marL="0" indent="0" algn="ctr">
              <a:buNone/>
            </a:pPr>
            <a:endParaRPr lang="pl-PL" sz="2400" b="1" dirty="0" smtClean="0">
              <a:latin typeface="Candara" panose="020E0502030303020204" pitchFamily="34" charset="0"/>
            </a:endParaRPr>
          </a:p>
          <a:p>
            <a:pPr marL="0" indent="0" algn="ctr">
              <a:buNone/>
            </a:pPr>
            <a:r>
              <a:rPr lang="en-US" sz="2400" b="1" smtClean="0">
                <a:latin typeface="Candara" panose="020E0502030303020204" pitchFamily="34" charset="0"/>
              </a:rPr>
              <a:t>Gerda </a:t>
            </a:r>
            <a:r>
              <a:rPr lang="en-US" sz="2400" b="1" dirty="0" err="1" smtClean="0">
                <a:latin typeface="Candara" panose="020E0502030303020204" pitchFamily="34" charset="0"/>
              </a:rPr>
              <a:t>Weissmann</a:t>
            </a:r>
            <a:r>
              <a:rPr lang="en-US" sz="2400" b="1" dirty="0" smtClean="0">
                <a:latin typeface="Candara" panose="020E0502030303020204" pitchFamily="34" charset="0"/>
              </a:rPr>
              <a:t> Klein</a:t>
            </a:r>
            <a:r>
              <a:rPr lang="en-US" sz="2400" dirty="0" smtClean="0">
                <a:latin typeface="Candara" panose="020E0502030303020204" pitchFamily="34" charset="0"/>
              </a:rPr>
              <a:t>, an eyewitness and a victim of the deportations, describes in her memoirs, </a:t>
            </a:r>
            <a:r>
              <a:rPr lang="en-US" sz="2400" i="1" dirty="0" smtClean="0">
                <a:latin typeface="Candara" panose="020E0502030303020204" pitchFamily="34" charset="0"/>
              </a:rPr>
              <a:t>All But My Life</a:t>
            </a:r>
            <a:r>
              <a:rPr lang="en-US" sz="2400" dirty="0" smtClean="0">
                <a:latin typeface="Candara" panose="020E0502030303020204" pitchFamily="34" charset="0"/>
              </a:rPr>
              <a:t> (Hill and Wang, New York, 1951), the sudden commotion that swept the Jews awaiting deportation at the railway station in her native town of </a:t>
            </a:r>
            <a:r>
              <a:rPr lang="en-US" sz="2400" dirty="0" err="1" smtClean="0">
                <a:latin typeface="Candara" panose="020E0502030303020204" pitchFamily="34" charset="0"/>
              </a:rPr>
              <a:t>Bielitz</a:t>
            </a:r>
            <a:r>
              <a:rPr lang="en-US" sz="2400" dirty="0" smtClean="0">
                <a:latin typeface="Candara" panose="020E0502030303020204" pitchFamily="34" charset="0"/>
              </a:rPr>
              <a:t> (</a:t>
            </a:r>
            <a:r>
              <a:rPr lang="en-US" sz="2400" dirty="0" err="1" smtClean="0">
                <a:latin typeface="Candara" panose="020E0502030303020204" pitchFamily="34" charset="0"/>
              </a:rPr>
              <a:t>Bielsko</a:t>
            </a:r>
            <a:r>
              <a:rPr lang="en-US" sz="2400" dirty="0" smtClean="0">
                <a:latin typeface="Candara" panose="020E0502030303020204" pitchFamily="34" charset="0"/>
              </a:rPr>
              <a:t>) in Silesia:</a:t>
            </a:r>
            <a:r>
              <a:rPr lang="pl-PL" sz="2400" dirty="0" smtClean="0"/>
              <a:t/>
            </a:r>
            <a:br>
              <a:rPr lang="pl-PL" sz="2400" dirty="0" smtClean="0"/>
            </a:br>
            <a:endParaRPr lang="pl-PL" sz="2400" dirty="0" smtClean="0"/>
          </a:p>
          <a:p>
            <a:pPr marL="0" indent="0">
              <a:buNone/>
            </a:pPr>
            <a:endParaRPr lang="pl-PL" dirty="0"/>
          </a:p>
        </p:txBody>
      </p:sp>
    </p:spTree>
    <p:extLst>
      <p:ext uri="{BB962C8B-B14F-4D97-AF65-F5344CB8AC3E}">
        <p14:creationId xmlns:p14="http://schemas.microsoft.com/office/powerpoint/2010/main" val="529967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83568" y="765175"/>
            <a:ext cx="7546032" cy="5256113"/>
          </a:xfrm>
        </p:spPr>
        <p:txBody>
          <a:bodyPr>
            <a:normAutofit fontScale="92500"/>
          </a:bodyPr>
          <a:lstStyle/>
          <a:p>
            <a:pPr marL="0" indent="0" algn="ctr">
              <a:buNone/>
            </a:pPr>
            <a:r>
              <a:rPr lang="en-US" sz="2600" i="1" dirty="0" smtClean="0">
                <a:latin typeface="Candara" panose="020E0502030303020204" pitchFamily="34" charset="0"/>
              </a:rPr>
              <a:t>“From mouth to mouth the news traveled: “</a:t>
            </a:r>
            <a:r>
              <a:rPr lang="en-US" sz="2600" i="1" dirty="0" err="1" smtClean="0">
                <a:latin typeface="Candara" panose="020E0502030303020204" pitchFamily="34" charset="0"/>
              </a:rPr>
              <a:t>Merin</a:t>
            </a:r>
            <a:r>
              <a:rPr lang="en-US" sz="2600" i="1" dirty="0" smtClean="0">
                <a:latin typeface="Candara" panose="020E0502030303020204" pitchFamily="34" charset="0"/>
              </a:rPr>
              <a:t>!” </a:t>
            </a:r>
            <a:r>
              <a:rPr lang="en-US" sz="2600" i="1" dirty="0" err="1" smtClean="0">
                <a:latin typeface="Candara" panose="020E0502030303020204" pitchFamily="34" charset="0"/>
              </a:rPr>
              <a:t>Merin</a:t>
            </a:r>
            <a:r>
              <a:rPr lang="en-US" sz="2600" i="1" dirty="0" smtClean="0">
                <a:latin typeface="Candara" panose="020E0502030303020204" pitchFamily="34" charset="0"/>
              </a:rPr>
              <a:t> was here. The king of the Jews, as he was called, had arrived...He pulled a bottle of schnapps from his pocket, drank first and then handed it to the SS men about him. They drank after him. I saw it all and marveled. Yes, he was all right for them, he was their kind...</a:t>
            </a:r>
            <a:endParaRPr lang="pl-PL" sz="2600" dirty="0" smtClean="0">
              <a:latin typeface="Candara" panose="020E0502030303020204" pitchFamily="34" charset="0"/>
            </a:endParaRPr>
          </a:p>
          <a:p>
            <a:pPr marL="0" indent="0" algn="ctr">
              <a:buNone/>
            </a:pPr>
            <a:r>
              <a:rPr lang="en-US" sz="2600" i="1" dirty="0" smtClean="0">
                <a:latin typeface="Candara" panose="020E0502030303020204" pitchFamily="34" charset="0"/>
              </a:rPr>
              <a:t>We had assumed all along we were going on a train [to Auschwitz, for extermination] but now a truck came for us. I was the last one to enter it. Then I screamed, “I want to go to my mother!” [who was put on the train for Auschwitz] and jumped down. Just then </a:t>
            </a:r>
            <a:r>
              <a:rPr lang="en-US" sz="2600" i="1" dirty="0" err="1" smtClean="0">
                <a:latin typeface="Candara" panose="020E0502030303020204" pitchFamily="34" charset="0"/>
              </a:rPr>
              <a:t>Merin</a:t>
            </a:r>
            <a:r>
              <a:rPr lang="en-US" sz="2600" i="1" dirty="0" smtClean="0">
                <a:latin typeface="Candara" panose="020E0502030303020204" pitchFamily="34" charset="0"/>
              </a:rPr>
              <a:t>  passed. He looked at me, and with strength unsuspected in that little man, he picked me up and threw me back on the truck.</a:t>
            </a:r>
            <a:endParaRPr lang="pl-PL" sz="2600" dirty="0" smtClean="0">
              <a:latin typeface="Candara" panose="020E0502030303020204" pitchFamily="34" charset="0"/>
            </a:endParaRPr>
          </a:p>
          <a:p>
            <a:pPr marL="0" indent="0">
              <a:buNone/>
            </a:pPr>
            <a:endParaRPr lang="pl-PL" dirty="0"/>
          </a:p>
        </p:txBody>
      </p:sp>
    </p:spTree>
    <p:extLst>
      <p:ext uri="{BB962C8B-B14F-4D97-AF65-F5344CB8AC3E}">
        <p14:creationId xmlns:p14="http://schemas.microsoft.com/office/powerpoint/2010/main" val="1360598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83568" y="692151"/>
            <a:ext cx="7546032" cy="5257130"/>
          </a:xfrm>
        </p:spPr>
        <p:txBody>
          <a:bodyPr anchor="ctr"/>
          <a:lstStyle/>
          <a:p>
            <a:pPr marL="0" indent="0" algn="just">
              <a:buNone/>
            </a:pPr>
            <a:endParaRPr lang="pl-PL" i="1" dirty="0" smtClean="0">
              <a:latin typeface="Candara" panose="020E0502030303020204" pitchFamily="34" charset="0"/>
            </a:endParaRPr>
          </a:p>
          <a:p>
            <a:pPr marL="0" indent="0" algn="ctr">
              <a:buNone/>
            </a:pPr>
            <a:r>
              <a:rPr lang="en-US" sz="2400" i="1" dirty="0" smtClean="0">
                <a:latin typeface="Candara" panose="020E0502030303020204" pitchFamily="34" charset="0"/>
              </a:rPr>
              <a:t>“</a:t>
            </a:r>
            <a:r>
              <a:rPr lang="en-US" sz="2400" i="1" dirty="0">
                <a:latin typeface="Candara" panose="020E0502030303020204" pitchFamily="34" charset="0"/>
              </a:rPr>
              <a:t>You are too young to die,” he said tonelessly.</a:t>
            </a:r>
            <a:endParaRPr lang="pl-PL" sz="2400" dirty="0">
              <a:latin typeface="Candara" panose="020E0502030303020204" pitchFamily="34" charset="0"/>
            </a:endParaRPr>
          </a:p>
          <a:p>
            <a:pPr marL="0" indent="0" algn="ctr">
              <a:buNone/>
            </a:pPr>
            <a:r>
              <a:rPr lang="en-US" sz="2400" i="1" dirty="0">
                <a:latin typeface="Candara" panose="020E0502030303020204" pitchFamily="34" charset="0"/>
              </a:rPr>
              <a:t>I glared at him. “I hate you,” I screamed. “I hate you!”</a:t>
            </a:r>
            <a:endParaRPr lang="pl-PL" sz="2400" dirty="0">
              <a:latin typeface="Candara" panose="020E0502030303020204" pitchFamily="34" charset="0"/>
            </a:endParaRPr>
          </a:p>
          <a:p>
            <a:pPr marL="0" indent="0" algn="ctr">
              <a:buNone/>
            </a:pPr>
            <a:r>
              <a:rPr lang="en-US" sz="2400" i="1" dirty="0">
                <a:latin typeface="Candara" panose="020E0502030303020204" pitchFamily="34" charset="0"/>
              </a:rPr>
              <a:t>His eyes were without expression; there was a faint smile on his pale thin lips. It would have been easy for him to order me down and send me with my mother. Why did he not? Strange that the man who sent my mother to death had pushed me into the arms of life!”</a:t>
            </a:r>
            <a:endParaRPr lang="pl-PL" sz="2400" dirty="0">
              <a:latin typeface="Candara" panose="020E0502030303020204" pitchFamily="34" charset="0"/>
            </a:endParaRPr>
          </a:p>
          <a:p>
            <a:pPr marL="0" indent="0" algn="ctr">
              <a:buNone/>
            </a:pPr>
            <a:endParaRPr lang="pl-PL" sz="2400" dirty="0">
              <a:latin typeface="Candara" panose="020E0502030303020204" pitchFamily="34" charset="0"/>
            </a:endParaRPr>
          </a:p>
        </p:txBody>
      </p:sp>
    </p:spTree>
    <p:extLst>
      <p:ext uri="{BB962C8B-B14F-4D97-AF65-F5344CB8AC3E}">
        <p14:creationId xmlns:p14="http://schemas.microsoft.com/office/powerpoint/2010/main" val="3100564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Desktop\Kolaboracja\About Me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347663"/>
            <a:ext cx="5981700"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8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sz="4000" b="1" dirty="0" err="1" smtClean="0">
                <a:latin typeface="Candara" panose="020E0502030303020204" pitchFamily="34" charset="0"/>
              </a:rPr>
              <a:t>Before</a:t>
            </a:r>
            <a:r>
              <a:rPr lang="pl-PL" sz="4000" b="1" dirty="0" smtClean="0">
                <a:latin typeface="Candara" panose="020E0502030303020204" pitchFamily="34" charset="0"/>
              </a:rPr>
              <a:t> the II World War</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67544" y="1196752"/>
            <a:ext cx="8229600" cy="5256584"/>
          </a:xfrm>
        </p:spPr>
        <p:txBody>
          <a:bodyPr anchor="ctr">
            <a:noAutofit/>
          </a:bodyPr>
          <a:lstStyle/>
          <a:p>
            <a:pPr marL="0" indent="0" algn="ctr">
              <a:buNone/>
            </a:pPr>
            <a:r>
              <a:rPr lang="en-US" sz="2400" dirty="0" smtClean="0">
                <a:latin typeface="Candara" panose="020E0502030303020204" pitchFamily="34" charset="0"/>
              </a:rPr>
              <a:t>He spent most of his time in coffeehouses playing cards and billiards and losing considerable sums of money.  He was interested in politics, but in order to accomplish his ambitions he flitted from one party to the next. Before the outbreak of the war he was a member of the board of the Jewish community in Sosnowiec. At that time the boards served as a sort of local governments for the Jewish communities inhabiting a given area.</a:t>
            </a:r>
            <a:endParaRPr lang="pl-PL" sz="2400" dirty="0">
              <a:latin typeface="Candara" panose="020E0502030303020204" pitchFamily="34" charset="0"/>
            </a:endParaRPr>
          </a:p>
        </p:txBody>
      </p:sp>
    </p:spTree>
    <p:extLst>
      <p:ext uri="{BB962C8B-B14F-4D97-AF65-F5344CB8AC3E}">
        <p14:creationId xmlns:p14="http://schemas.microsoft.com/office/powerpoint/2010/main" val="1059319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smtClean="0">
                <a:latin typeface="Candara" panose="020E0502030303020204" pitchFamily="34" charset="0"/>
              </a:rPr>
              <a:t>Statements</a:t>
            </a:r>
            <a:r>
              <a:rPr lang="pl-PL" sz="4000" b="1" dirty="0" smtClean="0">
                <a:latin typeface="Candara" panose="020E0502030303020204" pitchFamily="34" charset="0"/>
              </a:rPr>
              <a:t> </a:t>
            </a:r>
            <a:r>
              <a:rPr lang="pl-PL" sz="4000" b="1" dirty="0" err="1" smtClean="0">
                <a:latin typeface="Candara" panose="020E0502030303020204" pitchFamily="34" charset="0"/>
              </a:rPr>
              <a:t>attributed</a:t>
            </a:r>
            <a:r>
              <a:rPr lang="pl-PL" sz="4000" b="1" dirty="0" smtClean="0">
                <a:latin typeface="Candara" panose="020E0502030303020204" pitchFamily="34" charset="0"/>
              </a:rPr>
              <a:t> to </a:t>
            </a:r>
            <a:r>
              <a:rPr lang="pl-PL" sz="4000" b="1" dirty="0" err="1" smtClean="0">
                <a:latin typeface="Candara" panose="020E0502030303020204" pitchFamily="34" charset="0"/>
              </a:rPr>
              <a:t>Merin</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57200" y="1268760"/>
            <a:ext cx="8229600" cy="5256584"/>
          </a:xfrm>
        </p:spPr>
        <p:txBody>
          <a:bodyPr anchor="ctr">
            <a:noAutofit/>
          </a:bodyPr>
          <a:lstStyle/>
          <a:p>
            <a:pPr marL="0" indent="0" algn="ctr">
              <a:buNone/>
            </a:pPr>
            <a:r>
              <a:rPr lang="en-US" sz="2400" i="1" dirty="0" smtClean="0">
                <a:latin typeface="Candara" panose="020E0502030303020204" pitchFamily="34" charset="0"/>
              </a:rPr>
              <a:t>•</a:t>
            </a:r>
            <a:r>
              <a:rPr lang="pl-PL" sz="2400" i="1" dirty="0" smtClean="0">
                <a:latin typeface="Candara" panose="020E0502030303020204" pitchFamily="34" charset="0"/>
              </a:rPr>
              <a:t> </a:t>
            </a:r>
            <a:r>
              <a:rPr lang="en-US" sz="2400" b="1" i="1" dirty="0" smtClean="0">
                <a:latin typeface="Candara" panose="020E0502030303020204" pitchFamily="34" charset="0"/>
              </a:rPr>
              <a:t>May </a:t>
            </a:r>
            <a:r>
              <a:rPr lang="en-US" sz="2400" b="1" i="1" dirty="0">
                <a:latin typeface="Candara" panose="020E0502030303020204" pitchFamily="34" charset="0"/>
              </a:rPr>
              <a:t>13, 1942: </a:t>
            </a:r>
            <a:r>
              <a:rPr lang="en-US" sz="2400" i="1" dirty="0">
                <a:latin typeface="Candara" panose="020E0502030303020204" pitchFamily="34" charset="0"/>
              </a:rPr>
              <a:t>“I will not be afraid to sacrifice 50,000 of our community in order to save the other 50,000.” (120,000 Jews under his jurisdiction)</a:t>
            </a:r>
            <a:endParaRPr lang="pl-PL" sz="2400" dirty="0">
              <a:latin typeface="Candara" panose="020E0502030303020204" pitchFamily="34" charset="0"/>
            </a:endParaRPr>
          </a:p>
          <a:p>
            <a:pPr marL="0" indent="0" algn="ctr">
              <a:buNone/>
            </a:pPr>
            <a:r>
              <a:rPr lang="en-US" sz="2400" i="1" dirty="0" smtClean="0">
                <a:latin typeface="Candara" panose="020E0502030303020204" pitchFamily="34" charset="0"/>
              </a:rPr>
              <a:t>•</a:t>
            </a:r>
            <a:r>
              <a:rPr lang="pl-PL" sz="2400" i="1" dirty="0" smtClean="0">
                <a:latin typeface="Candara" panose="020E0502030303020204" pitchFamily="34" charset="0"/>
              </a:rPr>
              <a:t> </a:t>
            </a:r>
            <a:r>
              <a:rPr lang="en-US" sz="2400" b="1" i="1" dirty="0" smtClean="0">
                <a:latin typeface="Candara" panose="020E0502030303020204" pitchFamily="34" charset="0"/>
              </a:rPr>
              <a:t>August </a:t>
            </a:r>
            <a:r>
              <a:rPr lang="en-US" sz="2400" b="1" i="1" dirty="0">
                <a:latin typeface="Candara" panose="020E0502030303020204" pitchFamily="34" charset="0"/>
              </a:rPr>
              <a:t>12, 1942: </a:t>
            </a:r>
            <a:r>
              <a:rPr lang="en-US" sz="2400" i="1" dirty="0">
                <a:latin typeface="Candara" panose="020E0502030303020204" pitchFamily="34" charset="0"/>
              </a:rPr>
              <a:t>“I feel like a captain whose ship was about to sink and who succeeded in bringing it safe to port by casting overboard a great part of its precious cargo.” (108,000 Jews under his jurisdiction) </a:t>
            </a:r>
            <a:endParaRPr lang="pl-PL" sz="2400" dirty="0">
              <a:latin typeface="Candara" panose="020E0502030303020204" pitchFamily="34" charset="0"/>
            </a:endParaRPr>
          </a:p>
          <a:p>
            <a:pPr marL="0" indent="0" algn="ctr">
              <a:buNone/>
            </a:pPr>
            <a:r>
              <a:rPr lang="en-US" sz="2400" i="1" dirty="0" smtClean="0">
                <a:latin typeface="Candara" panose="020E0502030303020204" pitchFamily="34" charset="0"/>
              </a:rPr>
              <a:t>•</a:t>
            </a:r>
            <a:r>
              <a:rPr lang="pl-PL" sz="2400" i="1" dirty="0" smtClean="0">
                <a:latin typeface="Candara" panose="020E0502030303020204" pitchFamily="34" charset="0"/>
              </a:rPr>
              <a:t> </a:t>
            </a:r>
            <a:r>
              <a:rPr lang="en-US" sz="2400" b="1" i="1" dirty="0" smtClean="0">
                <a:latin typeface="Candara" panose="020E0502030303020204" pitchFamily="34" charset="0"/>
              </a:rPr>
              <a:t>December </a:t>
            </a:r>
            <a:r>
              <a:rPr lang="en-US" sz="2400" b="1" i="1" dirty="0">
                <a:latin typeface="Candara" panose="020E0502030303020204" pitchFamily="34" charset="0"/>
              </a:rPr>
              <a:t>9, 1943: </a:t>
            </a:r>
            <a:r>
              <a:rPr lang="en-US" sz="2400" i="1" dirty="0">
                <a:latin typeface="Candara" panose="020E0502030303020204" pitchFamily="34" charset="0"/>
              </a:rPr>
              <a:t>“I stand in a cage before a hungry and angry tiger. I stuff his mouth with meat, the flesh of my brothers and sisters, to keep him in his cage lest he break loose and tear us all to bits.” (448 Jews under his jurisdiction)</a:t>
            </a:r>
            <a:endParaRPr lang="pl-PL" sz="2400" dirty="0">
              <a:latin typeface="Candara" panose="020E0502030303020204" pitchFamily="34" charset="0"/>
            </a:endParaRPr>
          </a:p>
          <a:p>
            <a:pPr marL="0" indent="0">
              <a:buNone/>
            </a:pPr>
            <a:endParaRPr lang="pl-PL" sz="2800" dirty="0"/>
          </a:p>
        </p:txBody>
      </p:sp>
    </p:spTree>
    <p:extLst>
      <p:ext uri="{BB962C8B-B14F-4D97-AF65-F5344CB8AC3E}">
        <p14:creationId xmlns:p14="http://schemas.microsoft.com/office/powerpoint/2010/main" val="1746014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792088"/>
          </a:xfrm>
        </p:spPr>
        <p:txBody>
          <a:bodyPr>
            <a:normAutofit/>
          </a:bodyPr>
          <a:lstStyle/>
          <a:p>
            <a:r>
              <a:rPr lang="pl-PL" sz="4000" b="1" dirty="0" err="1" smtClean="0">
                <a:latin typeface="Candara" panose="020E0502030303020204" pitchFamily="34" charset="0"/>
              </a:rPr>
              <a:t>Bibliography</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57200" y="908720"/>
            <a:ext cx="8229600" cy="5760640"/>
          </a:xfrm>
        </p:spPr>
        <p:txBody>
          <a:bodyPr>
            <a:noAutofit/>
          </a:bodyPr>
          <a:lstStyle/>
          <a:p>
            <a:pPr marL="0" indent="0">
              <a:buNone/>
            </a:pPr>
            <a:endParaRPr lang="pl-PL" sz="1000" b="1" dirty="0" smtClean="0">
              <a:latin typeface="Candara" panose="020E0502030303020204" pitchFamily="34" charset="0"/>
            </a:endParaRPr>
          </a:p>
          <a:p>
            <a:pPr marL="0" indent="0">
              <a:buNone/>
            </a:pPr>
            <a:r>
              <a:rPr lang="en-US" sz="1000" b="1" dirty="0" smtClean="0">
                <a:latin typeface="Candara" panose="020E0502030303020204" pitchFamily="34" charset="0"/>
              </a:rPr>
              <a:t>Friedman</a:t>
            </a:r>
            <a:r>
              <a:rPr lang="en-US" sz="1000" b="1" dirty="0">
                <a:latin typeface="Candara" panose="020E0502030303020204" pitchFamily="34" charset="0"/>
              </a:rPr>
              <a:t>, P. 1958</a:t>
            </a:r>
            <a:r>
              <a:rPr lang="en-US" sz="1000" dirty="0">
                <a:latin typeface="Candara" panose="020E0502030303020204" pitchFamily="34" charset="0"/>
              </a:rPr>
              <a:t>. </a:t>
            </a:r>
            <a:r>
              <a:rPr lang="en-US" sz="1000" b="1" dirty="0">
                <a:latin typeface="Candara" panose="020E0502030303020204" pitchFamily="34" charset="0"/>
              </a:rPr>
              <a:t>“</a:t>
            </a:r>
            <a:r>
              <a:rPr lang="en-US" sz="1000" b="1" dirty="0">
                <a:latin typeface="Candara" panose="020E0502030303020204" pitchFamily="34" charset="0"/>
                <a:hlinkClick r:id="rId2"/>
              </a:rPr>
              <a:t>Two “Saviors” Who </a:t>
            </a:r>
            <a:r>
              <a:rPr lang="en-US" sz="1000" b="1" dirty="0" err="1">
                <a:latin typeface="Candara" panose="020E0502030303020204" pitchFamily="34" charset="0"/>
                <a:hlinkClick r:id="rId2"/>
              </a:rPr>
              <a:t>Failed:Moses</a:t>
            </a:r>
            <a:r>
              <a:rPr lang="en-US" sz="1000" b="1" dirty="0">
                <a:latin typeface="Candara" panose="020E0502030303020204" pitchFamily="34" charset="0"/>
                <a:hlinkClick r:id="rId2"/>
              </a:rPr>
              <a:t> </a:t>
            </a:r>
            <a:r>
              <a:rPr lang="en-US" sz="1000" b="1" dirty="0" err="1">
                <a:latin typeface="Candara" panose="020E0502030303020204" pitchFamily="34" charset="0"/>
                <a:hlinkClick r:id="rId2"/>
              </a:rPr>
              <a:t>Merin</a:t>
            </a:r>
            <a:r>
              <a:rPr lang="en-US" sz="1000" b="1" dirty="0">
                <a:latin typeface="Candara" panose="020E0502030303020204" pitchFamily="34" charset="0"/>
                <a:hlinkClick r:id="rId2"/>
              </a:rPr>
              <a:t> of Sosnowiec and Jacob Gens of Vilna</a:t>
            </a:r>
            <a:r>
              <a:rPr lang="en-US" sz="1000" b="1" dirty="0">
                <a:latin typeface="Candara" panose="020E0502030303020204" pitchFamily="34" charset="0"/>
              </a:rPr>
              <a:t>”, pp 479-491</a:t>
            </a:r>
            <a:r>
              <a:rPr lang="en-US" sz="1000" dirty="0">
                <a:latin typeface="Candara" panose="020E0502030303020204" pitchFamily="34" charset="0"/>
              </a:rPr>
              <a:t>Retrieved 25.10 2015 from:</a:t>
            </a:r>
            <a:endParaRPr lang="pl-PL" sz="1000" dirty="0">
              <a:latin typeface="Candara" panose="020E0502030303020204" pitchFamily="34" charset="0"/>
            </a:endParaRPr>
          </a:p>
          <a:p>
            <a:pPr marL="0" indent="0">
              <a:buNone/>
            </a:pPr>
            <a:r>
              <a:rPr lang="en-US" sz="1000" dirty="0">
                <a:latin typeface="Candara" panose="020E0502030303020204" pitchFamily="34" charset="0"/>
              </a:rPr>
              <a:t>https://www.commentarymagazine.com/articles/two-saviors-who-failedmoses-merin-of-sosnowiec-and-jacob-gens-of-vilna/</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Fulbrook</a:t>
            </a:r>
            <a:r>
              <a:rPr lang="en-US" sz="1000" b="1" dirty="0">
                <a:latin typeface="Candara" panose="020E0502030303020204" pitchFamily="34" charset="0"/>
              </a:rPr>
              <a:t>, M. 2012. “A Small Town Near Auschwitz: Ordinary Nazis and the Holocaust”.</a:t>
            </a:r>
            <a:r>
              <a:rPr lang="en-US" sz="1000" dirty="0">
                <a:latin typeface="Candara" panose="020E0502030303020204" pitchFamily="34" charset="0"/>
              </a:rPr>
              <a:t> OUP. Retrieved 25.10 2015 from: </a:t>
            </a:r>
            <a:endParaRPr lang="pl-PL" sz="1000" dirty="0">
              <a:latin typeface="Candara" panose="020E0502030303020204" pitchFamily="34" charset="0"/>
            </a:endParaRPr>
          </a:p>
          <a:p>
            <a:pPr marL="0" indent="0">
              <a:buNone/>
            </a:pPr>
            <a:r>
              <a:rPr lang="en-US" sz="1000" dirty="0">
                <a:latin typeface="Candara" panose="020E0502030303020204" pitchFamily="34" charset="0"/>
              </a:rPr>
              <a:t>https://books.google.pl/books?id=gT52K20ocFwC&amp;pg=PA291&amp;lpg=PA291&amp;dq=moses+merin&amp;source=bl&amp;ots=NpgaLgn1_G&amp;sig=ESZL3d0Gmy7UecdMDFSsOqx_VLI&amp;hl=pl&amp;sa=X&amp;ved=0CE4Q6AEwCDgKahUKEwixqoiGid7IAhXiEHIKHefJBpM#v=onepage&amp;q=moses%20merin&amp;f=false</a:t>
            </a:r>
            <a:endParaRPr lang="pl-PL" sz="1000" dirty="0">
              <a:latin typeface="Candara" panose="020E0502030303020204" pitchFamily="34" charset="0"/>
            </a:endParaRPr>
          </a:p>
          <a:p>
            <a:pPr marL="0" indent="0">
              <a:buNone/>
            </a:pPr>
            <a:r>
              <a:rPr lang="en-US" sz="1000" b="1" dirty="0">
                <a:latin typeface="Candara" panose="020E0502030303020204" pitchFamily="34" charset="0"/>
              </a:rPr>
              <a:t>Gordon, C. K. 2015 „A storm, a message a bottle: A road map to American redemption.” </a:t>
            </a:r>
            <a:r>
              <a:rPr lang="en-US" sz="1000" dirty="0">
                <a:latin typeface="Candara" panose="020E0502030303020204" pitchFamily="34" charset="0"/>
              </a:rPr>
              <a:t>Creation House.  Retrieved 25.10 2015, from: </a:t>
            </a:r>
            <a:endParaRPr lang="pl-PL" sz="1000" dirty="0">
              <a:latin typeface="Candara" panose="020E0502030303020204" pitchFamily="34" charset="0"/>
            </a:endParaRPr>
          </a:p>
          <a:p>
            <a:pPr marL="0" indent="0">
              <a:buNone/>
            </a:pPr>
            <a:r>
              <a:rPr lang="en-US" sz="1000" dirty="0">
                <a:latin typeface="Candara" panose="020E0502030303020204" pitchFamily="34" charset="0"/>
              </a:rPr>
              <a:t>https://books.google.pl/books?id=IsGlBgAAQBAJ&amp;pg=PA61&amp;lpg=PA61&amp;dq=mosze+merin&amp;source=bl&amp;ots=xYUKQ5PY6x&amp;sig=dAuMImqrDjLVE2db8qlCtzvTHqE&amp;hl=pl&amp;sa=X&amp;ved=0CGQQ6AEwCWoVChMIv9WX9_XdyAIVA2dyCh0HHwrM#v=onepage&amp;q=mosze%20merin&amp;f=false</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Kerenji</a:t>
            </a:r>
            <a:r>
              <a:rPr lang="en-US" sz="1000" b="1" dirty="0">
                <a:latin typeface="Candara" panose="020E0502030303020204" pitchFamily="34" charset="0"/>
              </a:rPr>
              <a:t>, E. 2015. “Documenting Life and Destruction. Holocaust Sources in Context. Jewish responses to Persecution. Volume IV: 1942-1943. “</a:t>
            </a:r>
            <a:r>
              <a:rPr lang="en-US" sz="1000" dirty="0">
                <a:latin typeface="Candara" panose="020E0502030303020204" pitchFamily="34" charset="0"/>
              </a:rPr>
              <a:t> </a:t>
            </a:r>
            <a:r>
              <a:rPr lang="en-US" sz="1000" dirty="0" err="1" smtClean="0">
                <a:latin typeface="Candara" panose="020E0502030303020204" pitchFamily="34" charset="0"/>
              </a:rPr>
              <a:t>Rowman&amp;Littlefield</a:t>
            </a:r>
            <a:r>
              <a:rPr lang="en-US" sz="1000" dirty="0" smtClean="0">
                <a:latin typeface="Candara" panose="020E0502030303020204" pitchFamily="34" charset="0"/>
              </a:rPr>
              <a:t>.</a:t>
            </a:r>
            <a:r>
              <a:rPr lang="pl-PL" sz="1000" dirty="0" smtClean="0">
                <a:latin typeface="Candara" panose="020E0502030303020204" pitchFamily="34" charset="0"/>
              </a:rPr>
              <a:t> </a:t>
            </a:r>
            <a:r>
              <a:rPr lang="en-US" sz="1000" dirty="0" smtClean="0">
                <a:latin typeface="Candara" panose="020E0502030303020204" pitchFamily="34" charset="0"/>
              </a:rPr>
              <a:t>Retrieved </a:t>
            </a:r>
            <a:r>
              <a:rPr lang="en-US" sz="1000" dirty="0">
                <a:latin typeface="Candara" panose="020E0502030303020204" pitchFamily="34" charset="0"/>
              </a:rPr>
              <a:t>25.10 2015 from: </a:t>
            </a:r>
            <a:endParaRPr lang="pl-PL" sz="1000" dirty="0">
              <a:latin typeface="Candara" panose="020E0502030303020204" pitchFamily="34" charset="0"/>
            </a:endParaRPr>
          </a:p>
          <a:p>
            <a:pPr marL="0" indent="0">
              <a:buNone/>
            </a:pPr>
            <a:r>
              <a:rPr lang="en-US" sz="1000" dirty="0">
                <a:latin typeface="Candara" panose="020E0502030303020204" pitchFamily="34" charset="0"/>
              </a:rPr>
              <a:t>https://books.google.pl/books?id=gXDYBAAAQBAJ&amp;pg=PA526&amp;lpg=PA526&amp;dq=moses+merin&amp;source=bl&amp;ots=9h6q4OgPbn&amp;sig=Ith6QE6sVcIvsDeATQ_46rH4B8I&amp;hl=pl&amp;sa=X&amp;ved=0CEkQ6AEwBzgKahUKEwixqoiGid7IAhXiEHIKHefJBpM#v=onepage&amp;q=moses%20merin&amp;f=false</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Kirschner</a:t>
            </a:r>
            <a:r>
              <a:rPr lang="en-US" sz="1000" b="1" dirty="0">
                <a:latin typeface="Candara" panose="020E0502030303020204" pitchFamily="34" charset="0"/>
              </a:rPr>
              <a:t>, A. 2006. “Sala’s Gift. My mother’s Holocaust Story”.</a:t>
            </a:r>
            <a:r>
              <a:rPr lang="en-US" sz="1000" dirty="0">
                <a:latin typeface="Candara" panose="020E0502030303020204" pitchFamily="34" charset="0"/>
              </a:rPr>
              <a:t> </a:t>
            </a:r>
            <a:r>
              <a:rPr lang="pl-PL" sz="1000" dirty="0" err="1">
                <a:latin typeface="Candara" panose="020E0502030303020204" pitchFamily="34" charset="0"/>
              </a:rPr>
              <a:t>Free</a:t>
            </a:r>
            <a:r>
              <a:rPr lang="pl-PL" sz="1000" dirty="0">
                <a:latin typeface="Candara" panose="020E0502030303020204" pitchFamily="34" charset="0"/>
              </a:rPr>
              <a:t> Press </a:t>
            </a:r>
          </a:p>
          <a:p>
            <a:pPr marL="0" indent="0">
              <a:buNone/>
            </a:pPr>
            <a:r>
              <a:rPr lang="pl-PL" sz="1000" dirty="0" err="1">
                <a:latin typeface="Candara" panose="020E0502030303020204" pitchFamily="34" charset="0"/>
              </a:rPr>
              <a:t>Retrieved</a:t>
            </a:r>
            <a:r>
              <a:rPr lang="pl-PL" sz="1000" dirty="0">
                <a:latin typeface="Candara" panose="020E0502030303020204" pitchFamily="34" charset="0"/>
              </a:rPr>
              <a:t> 25.10.2015, from:</a:t>
            </a:r>
          </a:p>
          <a:p>
            <a:pPr marL="0" indent="0">
              <a:buNone/>
            </a:pPr>
            <a:r>
              <a:rPr lang="pl-PL" sz="1000" dirty="0">
                <a:latin typeface="Candara" panose="020E0502030303020204" pitchFamily="34" charset="0"/>
              </a:rPr>
              <a:t>https://books.google.pl/books?id=oPimjnI5DEC&amp;pg=PA269&amp;lpg=PA269&amp;dq=moses+merin&amp;source=bl&amp;ots=jRM1isRH3o&amp;sig=pTpM1KUiHP2M3aee-WxAKsTNA0I&amp;hl=pl&amp;sa=X&amp;ved=0CFAQ6AEwCGoVChMIl4mvnvfdyAIVhbNyCh13rQAL#v=onepage&amp;q=moses%20merin&amp;f=false</a:t>
            </a:r>
          </a:p>
          <a:p>
            <a:pPr marL="0" indent="0">
              <a:buNone/>
            </a:pPr>
            <a:r>
              <a:rPr lang="en-US" sz="1000" b="1" dirty="0" err="1">
                <a:latin typeface="Candara" panose="020E0502030303020204" pitchFamily="34" charset="0"/>
              </a:rPr>
              <a:t>Merin</a:t>
            </a:r>
            <a:r>
              <a:rPr lang="en-US" sz="1000" b="1" dirty="0">
                <a:latin typeface="Candara" panose="020E0502030303020204" pitchFamily="34" charset="0"/>
              </a:rPr>
              <a:t>, </a:t>
            </a:r>
            <a:r>
              <a:rPr lang="en-US" sz="1000" b="1" dirty="0" err="1">
                <a:latin typeface="Candara" panose="020E0502030303020204" pitchFamily="34" charset="0"/>
              </a:rPr>
              <a:t>Mosze</a:t>
            </a:r>
            <a:r>
              <a:rPr lang="en-US" sz="1000" b="1" dirty="0">
                <a:latin typeface="Candara" panose="020E0502030303020204" pitchFamily="34" charset="0"/>
              </a:rPr>
              <a:t>.</a:t>
            </a:r>
            <a:r>
              <a:rPr lang="en-US" sz="1000" dirty="0">
                <a:latin typeface="Candara" panose="020E0502030303020204" pitchFamily="34" charset="0"/>
              </a:rPr>
              <a:t> Retrieved 19.10.2015, from: </a:t>
            </a:r>
            <a:r>
              <a:rPr lang="en-US" sz="1000" u="sng" dirty="0">
                <a:latin typeface="Candara" panose="020E0502030303020204" pitchFamily="34" charset="0"/>
                <a:hlinkClick r:id="rId3"/>
              </a:rPr>
              <a:t>http://www.yadvashem.org/odot_pdf/Microsoft%20Word%20-%206500.pdf</a:t>
            </a:r>
            <a:endParaRPr lang="pl-PL" sz="1000" dirty="0">
              <a:latin typeface="Candara" panose="020E0502030303020204" pitchFamily="34" charset="0"/>
            </a:endParaRPr>
          </a:p>
          <a:p>
            <a:pPr marL="0" indent="0">
              <a:buNone/>
            </a:pPr>
            <a:r>
              <a:rPr lang="pl-PL" sz="1000" b="1" dirty="0" err="1">
                <a:latin typeface="Candara" panose="020E0502030303020204" pitchFamily="34" charset="0"/>
              </a:rPr>
              <a:t>Namysło</a:t>
            </a:r>
            <a:r>
              <a:rPr lang="pl-PL" sz="1000" b="1" dirty="0">
                <a:latin typeface="Candara" panose="020E0502030303020204" pitchFamily="34" charset="0"/>
              </a:rPr>
              <a:t>, A. 2009 „Zanim nadeszła Zagłada... Położenie ludności żydowskiej w Zagłębiu Dąbrowskim w okresie okupacji niemieckiej / </a:t>
            </a:r>
            <a:r>
              <a:rPr lang="pl-PL" sz="1000" b="1" dirty="0" err="1">
                <a:latin typeface="Candara" panose="020E0502030303020204" pitchFamily="34" charset="0"/>
              </a:rPr>
              <a:t>Before</a:t>
            </a:r>
            <a:r>
              <a:rPr lang="pl-PL" sz="1000" b="1" dirty="0">
                <a:latin typeface="Candara" panose="020E0502030303020204" pitchFamily="34" charset="0"/>
              </a:rPr>
              <a:t> the Holocaust </a:t>
            </a:r>
            <a:r>
              <a:rPr lang="pl-PL" sz="1000" b="1" dirty="0" err="1">
                <a:latin typeface="Candara" panose="020E0502030303020204" pitchFamily="34" charset="0"/>
              </a:rPr>
              <a:t>Came</a:t>
            </a:r>
            <a:r>
              <a:rPr lang="pl-PL" sz="1000" b="1" dirty="0">
                <a:latin typeface="Candara" panose="020E0502030303020204" pitchFamily="34" charset="0"/>
              </a:rPr>
              <a:t>... </a:t>
            </a:r>
            <a:r>
              <a:rPr lang="en-US" sz="1000" b="1" dirty="0">
                <a:latin typeface="Candara" panose="020E0502030303020204" pitchFamily="34" charset="0"/>
              </a:rPr>
              <a:t>The situation of Jews in </a:t>
            </a:r>
            <a:r>
              <a:rPr lang="en-US" sz="1000" b="1" dirty="0" err="1">
                <a:latin typeface="Candara" panose="020E0502030303020204" pitchFamily="34" charset="0"/>
              </a:rPr>
              <a:t>Zaglembie</a:t>
            </a:r>
            <a:r>
              <a:rPr lang="en-US" sz="1000" b="1" dirty="0">
                <a:latin typeface="Candara" panose="020E0502030303020204" pitchFamily="34" charset="0"/>
              </a:rPr>
              <a:t> during the German occupation”.</a:t>
            </a:r>
            <a:r>
              <a:rPr lang="en-US" sz="1000" dirty="0">
                <a:latin typeface="Candara" panose="020E0502030303020204" pitchFamily="34" charset="0"/>
              </a:rPr>
              <a:t> Katowice: </a:t>
            </a:r>
            <a:r>
              <a:rPr lang="pl-PL" sz="1000" dirty="0">
                <a:latin typeface="Candara" panose="020E0502030303020204" pitchFamily="34" charset="0"/>
              </a:rPr>
              <a:t>IPN i Żydowski Instytut Historyczny</a:t>
            </a:r>
          </a:p>
          <a:p>
            <a:pPr marL="0" indent="0">
              <a:buNone/>
            </a:pPr>
            <a:r>
              <a:rPr lang="en-US" sz="1000" dirty="0">
                <a:latin typeface="Candara" panose="020E0502030303020204" pitchFamily="34" charset="0"/>
              </a:rPr>
              <a:t> </a:t>
            </a:r>
            <a:r>
              <a:rPr lang="en-US" sz="1000" b="1" dirty="0" err="1" smtClean="0">
                <a:latin typeface="Candara" panose="020E0502030303020204" pitchFamily="34" charset="0"/>
              </a:rPr>
              <a:t>Ruina</a:t>
            </a:r>
            <a:r>
              <a:rPr lang="en-US" sz="1000" b="1" dirty="0">
                <a:latin typeface="Candara" panose="020E0502030303020204" pitchFamily="34" charset="0"/>
              </a:rPr>
              <a:t>, E. 2005. “How They Lived to Tell 1939 – 1945.”</a:t>
            </a:r>
            <a:r>
              <a:rPr lang="en-US" sz="1000" dirty="0">
                <a:latin typeface="Candara" panose="020E0502030303020204" pitchFamily="34" charset="0"/>
              </a:rPr>
              <a:t> Mixed Media Memoirs. </a:t>
            </a:r>
            <a:endParaRPr lang="pl-PL" sz="1000" dirty="0">
              <a:latin typeface="Candara" panose="020E0502030303020204" pitchFamily="34" charset="0"/>
            </a:endParaRPr>
          </a:p>
          <a:p>
            <a:pPr marL="0" indent="0">
              <a:buNone/>
            </a:pPr>
            <a:r>
              <a:rPr lang="en-US" sz="1000" dirty="0">
                <a:latin typeface="Candara" panose="020E0502030303020204" pitchFamily="34" charset="0"/>
              </a:rPr>
              <a:t>Retrieved 25.10 2015 from: </a:t>
            </a:r>
            <a:endParaRPr lang="pl-PL" sz="1000" dirty="0">
              <a:latin typeface="Candara" panose="020E0502030303020204" pitchFamily="34" charset="0"/>
            </a:endParaRPr>
          </a:p>
          <a:p>
            <a:pPr marL="0" indent="0">
              <a:buNone/>
            </a:pPr>
            <a:r>
              <a:rPr lang="en-US" sz="1000" u="sng" dirty="0">
                <a:latin typeface="Candara" panose="020E0502030303020204" pitchFamily="34" charset="0"/>
                <a:hlinkClick r:id="rId4"/>
              </a:rPr>
              <a:t>http://ruina.tam.cornell.edu/Edith/EdithRuinaBook11_25_05.pdf</a:t>
            </a:r>
            <a:endParaRPr lang="pl-PL" sz="1000" dirty="0">
              <a:latin typeface="Candara" panose="020E0502030303020204" pitchFamily="34" charset="0"/>
            </a:endParaRPr>
          </a:p>
          <a:p>
            <a:pPr marL="0" indent="0">
              <a:buNone/>
            </a:pPr>
            <a:r>
              <a:rPr lang="en-US" sz="1000" b="1" dirty="0" err="1">
                <a:latin typeface="Candara" panose="020E0502030303020204" pitchFamily="34" charset="0"/>
              </a:rPr>
              <a:t>Yahil</a:t>
            </a:r>
            <a:r>
              <a:rPr lang="en-US" sz="1000" b="1" dirty="0">
                <a:latin typeface="Candara" panose="020E0502030303020204" pitchFamily="34" charset="0"/>
              </a:rPr>
              <a:t>, L. 1990. ”The Holocaust. The Fate of European Jewry, 1932-1945”</a:t>
            </a:r>
            <a:r>
              <a:rPr lang="en-US" sz="1000" dirty="0">
                <a:latin typeface="Candara" panose="020E0502030303020204" pitchFamily="34" charset="0"/>
              </a:rPr>
              <a:t> OUP, Retrieved 25.10.2015, from:  </a:t>
            </a:r>
            <a:endParaRPr lang="pl-PL" sz="1000" dirty="0">
              <a:latin typeface="Candara" panose="020E0502030303020204" pitchFamily="34" charset="0"/>
            </a:endParaRPr>
          </a:p>
          <a:p>
            <a:pPr marL="0" indent="0">
              <a:buNone/>
            </a:pPr>
            <a:r>
              <a:rPr lang="en-US" sz="1000" dirty="0">
                <a:latin typeface="Candara" panose="020E0502030303020204" pitchFamily="34" charset="0"/>
              </a:rPr>
              <a:t>https://books.google.pl/books?id=e_aRvKpLUf0C&amp;pg=PA206&amp;lpg=PA206&amp;dq=mosze+merin&amp;source=bl&amp;ots=9iJGMSoYTZ&amp;sig=x-4fzcZk3ptkpmpiYerN48QLPl4&amp;hl=pl&amp;sa=X&amp;ved=0CFsQ6AEwB2oVChMIv9WX9_XdyAIVA2dyCh0HHwrM#v=onepage&amp;q=mosze%20merin&amp;f=false</a:t>
            </a:r>
            <a:endParaRPr lang="pl-PL" sz="1000" dirty="0">
              <a:latin typeface="Candara" panose="020E0502030303020204" pitchFamily="34" charset="0"/>
            </a:endParaRPr>
          </a:p>
          <a:p>
            <a:pPr marL="0" indent="0">
              <a:buNone/>
            </a:pPr>
            <a:r>
              <a:rPr lang="en-US" sz="1000" dirty="0">
                <a:latin typeface="Candara" panose="020E0502030303020204" pitchFamily="34" charset="0"/>
              </a:rPr>
              <a:t> </a:t>
            </a:r>
            <a:endParaRPr lang="pl-PL" sz="1000" dirty="0">
              <a:latin typeface="Candara" panose="020E0502030303020204" pitchFamily="34" charset="0"/>
            </a:endParaRPr>
          </a:p>
          <a:p>
            <a:pPr marL="0" indent="0">
              <a:buNone/>
            </a:pPr>
            <a:r>
              <a:rPr lang="en-US" sz="1000" dirty="0">
                <a:latin typeface="Candara" panose="020E0502030303020204" pitchFamily="34" charset="0"/>
              </a:rPr>
              <a:t>http://www.sztetl.org.pl/pl/term/65,judenrat/?gclid=COS9_rXe4sgCFQrmwgodQugMCw</a:t>
            </a:r>
            <a:endParaRPr lang="pl-PL" sz="1000" dirty="0">
              <a:latin typeface="Candara" panose="020E0502030303020204" pitchFamily="34" charset="0"/>
            </a:endParaRPr>
          </a:p>
          <a:p>
            <a:pPr marL="0" indent="0">
              <a:buNone/>
            </a:pPr>
            <a:r>
              <a:rPr lang="en-US" sz="1000" u="sng" dirty="0">
                <a:latin typeface="Candara" panose="020E0502030303020204" pitchFamily="34" charset="0"/>
                <a:hlinkClick r:id="rId5"/>
              </a:rPr>
              <a:t>https://en.wikipedia.org/wiki/Ala_Gertner</a:t>
            </a:r>
            <a:endParaRPr lang="pl-PL" sz="1000" dirty="0">
              <a:latin typeface="Candara" panose="020E0502030303020204" pitchFamily="34" charset="0"/>
            </a:endParaRPr>
          </a:p>
          <a:p>
            <a:pPr marL="0" indent="0">
              <a:buNone/>
            </a:pPr>
            <a:r>
              <a:rPr lang="en-US" sz="1000" u="sng" dirty="0">
                <a:latin typeface="Candara" panose="020E0502030303020204" pitchFamily="34" charset="0"/>
                <a:hlinkClick r:id="rId6"/>
              </a:rPr>
              <a:t>http://www.jhi.pl/psj/Merin_Mojzesz_(Mosze_Moniek)</a:t>
            </a:r>
            <a:endParaRPr lang="pl-PL" sz="1000" dirty="0">
              <a:latin typeface="Candara" panose="020E0502030303020204" pitchFamily="34" charset="0"/>
            </a:endParaRPr>
          </a:p>
          <a:p>
            <a:pPr marL="0" indent="0">
              <a:buNone/>
            </a:pPr>
            <a:r>
              <a:rPr lang="en-US" sz="1000" u="sng" dirty="0">
                <a:latin typeface="Candara" panose="020E0502030303020204" pitchFamily="34" charset="0"/>
                <a:hlinkClick r:id="rId7"/>
              </a:rPr>
              <a:t>http://www.mck.tarnow.pl/aktualnosci,81,listy-do-sali---zycie-mlodej-kobiety-w-nazistowskich-obozach-pracy.html</a:t>
            </a:r>
            <a:endParaRPr lang="pl-PL" sz="1000" dirty="0">
              <a:latin typeface="Candara" panose="020E0502030303020204" pitchFamily="34" charset="0"/>
            </a:endParaRPr>
          </a:p>
          <a:p>
            <a:pPr marL="0" indent="0">
              <a:buNone/>
            </a:pPr>
            <a:r>
              <a:rPr lang="en-US" sz="1000" dirty="0">
                <a:latin typeface="Candara" panose="020E0502030303020204" pitchFamily="34" charset="0"/>
              </a:rPr>
              <a:t>http://lazenby.tumblr.com/post/27032969214/statements-attributed-to-moses-merin-president-of</a:t>
            </a:r>
            <a:endParaRPr lang="pl-PL" sz="1000" dirty="0">
              <a:latin typeface="Candara" panose="020E0502030303020204" pitchFamily="34" charset="0"/>
            </a:endParaRPr>
          </a:p>
          <a:p>
            <a:pPr marL="0" indent="0">
              <a:buNone/>
            </a:pPr>
            <a:endParaRPr lang="pl-PL" sz="1200" dirty="0">
              <a:latin typeface="Candara" panose="020E0502030303020204" pitchFamily="34" charset="0"/>
            </a:endParaRPr>
          </a:p>
        </p:txBody>
      </p:sp>
    </p:spTree>
    <p:extLst>
      <p:ext uri="{BB962C8B-B14F-4D97-AF65-F5344CB8AC3E}">
        <p14:creationId xmlns:p14="http://schemas.microsoft.com/office/powerpoint/2010/main" val="258330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dirty="0" smtClean="0">
                <a:latin typeface="Candara" panose="020E0502030303020204" pitchFamily="34" charset="0"/>
              </a:rPr>
              <a:t>II World War</a:t>
            </a:r>
            <a:endParaRPr lang="pl-PL" dirty="0">
              <a:latin typeface="Candara" panose="020E0502030303020204" pitchFamily="34" charset="0"/>
            </a:endParaRPr>
          </a:p>
        </p:txBody>
      </p:sp>
      <p:sp>
        <p:nvSpPr>
          <p:cNvPr id="3" name="Symbol zastępczy zawartości 2"/>
          <p:cNvSpPr>
            <a:spLocks noGrp="1"/>
          </p:cNvSpPr>
          <p:nvPr>
            <p:ph idx="1"/>
          </p:nvPr>
        </p:nvSpPr>
        <p:spPr>
          <a:xfrm>
            <a:off x="457200" y="1196752"/>
            <a:ext cx="8229600" cy="4929411"/>
          </a:xfrm>
        </p:spPr>
        <p:txBody>
          <a:bodyPr anchor="ctr">
            <a:normAutofit fontScale="47500" lnSpcReduction="20000"/>
          </a:bodyPr>
          <a:lstStyle/>
          <a:p>
            <a:pPr marL="0" indent="0" algn="ctr">
              <a:buNone/>
            </a:pPr>
            <a:r>
              <a:rPr lang="en-US" sz="5100" dirty="0">
                <a:latin typeface="Candara" panose="020E0502030303020204" pitchFamily="34" charset="0"/>
              </a:rPr>
              <a:t>After crossing Polish borders Germans immediately used local boards to create </a:t>
            </a:r>
            <a:r>
              <a:rPr lang="en-US" sz="5100" b="1" dirty="0" err="1">
                <a:latin typeface="Candara" panose="020E0502030303020204" pitchFamily="34" charset="0"/>
              </a:rPr>
              <a:t>Judenräte</a:t>
            </a:r>
            <a:r>
              <a:rPr lang="en-US" sz="5100" b="1" dirty="0">
                <a:latin typeface="Candara" panose="020E0502030303020204" pitchFamily="34" charset="0"/>
              </a:rPr>
              <a:t>,</a:t>
            </a:r>
            <a:r>
              <a:rPr lang="en-US" sz="5100" dirty="0">
                <a:latin typeface="Candara" panose="020E0502030303020204" pitchFamily="34" charset="0"/>
              </a:rPr>
              <a:t> granting Jewish communities the appearance of self-government. During the occupation </a:t>
            </a:r>
            <a:r>
              <a:rPr lang="en-US" sz="5100" dirty="0" err="1">
                <a:latin typeface="Candara" panose="020E0502030303020204" pitchFamily="34" charset="0"/>
              </a:rPr>
              <a:t>Judenräte</a:t>
            </a:r>
            <a:r>
              <a:rPr lang="en-US" sz="5100" dirty="0">
                <a:latin typeface="Candara" panose="020E0502030303020204" pitchFamily="34" charset="0"/>
              </a:rPr>
              <a:t> served  as a means to enforce the occupation force’s anti-Jewish regulations and laws in the western and central areas of Poland, and had no authority of their own. Ideally, a local </a:t>
            </a:r>
            <a:r>
              <a:rPr lang="en-US" sz="5100" dirty="0" err="1">
                <a:latin typeface="Candara" panose="020E0502030303020204" pitchFamily="34" charset="0"/>
              </a:rPr>
              <a:t>Judenrat</a:t>
            </a:r>
            <a:r>
              <a:rPr lang="en-US" sz="5100" dirty="0">
                <a:latin typeface="Candara" panose="020E0502030303020204" pitchFamily="34" charset="0"/>
              </a:rPr>
              <a:t> was to include Rabbis and other influential people of their local Jewish community. Thus, enforcement of laws could be better facilitated by the German authorities by using established Jewish authority figures and personages, while undermining external influences. Their most important tasks were to organize </a:t>
            </a:r>
            <a:r>
              <a:rPr lang="en-US" sz="5100" dirty="0" err="1">
                <a:latin typeface="Candara" panose="020E0502030303020204" pitchFamily="34" charset="0"/>
              </a:rPr>
              <a:t>labour</a:t>
            </a:r>
            <a:r>
              <a:rPr lang="en-US" sz="5100" dirty="0">
                <a:latin typeface="Candara" panose="020E0502030303020204" pitchFamily="34" charset="0"/>
              </a:rPr>
              <a:t> force, providing welfare, extorting contributions, resettlement of Jews to ghettos and administering the ghettos. In 1942 </a:t>
            </a:r>
            <a:r>
              <a:rPr lang="en-US" sz="5100" dirty="0" err="1">
                <a:latin typeface="Candara" panose="020E0502030303020204" pitchFamily="34" charset="0"/>
              </a:rPr>
              <a:t>Judenräte</a:t>
            </a:r>
            <a:r>
              <a:rPr lang="en-US" sz="5100" dirty="0">
                <a:latin typeface="Candara" panose="020E0502030303020204" pitchFamily="34" charset="0"/>
              </a:rPr>
              <a:t> were appointed the most difficult tasks, namely organization of deportations to extermination camps. </a:t>
            </a:r>
            <a:endParaRPr lang="pl-PL" sz="5100" dirty="0">
              <a:latin typeface="Candara" panose="020E0502030303020204" pitchFamily="34" charset="0"/>
            </a:endParaRPr>
          </a:p>
          <a:p>
            <a:endParaRPr lang="pl-PL" dirty="0"/>
          </a:p>
        </p:txBody>
      </p:sp>
    </p:spTree>
    <p:extLst>
      <p:ext uri="{BB962C8B-B14F-4D97-AF65-F5344CB8AC3E}">
        <p14:creationId xmlns:p14="http://schemas.microsoft.com/office/powerpoint/2010/main" val="1619443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7"/>
            <a:ext cx="8229600" cy="778099"/>
          </a:xfrm>
        </p:spPr>
        <p:txBody>
          <a:bodyPr>
            <a:normAutofit/>
          </a:bodyPr>
          <a:lstStyle/>
          <a:p>
            <a:r>
              <a:rPr lang="pl-PL" sz="4000" b="1" dirty="0" err="1" smtClean="0">
                <a:latin typeface="Candara" panose="020E0502030303020204" pitchFamily="34" charset="0"/>
              </a:rPr>
              <a:t>President</a:t>
            </a:r>
            <a:r>
              <a:rPr lang="pl-PL" sz="4000" b="1" dirty="0" smtClean="0">
                <a:latin typeface="Candara" panose="020E0502030303020204" pitchFamily="34" charset="0"/>
              </a:rPr>
              <a:t> of the </a:t>
            </a:r>
            <a:r>
              <a:rPr lang="pl-PL" sz="4000" b="1" dirty="0" err="1" smtClean="0">
                <a:latin typeface="Candara" panose="020E0502030303020204" pitchFamily="34" charset="0"/>
              </a:rPr>
              <a:t>Jewish</a:t>
            </a:r>
            <a:r>
              <a:rPr lang="pl-PL" sz="4000" b="1" dirty="0" smtClean="0">
                <a:latin typeface="Candara" panose="020E0502030303020204" pitchFamily="34" charset="0"/>
              </a:rPr>
              <a:t> </a:t>
            </a:r>
            <a:r>
              <a:rPr lang="pl-PL" sz="4000" b="1" dirty="0" err="1" smtClean="0">
                <a:latin typeface="Candara" panose="020E0502030303020204" pitchFamily="34" charset="0"/>
              </a:rPr>
              <a:t>community</a:t>
            </a:r>
            <a:endParaRPr lang="pl-PL" sz="4000" b="1" dirty="0">
              <a:latin typeface="Candara" panose="020E0502030303020204" pitchFamily="34" charset="0"/>
            </a:endParaRPr>
          </a:p>
        </p:txBody>
      </p:sp>
      <p:sp>
        <p:nvSpPr>
          <p:cNvPr id="3" name="Symbol zastępczy zawartości 2"/>
          <p:cNvSpPr>
            <a:spLocks noGrp="1"/>
          </p:cNvSpPr>
          <p:nvPr>
            <p:ph idx="1"/>
          </p:nvPr>
        </p:nvSpPr>
        <p:spPr>
          <a:xfrm>
            <a:off x="457200" y="908720"/>
            <a:ext cx="8229600" cy="5217443"/>
          </a:xfrm>
        </p:spPr>
        <p:txBody>
          <a:bodyPr anchor="ctr">
            <a:normAutofit/>
          </a:bodyPr>
          <a:lstStyle/>
          <a:p>
            <a:pPr marL="0" indent="0" algn="just">
              <a:buNone/>
            </a:pPr>
            <a:endParaRPr lang="pl-PL" sz="3000" dirty="0" smtClean="0">
              <a:latin typeface="Candara" panose="020E0502030303020204" pitchFamily="34" charset="0"/>
            </a:endParaRPr>
          </a:p>
          <a:p>
            <a:pPr marL="0" indent="0" algn="ctr">
              <a:buNone/>
            </a:pPr>
            <a:r>
              <a:rPr lang="en-US" sz="2400" dirty="0" smtClean="0">
                <a:latin typeface="Candara" panose="020E0502030303020204" pitchFamily="34" charset="0"/>
              </a:rPr>
              <a:t>When </a:t>
            </a:r>
            <a:r>
              <a:rPr lang="en-US" sz="2400" dirty="0">
                <a:latin typeface="Candara" panose="020E0502030303020204" pitchFamily="34" charset="0"/>
              </a:rPr>
              <a:t>most of the members of the Sosnowiec board of the Jewish community refused to collaborate with the Germans and to become members of </a:t>
            </a:r>
            <a:r>
              <a:rPr lang="en-US" sz="2400" dirty="0" err="1">
                <a:latin typeface="Candara" panose="020E0502030303020204" pitchFamily="34" charset="0"/>
              </a:rPr>
              <a:t>Judenrat</a:t>
            </a:r>
            <a:r>
              <a:rPr lang="en-US" sz="2400" dirty="0">
                <a:latin typeface="Candara" panose="020E0502030303020204" pitchFamily="34" charset="0"/>
              </a:rPr>
              <a:t>, Moses </a:t>
            </a:r>
            <a:r>
              <a:rPr lang="en-US" sz="2400" dirty="0" err="1">
                <a:latin typeface="Candara" panose="020E0502030303020204" pitchFamily="34" charset="0"/>
              </a:rPr>
              <a:t>Merin</a:t>
            </a:r>
            <a:r>
              <a:rPr lang="en-US" sz="2400" dirty="0">
                <a:latin typeface="Candara" panose="020E0502030303020204" pitchFamily="34" charset="0"/>
              </a:rPr>
              <a:t> volunteered and became the president of the Jewish community committee in Sosnowiec. By the end of 1939 </a:t>
            </a:r>
            <a:r>
              <a:rPr lang="pl-PL" sz="2400" dirty="0" smtClean="0">
                <a:latin typeface="Candara" panose="020E0502030303020204" pitchFamily="34" charset="0"/>
              </a:rPr>
              <a:t>t</a:t>
            </a:r>
            <a:r>
              <a:rPr lang="en-US" sz="2400" dirty="0" smtClean="0">
                <a:latin typeface="Candara" panose="020E0502030303020204" pitchFamily="34" charset="0"/>
              </a:rPr>
              <a:t>he </a:t>
            </a:r>
            <a:r>
              <a:rPr lang="en-US" sz="2400" dirty="0">
                <a:latin typeface="Candara" panose="020E0502030303020204" pitchFamily="34" charset="0"/>
              </a:rPr>
              <a:t>Germans named him head of a newly formed Central Committee of Councils of Elders for East Upper Silesia. </a:t>
            </a:r>
            <a:endParaRPr lang="pl-PL" sz="2400" dirty="0">
              <a:latin typeface="Candara" panose="020E0502030303020204" pitchFamily="34" charset="0"/>
            </a:endParaRPr>
          </a:p>
          <a:p>
            <a:pPr marL="137160" indent="0" algn="just">
              <a:buNone/>
            </a:pPr>
            <a:endParaRPr lang="pl-PL" sz="3000" dirty="0">
              <a:latin typeface="Candara" panose="020E0502030303020204" pitchFamily="34" charset="0"/>
            </a:endParaRPr>
          </a:p>
        </p:txBody>
      </p:sp>
    </p:spTree>
    <p:extLst>
      <p:ext uri="{BB962C8B-B14F-4D97-AF65-F5344CB8AC3E}">
        <p14:creationId xmlns:p14="http://schemas.microsoft.com/office/powerpoint/2010/main" val="2849189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Desktop\Kolaboracja\Dreier E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347788"/>
            <a:ext cx="840105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28184" y="274638"/>
            <a:ext cx="2458616" cy="5818658"/>
          </a:xfrm>
        </p:spPr>
        <p:txBody>
          <a:bodyPr>
            <a:noAutofit/>
          </a:bodyPr>
          <a:lstStyle/>
          <a:p>
            <a:pPr algn="l"/>
            <a:r>
              <a:rPr lang="en-US" sz="2400" dirty="0">
                <a:latin typeface="Candara" panose="020E0502030303020204" pitchFamily="34" charset="0"/>
              </a:rPr>
              <a:t>By March 1941 he administered over 30 communities in the area. He was having himself called “der Leiter” – the Leader (“der </a:t>
            </a:r>
            <a:r>
              <a:rPr lang="en-US" sz="2400" dirty="0" smtClean="0">
                <a:latin typeface="Candara" panose="020E0502030303020204" pitchFamily="34" charset="0"/>
              </a:rPr>
              <a:t>Führer</a:t>
            </a:r>
            <a:r>
              <a:rPr lang="en-US" sz="2400" dirty="0">
                <a:latin typeface="Candara" panose="020E0502030303020204" pitchFamily="34" charset="0"/>
              </a:rPr>
              <a:t>” was prohibited for Jews).</a:t>
            </a:r>
            <a:endParaRPr lang="pl-PL" sz="2400" dirty="0">
              <a:latin typeface="Candara" panose="020E0502030303020204" pitchFamily="34" charset="0"/>
            </a:endParaRPr>
          </a:p>
        </p:txBody>
      </p:sp>
      <p:pic>
        <p:nvPicPr>
          <p:cNvPr id="4098" name="Picture 2" descr="C:\Users\ja\Desktop\Kolaboracja\m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299"/>
            <a:ext cx="5520240" cy="667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24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4000" dirty="0" err="1" smtClean="0">
                <a:latin typeface="Candara" panose="020E0502030303020204" pitchFamily="34" charset="0"/>
              </a:rPr>
              <a:t>Merin’s</a:t>
            </a:r>
            <a:r>
              <a:rPr lang="pl-PL" sz="4000" dirty="0" smtClean="0">
                <a:latin typeface="Candara" panose="020E0502030303020204" pitchFamily="34" charset="0"/>
              </a:rPr>
              <a:t> </a:t>
            </a:r>
            <a:r>
              <a:rPr lang="pl-PL" sz="4000" dirty="0" err="1" smtClean="0">
                <a:latin typeface="Candara" panose="020E0502030303020204" pitchFamily="34" charset="0"/>
              </a:rPr>
              <a:t>power</a:t>
            </a:r>
            <a:endParaRPr lang="pl-PL" sz="4000" dirty="0">
              <a:latin typeface="Candara" panose="020E0502030303020204" pitchFamily="34" charset="0"/>
            </a:endParaRPr>
          </a:p>
        </p:txBody>
      </p:sp>
      <p:sp>
        <p:nvSpPr>
          <p:cNvPr id="3" name="Symbol zastępczy zawartości 2"/>
          <p:cNvSpPr>
            <a:spLocks noGrp="1"/>
          </p:cNvSpPr>
          <p:nvPr>
            <p:ph idx="1"/>
          </p:nvPr>
        </p:nvSpPr>
        <p:spPr>
          <a:xfrm>
            <a:off x="395536" y="1268760"/>
            <a:ext cx="8291264" cy="5184576"/>
          </a:xfrm>
        </p:spPr>
        <p:txBody>
          <a:bodyPr>
            <a:normAutofit/>
          </a:bodyPr>
          <a:lstStyle/>
          <a:p>
            <a:pPr marL="0" indent="0" algn="ctr">
              <a:buNone/>
            </a:pPr>
            <a:r>
              <a:rPr lang="pl-PL" sz="2400" dirty="0" smtClean="0">
                <a:latin typeface="Candara" panose="020E0502030303020204" pitchFamily="34" charset="0"/>
              </a:rPr>
              <a:t> </a:t>
            </a:r>
          </a:p>
          <a:p>
            <a:pPr marL="0" indent="0" algn="ctr">
              <a:buNone/>
            </a:pPr>
            <a:r>
              <a:rPr lang="en-US" sz="2400" dirty="0" err="1" smtClean="0">
                <a:latin typeface="Candara" panose="020E0502030303020204" pitchFamily="34" charset="0"/>
              </a:rPr>
              <a:t>Merin</a:t>
            </a:r>
            <a:r>
              <a:rPr lang="en-US" sz="2400" dirty="0" smtClean="0">
                <a:latin typeface="Candara" panose="020E0502030303020204" pitchFamily="34" charset="0"/>
              </a:rPr>
              <a:t> </a:t>
            </a:r>
            <a:r>
              <a:rPr lang="en-US" sz="2400" dirty="0">
                <a:latin typeface="Candara" panose="020E0502030303020204" pitchFamily="34" charset="0"/>
              </a:rPr>
              <a:t>ruled in a manner of a despot, however, until 1941 his administration, constituting almost 1200 people, fulfilled community functions as well as possible. He seemed to be able to mitigate the severity of Germans. Thanks to his connections with Germans, he was able to get in contact with foreign and overseas Jewish organizations. He was one of the “</a:t>
            </a:r>
            <a:r>
              <a:rPr lang="en-US" sz="2400" dirty="0" err="1">
                <a:latin typeface="Candara" panose="020E0502030303020204" pitchFamily="34" charset="0"/>
              </a:rPr>
              <a:t>Oberjuden</a:t>
            </a:r>
            <a:r>
              <a:rPr lang="en-US" sz="2400" dirty="0">
                <a:latin typeface="Candara" panose="020E0502030303020204" pitchFamily="34" charset="0"/>
              </a:rPr>
              <a:t>”, or “top Jews”, which enabled him to move inside the different towns under his control and even beyond the borders of the area administered by him. He was also authorized to change the members of the board, which right he used without reservation to ensure his total control.</a:t>
            </a:r>
            <a:endParaRPr lang="pl-PL" sz="2400" dirty="0">
              <a:latin typeface="Candara" panose="020E0502030303020204" pitchFamily="34" charset="0"/>
            </a:endParaRPr>
          </a:p>
          <a:p>
            <a:pPr algn="ctr"/>
            <a:endParaRPr lang="pl-PL" sz="2400" dirty="0">
              <a:latin typeface="Candara" panose="020E0502030303020204" pitchFamily="34" charset="0"/>
            </a:endParaRPr>
          </a:p>
        </p:txBody>
      </p:sp>
    </p:spTree>
    <p:extLst>
      <p:ext uri="{BB962C8B-B14F-4D97-AF65-F5344CB8AC3E}">
        <p14:creationId xmlns:p14="http://schemas.microsoft.com/office/powerpoint/2010/main" val="349379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a\Desktop\Kolaboracja\Merin w Warszaw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42" y="692697"/>
            <a:ext cx="7363773" cy="556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62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151</TotalTime>
  <Words>2604</Words>
  <Application>Microsoft Office PowerPoint</Application>
  <PresentationFormat>Pokaz na ekranie (4:3)</PresentationFormat>
  <Paragraphs>92</Paragraphs>
  <Slides>31</Slides>
  <Notes>0</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Wierzchołek</vt:lpstr>
      <vt:lpstr>Mojżesz (Moses) Merin</vt:lpstr>
      <vt:lpstr>Prezentacja programu PowerPoint</vt:lpstr>
      <vt:lpstr>Before the II World War</vt:lpstr>
      <vt:lpstr>II World War</vt:lpstr>
      <vt:lpstr>President of the Jewish community</vt:lpstr>
      <vt:lpstr>Prezentacja programu PowerPoint</vt:lpstr>
      <vt:lpstr>By March 1941 he administered over 30 communities in the area. He was having himself called “der Leiter” – the Leader (“der Führer” was prohibited for Jews).</vt:lpstr>
      <vt:lpstr>Merin’s power</vt:lpstr>
      <vt:lpstr>Prezentacja programu PowerPoint</vt:lpstr>
      <vt:lpstr>Merin’s policy</vt:lpstr>
      <vt:lpstr>Organization of the Central Committee</vt:lpstr>
      <vt:lpstr>Central Committee of Councils of Elders for East Upper Silesia. </vt:lpstr>
      <vt:lpstr>Schmelt Organization</vt:lpstr>
      <vt:lpstr>Conscription for labour force</vt:lpstr>
      <vt:lpstr>Provision of welfare</vt:lpstr>
      <vt:lpstr>The First Deportation</vt:lpstr>
      <vt:lpstr>Prezentacja programu PowerPoint</vt:lpstr>
      <vt:lpstr>Resistance against Merin</vt:lpstr>
      <vt:lpstr>Merin and the resistance movement</vt:lpstr>
      <vt:lpstr>Prezentacja programu PowerPoint</vt:lpstr>
      <vt:lpstr>Last days</vt:lpstr>
      <vt:lpstr>Prezentacja programu PowerPoint</vt:lpstr>
      <vt:lpstr>Results of Merin’s activity</vt:lpstr>
      <vt:lpstr>Deportation of the Oświęcim Jews, April 1941. Photos from the colection of the Yad  Vashem Archive </vt:lpstr>
      <vt:lpstr>Testimonies</vt:lpstr>
      <vt:lpstr>Testimonies</vt:lpstr>
      <vt:lpstr>Prezentacja programu PowerPoint</vt:lpstr>
      <vt:lpstr>Prezentacja programu PowerPoint</vt:lpstr>
      <vt:lpstr>Prezentacja programu PowerPoint</vt:lpstr>
      <vt:lpstr>Statements attributed to Merin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Mojżesz (Moses) Merin</dc:title>
  <dc:creator>ja</dc:creator>
  <cp:lastModifiedBy>ja</cp:lastModifiedBy>
  <cp:revision>20</cp:revision>
  <dcterms:created xsi:type="dcterms:W3CDTF">2015-11-08T12:06:37Z</dcterms:created>
  <dcterms:modified xsi:type="dcterms:W3CDTF">2016-12-11T15:26:46Z</dcterms:modified>
</cp:coreProperties>
</file>