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17" name="Symbol zastępczy stopki 16"/>
          <p:cNvSpPr>
            <a:spLocks noGrp="1"/>
          </p:cNvSpPr>
          <p:nvPr>
            <p:ph type="ftr" sz="quarter" idx="11"/>
          </p:nvPr>
        </p:nvSpPr>
        <p:spPr/>
        <p:txBody>
          <a:bodyPr/>
          <a:lstStyle/>
          <a:p>
            <a:endParaRPr lang="pl-PL">
              <a:solidFill>
                <a:prstClr val="white">
                  <a:shade val="50000"/>
                </a:prstClr>
              </a:solidFill>
            </a:endParaRPr>
          </a:p>
        </p:txBody>
      </p:sp>
      <p:sp>
        <p:nvSpPr>
          <p:cNvPr id="29" name="Symbol zastępczy numeru slajdu 28"/>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extLst>
      <p:ext uri="{BB962C8B-B14F-4D97-AF65-F5344CB8AC3E}">
        <p14:creationId xmlns:p14="http://schemas.microsoft.com/office/powerpoint/2010/main" val="164007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375925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68393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47866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5" name="Symbol zastępczy stopki 4"/>
          <p:cNvSpPr>
            <a:spLocks noGrp="1"/>
          </p:cNvSpPr>
          <p:nvPr>
            <p:ph type="ftr" sz="quarter" idx="11"/>
          </p:nvPr>
        </p:nvSpPr>
        <p:spPr/>
        <p:txBody>
          <a:bodyPr/>
          <a:lstStyle/>
          <a:p>
            <a:endParaRPr lang="pl-PL">
              <a:solidFill>
                <a:prstClr val="white">
                  <a:shade val="50000"/>
                </a:prstClr>
              </a:solidFill>
            </a:endParaRPr>
          </a:p>
        </p:txBody>
      </p:sp>
      <p:sp>
        <p:nvSpPr>
          <p:cNvPr id="6" name="Symbol zastępczy numeru slajdu 5"/>
          <p:cNvSpPr>
            <a:spLocks noGrp="1"/>
          </p:cNvSpPr>
          <p:nvPr>
            <p:ph type="sldNum" sz="quarter" idx="12"/>
          </p:nvPr>
        </p:nvSpPr>
        <p:spPr>
          <a:xfrm>
            <a:off x="7924800" y="6416675"/>
            <a:ext cx="762000" cy="365125"/>
          </a:xfrm>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0936203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6" name="Symbol zastępczy stopki 5"/>
          <p:cNvSpPr>
            <a:spLocks noGrp="1"/>
          </p:cNvSpPr>
          <p:nvPr>
            <p:ph type="ftr" sz="quarter" idx="11"/>
          </p:nvPr>
        </p:nvSpPr>
        <p:spPr/>
        <p:txBody>
          <a:bodyPr/>
          <a:lstStyle/>
          <a:p>
            <a:endParaRPr lang="pl-PL">
              <a:solidFill>
                <a:prstClr val="white">
                  <a:shade val="50000"/>
                </a:prstClr>
              </a:solidFill>
            </a:endParaRPr>
          </a:p>
        </p:txBody>
      </p:sp>
      <p:sp>
        <p:nvSpPr>
          <p:cNvPr id="7" name="Symbol zastępczy numeru slajdu 6"/>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413857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8" name="Symbol zastępczy stopki 7"/>
          <p:cNvSpPr>
            <a:spLocks noGrp="1"/>
          </p:cNvSpPr>
          <p:nvPr>
            <p:ph type="ftr" sz="quarter" idx="11"/>
          </p:nvPr>
        </p:nvSpPr>
        <p:spPr/>
        <p:txBody>
          <a:bodyPr/>
          <a:lstStyle/>
          <a:p>
            <a:endParaRPr lang="pl-PL">
              <a:solidFill>
                <a:prstClr val="white">
                  <a:shade val="50000"/>
                </a:prstClr>
              </a:solidFill>
            </a:endParaRPr>
          </a:p>
        </p:txBody>
      </p:sp>
      <p:sp>
        <p:nvSpPr>
          <p:cNvPr id="9" name="Symbol zastępczy numeru slajdu 8"/>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46219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4" name="Symbol zastępczy stopki 3"/>
          <p:cNvSpPr>
            <a:spLocks noGrp="1"/>
          </p:cNvSpPr>
          <p:nvPr>
            <p:ph type="ftr" sz="quarter" idx="11"/>
          </p:nvPr>
        </p:nvSpPr>
        <p:spPr/>
        <p:txBody>
          <a:bodyPr/>
          <a:lstStyle/>
          <a:p>
            <a:endParaRPr lang="pl-PL">
              <a:solidFill>
                <a:prstClr val="white">
                  <a:shade val="50000"/>
                </a:prstClr>
              </a:solidFill>
            </a:endParaRPr>
          </a:p>
        </p:txBody>
      </p:sp>
      <p:sp>
        <p:nvSpPr>
          <p:cNvPr id="5" name="Symbol zastępczy numeru slajdu 4"/>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39618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3" name="Symbol zastępczy stopki 2"/>
          <p:cNvSpPr>
            <a:spLocks noGrp="1"/>
          </p:cNvSpPr>
          <p:nvPr>
            <p:ph type="ftr" sz="quarter" idx="11"/>
          </p:nvPr>
        </p:nvSpPr>
        <p:spPr/>
        <p:txBody>
          <a:bodyPr/>
          <a:lstStyle/>
          <a:p>
            <a:endParaRPr lang="pl-PL">
              <a:solidFill>
                <a:prstClr val="white">
                  <a:shade val="50000"/>
                </a:prstClr>
              </a:solidFill>
            </a:endParaRPr>
          </a:p>
        </p:txBody>
      </p:sp>
      <p:sp>
        <p:nvSpPr>
          <p:cNvPr id="4" name="Symbol zastępczy numeru slajdu 3"/>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194851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6" name="Symbol zastępczy stopki 5"/>
          <p:cNvSpPr>
            <a:spLocks noGrp="1"/>
          </p:cNvSpPr>
          <p:nvPr>
            <p:ph type="ftr" sz="quarter" idx="11"/>
          </p:nvPr>
        </p:nvSpPr>
        <p:spPr/>
        <p:txBody>
          <a:bodyPr/>
          <a:lstStyle/>
          <a:p>
            <a:endParaRPr lang="pl-PL">
              <a:solidFill>
                <a:prstClr val="white">
                  <a:shade val="50000"/>
                </a:prstClr>
              </a:solidFill>
            </a:endParaRPr>
          </a:p>
        </p:txBody>
      </p:sp>
      <p:sp>
        <p:nvSpPr>
          <p:cNvPr id="7" name="Symbol zastępczy numeru slajdu 6"/>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316839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6" name="Symbol zastępczy stopki 5"/>
          <p:cNvSpPr>
            <a:spLocks noGrp="1"/>
          </p:cNvSpPr>
          <p:nvPr>
            <p:ph type="ftr" sz="quarter" idx="11"/>
          </p:nvPr>
        </p:nvSpPr>
        <p:spPr/>
        <p:txBody>
          <a:bodyPr/>
          <a:lstStyle/>
          <a:p>
            <a:endParaRPr lang="pl-PL">
              <a:solidFill>
                <a:prstClr val="white">
                  <a:shade val="50000"/>
                </a:prstClr>
              </a:solidFill>
            </a:endParaRPr>
          </a:p>
        </p:txBody>
      </p:sp>
      <p:sp>
        <p:nvSpPr>
          <p:cNvPr id="7" name="Symbol zastępczy numeru slajdu 6"/>
          <p:cNvSpPr>
            <a:spLocks noGrp="1"/>
          </p:cNvSpPr>
          <p:nvPr>
            <p:ph type="sldNum" sz="quarter" idx="12"/>
          </p:nvPr>
        </p:nvSpPr>
        <p:spPr/>
        <p:txBody>
          <a:body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223816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A4A2F0-38D0-4428-98E8-ED641528C7B2}" type="datetimeFigureOut">
              <a:rPr lang="pl-PL" smtClean="0">
                <a:solidFill>
                  <a:prstClr val="white">
                    <a:shade val="50000"/>
                  </a:prstClr>
                </a:solidFill>
              </a:rPr>
              <a:pPr/>
              <a:t>2016-12-11</a:t>
            </a:fld>
            <a:endParaRPr lang="pl-PL">
              <a:solidFill>
                <a:prstClr val="white">
                  <a:shade val="50000"/>
                </a:prstClr>
              </a:solidFill>
            </a:endParaRPr>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solidFill>
                <a:prstClr val="white">
                  <a:shade val="50000"/>
                </a:prstClr>
              </a:solidFill>
            </a:endParaRPr>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8E6298A-7A6B-49DB-8447-7534334A3A02}" type="slidenum">
              <a:rPr lang="pl-PL" smtClean="0">
                <a:solidFill>
                  <a:prstClr val="white">
                    <a:shade val="50000"/>
                  </a:prstClr>
                </a:solidFill>
              </a:rPr>
              <a:pPr/>
              <a:t>‹#›</a:t>
            </a:fld>
            <a:endParaRPr lang="pl-PL">
              <a:solidFill>
                <a:prstClr val="white">
                  <a:shade val="50000"/>
                </a:prstClr>
              </a:solidFill>
            </a:endParaRPr>
          </a:p>
        </p:txBody>
      </p:sp>
    </p:spTree>
    <p:extLst>
      <p:ext uri="{BB962C8B-B14F-4D97-AF65-F5344CB8AC3E}">
        <p14:creationId xmlns:p14="http://schemas.microsoft.com/office/powerpoint/2010/main" val="878325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ruina.tam.cornell.edu/Edith/EdithRuinaBook11_25_05.pdf" TargetMode="External"/><Relationship Id="rId13" Type="http://schemas.openxmlformats.org/officeDocument/2006/relationships/hyperlink" Target="http://www.mck.tarnow.pl/aktualnosci,81,listy-do-sali---zycie-mlodej-kobiety-w-nazistowskich-obozach-pracy.html" TargetMode="External"/><Relationship Id="rId3" Type="http://schemas.openxmlformats.org/officeDocument/2006/relationships/hyperlink" Target="https://books.google.pl/books?id=gT52K20ocFwC&amp;pg=PA291&amp;lpg=PA291&amp;dq=moses+merin&amp;source=bl&amp;ots=NpgaLgn1_G&amp;sig=ESZL3d0Gmy7UecdMDFSsOqx_VLI&amp;hl=pl&amp;sa=X&amp;ved=0CE4Q6AEwCDgKahUKEwixqoiGid7IAhXiEHIKHefJBpM#v=onepage&amp;q=moses%20merin&amp;f=false" TargetMode="External"/><Relationship Id="rId7" Type="http://schemas.openxmlformats.org/officeDocument/2006/relationships/hyperlink" Target="http://www.yadvashem.org/odot_pdf/Microsoft%20Word%20-%206500.pdf" TargetMode="External"/><Relationship Id="rId12" Type="http://schemas.openxmlformats.org/officeDocument/2006/relationships/hyperlink" Target="http://www.jhi.pl/psj/Merin_Mojzesz_(Mosze_Moniek)" TargetMode="External"/><Relationship Id="rId2" Type="http://schemas.openxmlformats.org/officeDocument/2006/relationships/hyperlink" Target="https://www.commentarymagazine.com/articles/two-saviors-who-failedmoses-merin-of-sosnowiec-and-jacob-gens-of-vilna/" TargetMode="External"/><Relationship Id="rId1" Type="http://schemas.openxmlformats.org/officeDocument/2006/relationships/slideLayout" Target="../slideLayouts/slideLayout2.xml"/><Relationship Id="rId6" Type="http://schemas.openxmlformats.org/officeDocument/2006/relationships/hyperlink" Target="https://books.google.pl/books?id=oPimjnI5DEC&amp;pg=PA269&amp;lpg=PA269&amp;dq=moses+merin&amp;source=bl&amp;ots=jRM1isRH3o&amp;sig=pTpM1KUiHP2M3aee-WxAKsTNA0I&amp;hl=pl&amp;sa=X&amp;ved=0CFAQ6AEwCGoVChMIl4mvnvfdyAIVhbNyCh13rQAL#v=onepage&amp;q=moses%20merin&amp;f=false" TargetMode="External"/><Relationship Id="rId11" Type="http://schemas.openxmlformats.org/officeDocument/2006/relationships/hyperlink" Target="https://en.wikipedia.org/wiki/Ala_Gertner" TargetMode="External"/><Relationship Id="rId5" Type="http://schemas.openxmlformats.org/officeDocument/2006/relationships/hyperlink" Target="https://books.google.pl/books?id=gXDYBAAAQBAJ&amp;pg=PA526&amp;lpg=PA526&amp;dq=moses+merin&amp;source=bl&amp;ots=9h6q4OgPbn&amp;sig=Ith6QE6sVcIvsDeATQ_46rH4B8I&amp;hl=pl&amp;sa=X&amp;ved=0CEkQ6AEwBzgKahUKEwixqoiGid7IAhXiEHIKHefJBpM#v=onepage&amp;q=moses%20merin&amp;f=false" TargetMode="External"/><Relationship Id="rId10" Type="http://schemas.openxmlformats.org/officeDocument/2006/relationships/hyperlink" Target="http://www.sztetl.org.pl/pl/term/65,judenrat/?gclid=COS9_rXe4sgCFQrmwgodQugMCw" TargetMode="External"/><Relationship Id="rId4" Type="http://schemas.openxmlformats.org/officeDocument/2006/relationships/hyperlink" Target="https://books.google.pl/books?id=IsGlBgAAQBAJ&amp;pg=PA61&amp;lpg=PA61&amp;dq=mosze+merin&amp;source=bl&amp;ots=xYUKQ5PY6x&amp;sig=dAuMImqrDjLVE2db8qlCtzvTHqE&amp;hl=pl&amp;sa=X&amp;ved=0CGQQ6AEwCWoVChMIv9WX9_XdyAIVA2dyCh0HHwrM#v=onepage&amp;q=mosze%20merin&amp;f=false" TargetMode="External"/><Relationship Id="rId9" Type="http://schemas.openxmlformats.org/officeDocument/2006/relationships/hyperlink" Target="https://books.google.pl/books?id=e_aRvKpLUf0C&amp;pg=PA206&amp;lpg=PA206&amp;dq=mosze+merin&amp;source=bl&amp;ots=9iJGMSoYTZ&amp;sig=x-4fzcZk3ptkpmpiYerN48QLPl4&amp;hl=pl&amp;sa=X&amp;ved=0CFsQ6AEwB2oVChMIv9WX9_XdyAIVA2dyCh0HHwrM#v=onepage&amp;q=mosze%20merin&amp;f=false" TargetMode="External"/><Relationship Id="rId14" Type="http://schemas.openxmlformats.org/officeDocument/2006/relationships/hyperlink" Target="http://lazenby.tumblr.com/post/27032969214/statements-attributed-to-moses-merin-president-o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000" b="1" dirty="0" smtClean="0">
                <a:latin typeface="Candara" panose="020E0502030303020204" pitchFamily="34" charset="0"/>
              </a:rPr>
              <a:t>Mojżesz </a:t>
            </a:r>
            <a:r>
              <a:rPr lang="pl-PL" sz="6000" b="1" dirty="0" err="1" smtClean="0">
                <a:latin typeface="Candara" panose="020E0502030303020204" pitchFamily="34" charset="0"/>
              </a:rPr>
              <a:t>Merin</a:t>
            </a:r>
            <a:endParaRPr lang="pl-PL" sz="6000" b="1" dirty="0">
              <a:latin typeface="Candara" panose="020E0502030303020204" pitchFamily="34" charset="0"/>
            </a:endParaRPr>
          </a:p>
        </p:txBody>
      </p:sp>
      <p:sp>
        <p:nvSpPr>
          <p:cNvPr id="3" name="Podtytuł 2"/>
          <p:cNvSpPr>
            <a:spLocks noGrp="1"/>
          </p:cNvSpPr>
          <p:nvPr>
            <p:ph type="subTitle" idx="1"/>
          </p:nvPr>
        </p:nvSpPr>
        <p:spPr/>
        <p:txBody>
          <a:bodyPr anchor="ctr">
            <a:normAutofit/>
          </a:bodyPr>
          <a:lstStyle/>
          <a:p>
            <a:r>
              <a:rPr lang="pl-PL" sz="6000" b="1" dirty="0" smtClean="0">
                <a:solidFill>
                  <a:schemeClr val="tx1"/>
                </a:solidFill>
                <a:latin typeface="Candara" panose="020E0502030303020204" pitchFamily="34" charset="0"/>
              </a:rPr>
              <a:t>1905 - 1943</a:t>
            </a:r>
            <a:endParaRPr lang="pl-PL" sz="6000"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715308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4000" b="0" dirty="0" smtClean="0">
                <a:latin typeface="Candara" panose="020E0502030303020204" pitchFamily="34" charset="0"/>
              </a:rPr>
              <a:t>Polityka </a:t>
            </a:r>
            <a:r>
              <a:rPr lang="pl-PL" sz="4000" b="0" dirty="0" err="1" smtClean="0">
                <a:latin typeface="Candara" panose="020E0502030303020204" pitchFamily="34" charset="0"/>
              </a:rPr>
              <a:t>Merina</a:t>
            </a:r>
            <a:endParaRPr lang="pl-PL" sz="4000" b="0" dirty="0">
              <a:latin typeface="Candara" panose="020E0502030303020204" pitchFamily="34" charset="0"/>
            </a:endParaRPr>
          </a:p>
        </p:txBody>
      </p:sp>
      <p:sp>
        <p:nvSpPr>
          <p:cNvPr id="3" name="Symbol zastępczy zawartości 2"/>
          <p:cNvSpPr>
            <a:spLocks noGrp="1"/>
          </p:cNvSpPr>
          <p:nvPr>
            <p:ph idx="1"/>
          </p:nvPr>
        </p:nvSpPr>
        <p:spPr>
          <a:xfrm>
            <a:off x="457200" y="1484784"/>
            <a:ext cx="8229600" cy="4968552"/>
          </a:xfrm>
        </p:spPr>
        <p:txBody>
          <a:bodyPr>
            <a:normAutofit/>
          </a:bodyPr>
          <a:lstStyle/>
          <a:p>
            <a:pPr marL="0" indent="0" algn="ctr">
              <a:buNone/>
            </a:pPr>
            <a:r>
              <a:rPr lang="pl-PL" sz="2400" dirty="0" err="1">
                <a:latin typeface="Candara" panose="020E0502030303020204" pitchFamily="34" charset="0"/>
              </a:rPr>
              <a:t>Merin</a:t>
            </a:r>
            <a:r>
              <a:rPr lang="pl-PL" sz="2400" dirty="0">
                <a:latin typeface="Candara" panose="020E0502030303020204" pitchFamily="34" charset="0"/>
              </a:rPr>
              <a:t> wierzył, </a:t>
            </a:r>
            <a:r>
              <a:rPr lang="pl-PL" sz="2400" dirty="0" smtClean="0">
                <a:latin typeface="Candara" panose="020E0502030303020204" pitchFamily="34" charset="0"/>
              </a:rPr>
              <a:t>że </a:t>
            </a:r>
            <a:r>
              <a:rPr lang="pl-PL" sz="2400" dirty="0">
                <a:latin typeface="Candara" panose="020E0502030303020204" pitchFamily="34" charset="0"/>
              </a:rPr>
              <a:t>jedynym sposobem ocalenia Żydów jest sprawienie, aby byli użyteczni dla Niemców. Latem 1940 roku rozpoczął współpracę z rządem niemieckim, w celu stworzenia lokalnych fabryk, które miały się zajmować produkcją towarów potrzebnych Niemcom. Uważał, że dzięki temu uda się uniknąć wywozu Żydów do obozów pracy w Niemczech i poprzez zapewnienie taniej siły roboczej uspokoi Niemców. Pracujący w takich fabrykach otrzymywali niebieską kartę, która chroniła ich przez wywózką. </a:t>
            </a:r>
          </a:p>
        </p:txBody>
      </p:sp>
    </p:spTree>
    <p:extLst>
      <p:ext uri="{BB962C8B-B14F-4D97-AF65-F5344CB8AC3E}">
        <p14:creationId xmlns:p14="http://schemas.microsoft.com/office/powerpoint/2010/main" val="35004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94122"/>
          </a:xfrm>
        </p:spPr>
        <p:txBody>
          <a:bodyPr>
            <a:normAutofit/>
          </a:bodyPr>
          <a:lstStyle/>
          <a:p>
            <a:r>
              <a:rPr lang="pl-PL" sz="3800" b="0" dirty="0" smtClean="0">
                <a:latin typeface="Candara" panose="020E0502030303020204" pitchFamily="34" charset="0"/>
              </a:rPr>
              <a:t>Organizacja Komitetu Centralnego</a:t>
            </a:r>
            <a:endParaRPr lang="pl-PL" sz="3800" b="0" dirty="0">
              <a:latin typeface="Candara" panose="020E0502030303020204" pitchFamily="34" charset="0"/>
            </a:endParaRPr>
          </a:p>
        </p:txBody>
      </p:sp>
      <p:sp>
        <p:nvSpPr>
          <p:cNvPr id="3" name="Symbol zastępczy zawartości 2"/>
          <p:cNvSpPr>
            <a:spLocks noGrp="1"/>
          </p:cNvSpPr>
          <p:nvPr>
            <p:ph idx="1"/>
          </p:nvPr>
        </p:nvSpPr>
        <p:spPr>
          <a:xfrm>
            <a:off x="457200" y="1484784"/>
            <a:ext cx="8229600" cy="5112568"/>
          </a:xfrm>
        </p:spPr>
        <p:txBody>
          <a:bodyPr anchor="t">
            <a:normAutofit/>
          </a:bodyPr>
          <a:lstStyle/>
          <a:p>
            <a:pPr marL="137160" indent="0" algn="ctr">
              <a:buNone/>
            </a:pPr>
            <a:endParaRPr lang="pl-PL" sz="2400" smtClean="0">
              <a:latin typeface="Candara" panose="020E0502030303020204" pitchFamily="34" charset="0"/>
            </a:endParaRPr>
          </a:p>
          <a:p>
            <a:pPr marL="137160" indent="0" algn="ctr">
              <a:buNone/>
            </a:pPr>
            <a:r>
              <a:rPr lang="pl-PL" sz="2400" smtClean="0">
                <a:latin typeface="Candara" panose="020E0502030303020204" pitchFamily="34" charset="0"/>
              </a:rPr>
              <a:t>Centrala </a:t>
            </a:r>
            <a:r>
              <a:rPr lang="pl-PL" sz="2400" dirty="0">
                <a:latin typeface="Candara" panose="020E0502030303020204" pitchFamily="34" charset="0"/>
              </a:rPr>
              <a:t>ustanowiła różne wydziały, które miały zajmować się sprawami prawnymi, pomocą społeczną, finansami i pracą przymusową. Wydział finansowy posiadał uprawnienia do negocjowania z zagranicznymi organizacjami świadczącymi pomoc, jak czerwony Krzyż, w celu pozyskania pomocy finansowej dla Żydów w tym rejonie. Wydział pracy przymusowej odpowiadał za pobór ludzi do pracy przymusowej.</a:t>
            </a:r>
          </a:p>
        </p:txBody>
      </p:sp>
    </p:spTree>
    <p:extLst>
      <p:ext uri="{BB962C8B-B14F-4D97-AF65-F5344CB8AC3E}">
        <p14:creationId xmlns:p14="http://schemas.microsoft.com/office/powerpoint/2010/main" val="2397986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188640"/>
            <a:ext cx="8877672" cy="648072"/>
          </a:xfrm>
        </p:spPr>
        <p:txBody>
          <a:bodyPr>
            <a:normAutofit fontScale="90000"/>
          </a:bodyPr>
          <a:lstStyle/>
          <a:p>
            <a:r>
              <a:rPr lang="pl-PL" sz="2700" b="0" dirty="0" smtClean="0">
                <a:latin typeface="Candara" panose="020E0502030303020204" pitchFamily="34" charset="0"/>
              </a:rPr>
              <a:t>Centrala Żydowskich Rad Starszych Wschodniego Górnego Śląska</a:t>
            </a:r>
            <a:endParaRPr lang="pl-PL" b="0" dirty="0"/>
          </a:p>
        </p:txBody>
      </p:sp>
      <p:pic>
        <p:nvPicPr>
          <p:cNvPr id="3" name="Picture 2" descr="C:\Users\ja\Desktop\Kolaboracja\Centrala 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136904" cy="528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885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0066"/>
          </a:xfrm>
        </p:spPr>
        <p:txBody>
          <a:bodyPr>
            <a:normAutofit fontScale="90000"/>
          </a:bodyPr>
          <a:lstStyle/>
          <a:p>
            <a:r>
              <a:rPr lang="pl-PL" b="0" dirty="0" smtClean="0">
                <a:latin typeface="Candara" panose="020E0502030303020204" pitchFamily="34" charset="0"/>
              </a:rPr>
              <a:t>Organizacja </a:t>
            </a:r>
            <a:r>
              <a:rPr lang="pl-PL" b="0" dirty="0" err="1" smtClean="0">
                <a:latin typeface="Candara" panose="020E0502030303020204" pitchFamily="34" charset="0"/>
              </a:rPr>
              <a:t>Schmelt</a:t>
            </a:r>
            <a:endParaRPr lang="pl-PL" b="0" dirty="0">
              <a:latin typeface="Candara" panose="020E0502030303020204" pitchFamily="34" charset="0"/>
            </a:endParaRPr>
          </a:p>
        </p:txBody>
      </p:sp>
      <p:sp>
        <p:nvSpPr>
          <p:cNvPr id="3" name="Symbol zastępczy zawartości 2"/>
          <p:cNvSpPr>
            <a:spLocks noGrp="1"/>
          </p:cNvSpPr>
          <p:nvPr>
            <p:ph idx="1"/>
          </p:nvPr>
        </p:nvSpPr>
        <p:spPr>
          <a:xfrm>
            <a:off x="457200" y="1052736"/>
            <a:ext cx="8229600" cy="5544616"/>
          </a:xfrm>
        </p:spPr>
        <p:txBody>
          <a:bodyPr anchor="ctr">
            <a:normAutofit fontScale="92500" lnSpcReduction="10000"/>
          </a:bodyPr>
          <a:lstStyle/>
          <a:p>
            <a:pPr marL="137160" indent="0" algn="ctr">
              <a:buNone/>
            </a:pPr>
            <a:r>
              <a:rPr lang="pl-PL" dirty="0" err="1">
                <a:latin typeface="Candara" panose="020E0502030303020204" pitchFamily="34" charset="0"/>
              </a:rPr>
              <a:t>Merin</a:t>
            </a:r>
            <a:r>
              <a:rPr lang="pl-PL" dirty="0">
                <a:latin typeface="Candara" panose="020E0502030303020204" pitchFamily="34" charset="0"/>
              </a:rPr>
              <a:t> współpracował z organizacją </a:t>
            </a:r>
            <a:r>
              <a:rPr lang="pl-PL" dirty="0" err="1">
                <a:latin typeface="Candara" panose="020E0502030303020204" pitchFamily="34" charset="0"/>
              </a:rPr>
              <a:t>Schmelt</a:t>
            </a:r>
            <a:r>
              <a:rPr lang="pl-PL" dirty="0">
                <a:latin typeface="Candara" panose="020E0502030303020204" pitchFamily="34" charset="0"/>
              </a:rPr>
              <a:t>, która stanowiła odłam SS i została założona wkrótce po wkroczeniu wojsk niemieckich na ziemie polskie. W wyniku działania organizacji, powstały setki obozów pracy przyłączanych do niemieckich fabryk. Warunki w tych obozach były różne, ale pracujący w nich Żydzi nie mieli wytatuowanego numeru, mieli przeżyć, przynajmniej do końca dnia pracy. Więźniowie spali w zatłoczonych barakach bez wentylacji, pracowali ponad siły, ale Naziści zezwalali na wysyłanie i odbieranie poczty i paczek. Wielu z tych ludzi wywiezionych do niemieckich obozów pracy przeżyła wojnę. Fabryki wypłacały pieniądze </a:t>
            </a:r>
            <a:r>
              <a:rPr lang="pl-PL" dirty="0" err="1">
                <a:latin typeface="Candara" panose="020E0502030303020204" pitchFamily="34" charset="0"/>
              </a:rPr>
              <a:t>Schmeltowi</a:t>
            </a:r>
            <a:r>
              <a:rPr lang="pl-PL" dirty="0">
                <a:latin typeface="Candara" panose="020E0502030303020204" pitchFamily="34" charset="0"/>
              </a:rPr>
              <a:t>, który skromną część oddawał </a:t>
            </a:r>
            <a:r>
              <a:rPr lang="pl-PL" dirty="0" err="1">
                <a:latin typeface="Candara" panose="020E0502030303020204" pitchFamily="34" charset="0"/>
              </a:rPr>
              <a:t>Merinowi</a:t>
            </a:r>
            <a:r>
              <a:rPr lang="pl-PL" dirty="0">
                <a:latin typeface="Candara" panose="020E0502030303020204" pitchFamily="34" charset="0"/>
              </a:rPr>
              <a:t>. Prawie nic z tych pieniędzy nie trafiało do pracujących.</a:t>
            </a:r>
          </a:p>
        </p:txBody>
      </p:sp>
    </p:spTree>
    <p:extLst>
      <p:ext uri="{BB962C8B-B14F-4D97-AF65-F5344CB8AC3E}">
        <p14:creationId xmlns:p14="http://schemas.microsoft.com/office/powerpoint/2010/main" val="3253624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b="0" dirty="0" smtClean="0">
                <a:latin typeface="Candara" panose="020E0502030303020204" pitchFamily="34" charset="0"/>
              </a:rPr>
              <a:t>Praca przymusowa</a:t>
            </a:r>
            <a:endParaRPr lang="pl-PL" b="0" dirty="0">
              <a:latin typeface="Candara" panose="020E0502030303020204" pitchFamily="34" charset="0"/>
            </a:endParaRPr>
          </a:p>
        </p:txBody>
      </p:sp>
      <p:sp>
        <p:nvSpPr>
          <p:cNvPr id="3" name="Symbol zastępczy zawartości 2"/>
          <p:cNvSpPr>
            <a:spLocks noGrp="1"/>
          </p:cNvSpPr>
          <p:nvPr>
            <p:ph idx="1"/>
          </p:nvPr>
        </p:nvSpPr>
        <p:spPr>
          <a:xfrm>
            <a:off x="457200" y="1196752"/>
            <a:ext cx="8229600" cy="5328592"/>
          </a:xfrm>
        </p:spPr>
        <p:txBody>
          <a:bodyPr anchor="ctr">
            <a:normAutofit/>
          </a:bodyPr>
          <a:lstStyle/>
          <a:p>
            <a:pPr marL="0" indent="0" algn="ctr">
              <a:buNone/>
            </a:pPr>
            <a:r>
              <a:rPr lang="pl-PL" sz="2400" dirty="0">
                <a:latin typeface="Candara" panose="020E0502030303020204" pitchFamily="34" charset="0"/>
              </a:rPr>
              <a:t>Na początku Mosze starał się, aby młodzi ludzie dobrowolnie zgłaszali się do pracy przymusowej. Gdy tylko ludzie zorientowali się co ta praca oznacza, w jakich warunkach jest wykonywana, </a:t>
            </a:r>
            <a:r>
              <a:rPr lang="pl-PL" sz="2400" dirty="0" err="1">
                <a:latin typeface="Candara" panose="020E0502030303020204" pitchFamily="34" charset="0"/>
              </a:rPr>
              <a:t>Merin</a:t>
            </a:r>
            <a:r>
              <a:rPr lang="pl-PL" sz="2400" dirty="0">
                <a:latin typeface="Candara" panose="020E0502030303020204" pitchFamily="34" charset="0"/>
              </a:rPr>
              <a:t> musiał zmienić taktykę i zarządził obowiązkowy pobór, stosując różne środki w celu osiągniecia celu z zastraszaniem rodzin włącznie. Stworzył specjalną policję, która miedzy innymi pomagała doprowadzać ludzi do pracy. Istniała oczywiście możliwość wykupienia się od pracy przymusowej, często za bajońskie sumy, co sprawiało, że najbardziej cierpieli najbiedniejsi. Nie zawsze wpłacenie okupu było równoznaczne z uwolnieniem zapisanego do poboru. Zdarzyło się, że </a:t>
            </a:r>
            <a:r>
              <a:rPr lang="pl-PL" sz="2400" dirty="0" err="1">
                <a:latin typeface="Candara" panose="020E0502030303020204" pitchFamily="34" charset="0"/>
              </a:rPr>
              <a:t>Merin</a:t>
            </a:r>
            <a:r>
              <a:rPr lang="pl-PL" sz="2400" dirty="0">
                <a:latin typeface="Candara" panose="020E0502030303020204" pitchFamily="34" charset="0"/>
              </a:rPr>
              <a:t> zażądał horrendalnej sumy 15 000 złotych za osobę. </a:t>
            </a:r>
          </a:p>
        </p:txBody>
      </p:sp>
    </p:spTree>
    <p:extLst>
      <p:ext uri="{BB962C8B-B14F-4D97-AF65-F5344CB8AC3E}">
        <p14:creationId xmlns:p14="http://schemas.microsoft.com/office/powerpoint/2010/main" val="1211007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b="0" dirty="0" smtClean="0">
                <a:latin typeface="Candara" panose="020E0502030303020204" pitchFamily="34" charset="0"/>
              </a:rPr>
              <a:t>Opieka społeczna</a:t>
            </a:r>
            <a:endParaRPr lang="pl-PL" b="0" dirty="0">
              <a:latin typeface="Candara" panose="020E0502030303020204" pitchFamily="34" charset="0"/>
            </a:endParaRPr>
          </a:p>
        </p:txBody>
      </p:sp>
      <p:sp>
        <p:nvSpPr>
          <p:cNvPr id="3" name="Symbol zastępczy zawartości 2"/>
          <p:cNvSpPr>
            <a:spLocks noGrp="1"/>
          </p:cNvSpPr>
          <p:nvPr>
            <p:ph idx="1"/>
          </p:nvPr>
        </p:nvSpPr>
        <p:spPr>
          <a:xfrm>
            <a:off x="457200" y="1124744"/>
            <a:ext cx="8229600" cy="5400600"/>
          </a:xfrm>
        </p:spPr>
        <p:txBody>
          <a:bodyPr/>
          <a:lstStyle/>
          <a:p>
            <a:pPr marL="0" indent="0" algn="just">
              <a:buNone/>
            </a:pPr>
            <a:endParaRPr lang="pl-PL" sz="3000" dirty="0" smtClean="0">
              <a:latin typeface="Candara" panose="020E0502030303020204" pitchFamily="34" charset="0"/>
            </a:endParaRPr>
          </a:p>
          <a:p>
            <a:pPr marL="137160" indent="0" algn="ctr">
              <a:buNone/>
            </a:pPr>
            <a:r>
              <a:rPr lang="pl-PL" sz="2400" dirty="0">
                <a:latin typeface="Candara" panose="020E0502030303020204" pitchFamily="34" charset="0"/>
              </a:rPr>
              <a:t>Oprócz zatrudniania Żydów, Mosze starał się również zapewnić „swoim” Żydom pomoc społeczną. Specjalne kuchnie wydawały posiłki i podstawowe produkty spożywcze, zapewniana była pomoc finansowa, opieka nad dziećmi i starszymi, założone zostały szkoły podstawowe. Oprócz tych standardowych form pomocy, funkcjonowała również pomoc specjalna, na przykład wydawanie węgla i ubrań zimą.</a:t>
            </a:r>
          </a:p>
        </p:txBody>
      </p:sp>
    </p:spTree>
    <p:extLst>
      <p:ext uri="{BB962C8B-B14F-4D97-AF65-F5344CB8AC3E}">
        <p14:creationId xmlns:p14="http://schemas.microsoft.com/office/powerpoint/2010/main" val="278879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b="0" dirty="0" smtClean="0">
                <a:latin typeface="Candara" panose="020E0502030303020204" pitchFamily="34" charset="0"/>
              </a:rPr>
              <a:t>Pierwsza Deportacja</a:t>
            </a:r>
            <a:endParaRPr lang="pl-PL" b="0" dirty="0">
              <a:latin typeface="Candara" panose="020E0502030303020204" pitchFamily="34" charset="0"/>
            </a:endParaRPr>
          </a:p>
        </p:txBody>
      </p:sp>
      <p:sp>
        <p:nvSpPr>
          <p:cNvPr id="3" name="Symbol zastępczy zawartości 2"/>
          <p:cNvSpPr>
            <a:spLocks noGrp="1"/>
          </p:cNvSpPr>
          <p:nvPr>
            <p:ph idx="1"/>
          </p:nvPr>
        </p:nvSpPr>
        <p:spPr>
          <a:xfrm>
            <a:off x="395536" y="980728"/>
            <a:ext cx="8229600" cy="5400600"/>
          </a:xfrm>
        </p:spPr>
        <p:txBody>
          <a:bodyPr>
            <a:noAutofit/>
          </a:bodyPr>
          <a:lstStyle/>
          <a:p>
            <a:pPr marL="0" indent="0" algn="ctr">
              <a:buNone/>
            </a:pPr>
            <a:r>
              <a:rPr lang="pl-PL" sz="2400" dirty="0">
                <a:latin typeface="Candara" panose="020E0502030303020204" pitchFamily="34" charset="0"/>
              </a:rPr>
              <a:t>W maju 1942 roku odbyło się dramatyczne posiedzenie zarządu doradców </a:t>
            </a:r>
            <a:r>
              <a:rPr lang="pl-PL" sz="2400" dirty="0" err="1">
                <a:latin typeface="Candara" panose="020E0502030303020204" pitchFamily="34" charset="0"/>
              </a:rPr>
              <a:t>Merina</a:t>
            </a:r>
            <a:r>
              <a:rPr lang="pl-PL" sz="2400" dirty="0">
                <a:latin typeface="Candara" panose="020E0502030303020204" pitchFamily="34" charset="0"/>
              </a:rPr>
              <a:t>, składające się z najbliższych współpracowników, starszych oraz szefów wydziałów. Dotyczyło pierwszego transportu Żydów z Sosnowca. Chcąc uniknąć brutalnego traktowania przez Niemców, jakie zazwyczaj towarzyszyło organizowaniu transportów, </a:t>
            </a:r>
            <a:r>
              <a:rPr lang="pl-PL" sz="2400" dirty="0" err="1">
                <a:latin typeface="Candara" panose="020E0502030303020204" pitchFamily="34" charset="0"/>
              </a:rPr>
              <a:t>Merin</a:t>
            </a:r>
            <a:r>
              <a:rPr lang="pl-PL" sz="2400" dirty="0">
                <a:latin typeface="Candara" panose="020E0502030303020204" pitchFamily="34" charset="0"/>
              </a:rPr>
              <a:t> zaproponował, aby to Centrala zajęła się deportacją. Kilku członków zarządu zaprotestowało, mówiąc, że byłoby to wbrew żydowskiej etyce i zacytowało </a:t>
            </a:r>
            <a:r>
              <a:rPr lang="pl-PL" sz="2400" dirty="0" err="1">
                <a:latin typeface="Candara" panose="020E0502030303020204" pitchFamily="34" charset="0"/>
              </a:rPr>
              <a:t>Maimonidesa</a:t>
            </a:r>
            <a:r>
              <a:rPr lang="pl-PL" sz="2400" dirty="0">
                <a:latin typeface="Candara" panose="020E0502030303020204" pitchFamily="34" charset="0"/>
              </a:rPr>
              <a:t>: „Kiedy wróg zażąda od grupy Żydów: ‘Poświęćcie jednego z was, a ocalicie resztę’, cała grupa powinna  poświecić życie, aniżeli pozostawić niewinnego jemu losowi”.</a:t>
            </a:r>
            <a:endParaRPr lang="pl-PL" sz="2400" dirty="0" smtClean="0">
              <a:latin typeface="Candara" panose="020E0502030303020204" pitchFamily="34" charset="0"/>
            </a:endParaRPr>
          </a:p>
        </p:txBody>
      </p:sp>
    </p:spTree>
    <p:extLst>
      <p:ext uri="{BB962C8B-B14F-4D97-AF65-F5344CB8AC3E}">
        <p14:creationId xmlns:p14="http://schemas.microsoft.com/office/powerpoint/2010/main" val="2582359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83568" y="1052736"/>
            <a:ext cx="7776864" cy="5213127"/>
          </a:xfrm>
        </p:spPr>
        <p:txBody>
          <a:bodyPr>
            <a:normAutofit/>
          </a:bodyPr>
          <a:lstStyle/>
          <a:p>
            <a:pPr marL="0" indent="0" algn="ctr">
              <a:buNone/>
            </a:pPr>
            <a:endParaRPr lang="pl-PL" sz="2400" dirty="0" smtClean="0">
              <a:latin typeface="Candara" panose="020E0502030303020204" pitchFamily="34" charset="0"/>
            </a:endParaRPr>
          </a:p>
          <a:p>
            <a:pPr marL="0" indent="0" algn="ctr">
              <a:buNone/>
            </a:pPr>
            <a:r>
              <a:rPr lang="pl-PL" sz="2400" dirty="0" smtClean="0">
                <a:latin typeface="Candara" panose="020E0502030303020204" pitchFamily="34" charset="0"/>
              </a:rPr>
              <a:t>Mimo </a:t>
            </a:r>
            <a:r>
              <a:rPr lang="pl-PL" sz="2400" dirty="0">
                <a:latin typeface="Candara" panose="020E0502030303020204" pitchFamily="34" charset="0"/>
              </a:rPr>
              <a:t>tego, że większość zagłosowała przeciw </a:t>
            </a:r>
            <a:r>
              <a:rPr lang="pl-PL" sz="2400" dirty="0" err="1">
                <a:latin typeface="Candara" panose="020E0502030303020204" pitchFamily="34" charset="0"/>
              </a:rPr>
              <a:t>Merinowi</a:t>
            </a:r>
            <a:r>
              <a:rPr lang="pl-PL" sz="2400" dirty="0">
                <a:latin typeface="Candara" panose="020E0502030303020204" pitchFamily="34" charset="0"/>
              </a:rPr>
              <a:t>, postanowił on zrealizować swój plan. Poparło go kilku rabinów, wierzących, że deportacja nie oznacza śmierci, ale pracę przymusową. Niemniej jednak kilku członków zarządu zrezygnowało, a sam </a:t>
            </a:r>
            <a:r>
              <a:rPr lang="pl-PL" sz="2400" dirty="0" err="1">
                <a:latin typeface="Candara" panose="020E0502030303020204" pitchFamily="34" charset="0"/>
              </a:rPr>
              <a:t>Merin</a:t>
            </a:r>
            <a:r>
              <a:rPr lang="pl-PL" sz="2400" dirty="0">
                <a:latin typeface="Candara" panose="020E0502030303020204" pitchFamily="34" charset="0"/>
              </a:rPr>
              <a:t>, aby utrzymać kontrolę uznał za stosowne ukarać niektórych przez odebranie stanowiska, a jednego z członków, </a:t>
            </a:r>
            <a:r>
              <a:rPr lang="pl-PL" sz="2400" dirty="0" err="1">
                <a:latin typeface="Candara" panose="020E0502030303020204" pitchFamily="34" charset="0"/>
              </a:rPr>
              <a:t>Bezalela</a:t>
            </a:r>
            <a:r>
              <a:rPr lang="pl-PL" sz="2400" dirty="0">
                <a:latin typeface="Candara" panose="020E0502030303020204" pitchFamily="34" charset="0"/>
              </a:rPr>
              <a:t> </a:t>
            </a:r>
            <a:r>
              <a:rPr lang="pl-PL" sz="2400" dirty="0" err="1">
                <a:latin typeface="Candara" panose="020E0502030303020204" pitchFamily="34" charset="0"/>
              </a:rPr>
              <a:t>Zuckera</a:t>
            </a:r>
            <a:r>
              <a:rPr lang="pl-PL" sz="2400" dirty="0">
                <a:latin typeface="Candara" panose="020E0502030303020204" pitchFamily="34" charset="0"/>
              </a:rPr>
              <a:t> zadenuncjował Gestapo. </a:t>
            </a:r>
            <a:endParaRPr lang="pl-PL" sz="2400" dirty="0" smtClean="0">
              <a:latin typeface="Candara" panose="020E0502030303020204" pitchFamily="34" charset="0"/>
            </a:endParaRPr>
          </a:p>
        </p:txBody>
      </p:sp>
    </p:spTree>
    <p:extLst>
      <p:ext uri="{BB962C8B-B14F-4D97-AF65-F5344CB8AC3E}">
        <p14:creationId xmlns:p14="http://schemas.microsoft.com/office/powerpoint/2010/main" val="1972670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b="0" dirty="0" smtClean="0">
                <a:latin typeface="Candara" panose="020E0502030303020204" pitchFamily="34" charset="0"/>
              </a:rPr>
              <a:t>Sprzeciw wobec polityki </a:t>
            </a:r>
            <a:r>
              <a:rPr lang="pl-PL" b="0" dirty="0" err="1" smtClean="0">
                <a:latin typeface="Candara" panose="020E0502030303020204" pitchFamily="34" charset="0"/>
              </a:rPr>
              <a:t>Merina</a:t>
            </a:r>
            <a:endParaRPr lang="pl-PL" b="0" dirty="0">
              <a:latin typeface="Candara" panose="020E0502030303020204" pitchFamily="34" charset="0"/>
            </a:endParaRPr>
          </a:p>
        </p:txBody>
      </p:sp>
      <p:sp>
        <p:nvSpPr>
          <p:cNvPr id="3" name="Symbol zastępczy zawartości 2"/>
          <p:cNvSpPr>
            <a:spLocks noGrp="1"/>
          </p:cNvSpPr>
          <p:nvPr>
            <p:ph idx="1"/>
          </p:nvPr>
        </p:nvSpPr>
        <p:spPr>
          <a:xfrm>
            <a:off x="457200" y="1556792"/>
            <a:ext cx="8229600" cy="4896544"/>
          </a:xfrm>
        </p:spPr>
        <p:txBody>
          <a:bodyPr>
            <a:normAutofit/>
          </a:bodyPr>
          <a:lstStyle/>
          <a:p>
            <a:pPr marL="0" indent="0" algn="just">
              <a:buNone/>
            </a:pPr>
            <a:endParaRPr lang="pl-PL" sz="3000" dirty="0" smtClean="0">
              <a:latin typeface="Candara" panose="020E0502030303020204" pitchFamily="34" charset="0"/>
            </a:endParaRPr>
          </a:p>
          <a:p>
            <a:pPr marL="137160" indent="0" algn="ctr">
              <a:buNone/>
            </a:pPr>
            <a:r>
              <a:rPr lang="pl-PL" sz="2400" dirty="0">
                <a:latin typeface="Candara" panose="020E0502030303020204" pitchFamily="34" charset="0"/>
              </a:rPr>
              <a:t>Żydowskie organizacje młodzieżowe przeciwstawiały się </a:t>
            </a:r>
            <a:r>
              <a:rPr lang="pl-PL" sz="2400" dirty="0" err="1">
                <a:latin typeface="Candara" panose="020E0502030303020204" pitchFamily="34" charset="0"/>
              </a:rPr>
              <a:t>Merinowi</a:t>
            </a:r>
            <a:r>
              <a:rPr lang="pl-PL" sz="2400" dirty="0">
                <a:latin typeface="Candara" panose="020E0502030303020204" pitchFamily="34" charset="0"/>
              </a:rPr>
              <a:t>. W przeddzień deportacji wszystkie Żydowskie partie polityczne  wydały odezwę, aby stawić bierny opór i nie odpowiadać na „zaproszenia” Centrali. Wtedy </a:t>
            </a:r>
            <a:r>
              <a:rPr lang="pl-PL" sz="2400" dirty="0" err="1">
                <a:latin typeface="Candara" panose="020E0502030303020204" pitchFamily="34" charset="0"/>
              </a:rPr>
              <a:t>Merin</a:t>
            </a:r>
            <a:r>
              <a:rPr lang="pl-PL" sz="2400" dirty="0">
                <a:latin typeface="Candara" panose="020E0502030303020204" pitchFamily="34" charset="0"/>
              </a:rPr>
              <a:t> samodzielnie dokonał selekcji i osobiście dostarczył ludzi Niemcom. Od maja do połowy lipca 1942 roku 15 000 Żydów z terenu zarządzanego przez </a:t>
            </a:r>
            <a:r>
              <a:rPr lang="pl-PL" sz="2400" dirty="0" err="1">
                <a:latin typeface="Candara" panose="020E0502030303020204" pitchFamily="34" charset="0"/>
              </a:rPr>
              <a:t>Merina</a:t>
            </a:r>
            <a:r>
              <a:rPr lang="pl-PL" sz="2400" dirty="0">
                <a:latin typeface="Candara" panose="020E0502030303020204" pitchFamily="34" charset="0"/>
              </a:rPr>
              <a:t> zostało deportowanych.</a:t>
            </a:r>
          </a:p>
        </p:txBody>
      </p:sp>
    </p:spTree>
    <p:extLst>
      <p:ext uri="{BB962C8B-B14F-4D97-AF65-F5344CB8AC3E}">
        <p14:creationId xmlns:p14="http://schemas.microsoft.com/office/powerpoint/2010/main" val="211612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936104"/>
          </a:xfrm>
        </p:spPr>
        <p:txBody>
          <a:bodyPr>
            <a:normAutofit/>
          </a:bodyPr>
          <a:lstStyle/>
          <a:p>
            <a:r>
              <a:rPr lang="pl-PL" sz="4000" dirty="0" err="1" smtClean="0">
                <a:latin typeface="Candara" panose="020E0502030303020204" pitchFamily="34" charset="0"/>
              </a:rPr>
              <a:t>Merin</a:t>
            </a:r>
            <a:r>
              <a:rPr lang="pl-PL" sz="4000" dirty="0" smtClean="0">
                <a:latin typeface="Candara" panose="020E0502030303020204" pitchFamily="34" charset="0"/>
              </a:rPr>
              <a:t> i Ruch Oporu</a:t>
            </a:r>
            <a:endParaRPr lang="pl-PL" sz="4000" dirty="0">
              <a:latin typeface="Candara" panose="020E0502030303020204" pitchFamily="34" charset="0"/>
            </a:endParaRPr>
          </a:p>
        </p:txBody>
      </p:sp>
      <p:sp>
        <p:nvSpPr>
          <p:cNvPr id="3" name="Symbol zastępczy zawartości 2"/>
          <p:cNvSpPr>
            <a:spLocks noGrp="1"/>
          </p:cNvSpPr>
          <p:nvPr>
            <p:ph idx="1"/>
          </p:nvPr>
        </p:nvSpPr>
        <p:spPr>
          <a:xfrm>
            <a:off x="457200" y="1052736"/>
            <a:ext cx="8229600" cy="5472608"/>
          </a:xfrm>
        </p:spPr>
        <p:txBody>
          <a:bodyPr>
            <a:normAutofit/>
          </a:bodyPr>
          <a:lstStyle/>
          <a:p>
            <a:pPr marL="0" indent="0" algn="just">
              <a:buNone/>
            </a:pPr>
            <a:endParaRPr lang="pl-PL" sz="2400" dirty="0" smtClean="0">
              <a:latin typeface="Candara" panose="020E0502030303020204" pitchFamily="34" charset="0"/>
            </a:endParaRPr>
          </a:p>
          <a:p>
            <a:pPr marL="0" indent="0" algn="ctr">
              <a:buNone/>
            </a:pPr>
            <a:r>
              <a:rPr lang="pl-PL" sz="2400" dirty="0">
                <a:latin typeface="Candara" panose="020E0502030303020204" pitchFamily="34" charset="0"/>
              </a:rPr>
              <a:t>Polityka </a:t>
            </a:r>
            <a:r>
              <a:rPr lang="pl-PL" sz="2400" dirty="0" err="1">
                <a:latin typeface="Candara" panose="020E0502030303020204" pitchFamily="34" charset="0"/>
              </a:rPr>
              <a:t>Merina</a:t>
            </a:r>
            <a:r>
              <a:rPr lang="pl-PL" sz="2400" dirty="0">
                <a:latin typeface="Candara" panose="020E0502030303020204" pitchFamily="34" charset="0"/>
              </a:rPr>
              <a:t> zmierzała do ratowania części społeczności kosztem innych grup ludności (najpierw Żydów przesiedlonych z Czech, potem ludzi najuboższych). Opozycja przekształciła się w ruch oporu, w którym kluczową rolę odgrywały organizacje młodzieżowe </a:t>
            </a:r>
            <a:r>
              <a:rPr lang="pl-PL" sz="2400" dirty="0" err="1">
                <a:latin typeface="Candara" panose="020E0502030303020204" pitchFamily="34" charset="0"/>
              </a:rPr>
              <a:t>Merin</a:t>
            </a:r>
            <a:r>
              <a:rPr lang="pl-PL" sz="2400" dirty="0">
                <a:latin typeface="Candara" panose="020E0502030303020204" pitchFamily="34" charset="0"/>
              </a:rPr>
              <a:t>, zwany „królem żydowskim”, wierzący w swe dobre kontakty z władzami,  uważając, że ruch ten stanowi zagrożenie, posunął się do denuncjacji kilku grup konspiracyjnych, co spowodowało wydanie nań przez podziemie wyroku śmierci. Miał go wykonać </a:t>
            </a:r>
            <a:r>
              <a:rPr lang="pl-PL" sz="2400" dirty="0" err="1">
                <a:latin typeface="Candara" panose="020E0502030303020204" pitchFamily="34" charset="0"/>
              </a:rPr>
              <a:t>Zvi</a:t>
            </a:r>
            <a:r>
              <a:rPr lang="pl-PL" sz="2400" dirty="0">
                <a:latin typeface="Candara" panose="020E0502030303020204" pitchFamily="34" charset="0"/>
              </a:rPr>
              <a:t> </a:t>
            </a:r>
            <a:r>
              <a:rPr lang="pl-PL" sz="2400" dirty="0" err="1">
                <a:latin typeface="Candara" panose="020E0502030303020204" pitchFamily="34" charset="0"/>
              </a:rPr>
              <a:t>Dunski</a:t>
            </a:r>
            <a:r>
              <a:rPr lang="pl-PL" sz="2400" dirty="0">
                <a:latin typeface="Candara" panose="020E0502030303020204" pitchFamily="34" charset="0"/>
              </a:rPr>
              <a:t>, jednakże ostatecznie zaniechano eliminacji </a:t>
            </a:r>
            <a:r>
              <a:rPr lang="pl-PL" sz="2400" dirty="0" err="1">
                <a:latin typeface="Candara" panose="020E0502030303020204" pitchFamily="34" charset="0"/>
              </a:rPr>
              <a:t>Merina</a:t>
            </a:r>
            <a:r>
              <a:rPr lang="pl-PL" sz="2400" dirty="0">
                <a:latin typeface="Candara" panose="020E0502030303020204" pitchFamily="34" charset="0"/>
              </a:rPr>
              <a:t> ze względu na stałą ochronę milicji, jaką był otoczony.</a:t>
            </a:r>
          </a:p>
        </p:txBody>
      </p:sp>
    </p:spTree>
    <p:extLst>
      <p:ext uri="{BB962C8B-B14F-4D97-AF65-F5344CB8AC3E}">
        <p14:creationId xmlns:p14="http://schemas.microsoft.com/office/powerpoint/2010/main" val="3701359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p:cNvSpPr>
            <a:spLocks noGrp="1"/>
          </p:cNvSpPr>
          <p:nvPr>
            <p:ph type="body" idx="2"/>
          </p:nvPr>
        </p:nvSpPr>
        <p:spPr>
          <a:xfrm>
            <a:off x="457200" y="404664"/>
            <a:ext cx="3008313" cy="5721499"/>
          </a:xfrm>
        </p:spPr>
        <p:txBody>
          <a:bodyPr anchor="ctr">
            <a:normAutofit/>
          </a:bodyPr>
          <a:lstStyle/>
          <a:p>
            <a:pPr algn="just"/>
            <a:r>
              <a:rPr lang="pl-PL" sz="2200" dirty="0">
                <a:latin typeface="Candara" panose="020E0502030303020204" pitchFamily="34" charset="0"/>
              </a:rPr>
              <a:t>Urodził się w 1905 roku w Sosnowcu. Pochodził ze znanej w Sosnowcu rodziny. Pracował jako pośrednik handlowy. Rozstał się ze swoją żoną i wiódł życie kawalerskie. </a:t>
            </a:r>
            <a:r>
              <a:rPr lang="pl-PL" sz="2200" dirty="0" smtClean="0">
                <a:latin typeface="Candara" panose="020E0502030303020204" pitchFamily="34" charset="0"/>
              </a:rPr>
              <a:t/>
            </a:r>
            <a:br>
              <a:rPr lang="pl-PL" sz="2200" dirty="0" smtClean="0">
                <a:latin typeface="Candara" panose="020E0502030303020204" pitchFamily="34" charset="0"/>
              </a:rPr>
            </a:br>
            <a:r>
              <a:rPr lang="pl-PL" sz="2200" dirty="0" smtClean="0">
                <a:latin typeface="Candara" panose="020E0502030303020204" pitchFamily="34" charset="0"/>
              </a:rPr>
              <a:t>Ze </a:t>
            </a:r>
            <a:r>
              <a:rPr lang="pl-PL" sz="2200" dirty="0">
                <a:latin typeface="Candara" panose="020E0502030303020204" pitchFamily="34" charset="0"/>
              </a:rPr>
              <a:t>względu na drobną budowę wyglądał na młodszego niż był w rzeczywistości. Był blady, miał brązowe włosy  i bystre spojrzenie.</a:t>
            </a:r>
          </a:p>
        </p:txBody>
      </p:sp>
      <p:pic>
        <p:nvPicPr>
          <p:cNvPr id="1028" name="Picture 4" descr="C:\Users\ja\Desktop\Kolaboracja\Mosze wieksz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139504" y="273050"/>
            <a:ext cx="3982842"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8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620713"/>
            <a:ext cx="7920880" cy="5761037"/>
          </a:xfrm>
        </p:spPr>
        <p:txBody>
          <a:bodyPr>
            <a:normAutofit/>
          </a:bodyPr>
          <a:lstStyle/>
          <a:p>
            <a:pPr marL="0" indent="0" algn="just">
              <a:buNone/>
            </a:pPr>
            <a:endParaRPr lang="pl-PL" sz="2400" dirty="0" smtClean="0">
              <a:latin typeface="Candara" panose="020E0502030303020204" pitchFamily="34" charset="0"/>
            </a:endParaRPr>
          </a:p>
          <a:p>
            <a:pPr marL="0" indent="0" algn="ctr">
              <a:buNone/>
            </a:pPr>
            <a:r>
              <a:rPr lang="pl-PL" sz="2400" dirty="0" err="1">
                <a:latin typeface="Candara" panose="020E0502030303020204" pitchFamily="34" charset="0"/>
              </a:rPr>
              <a:t>Merin</a:t>
            </a:r>
            <a:r>
              <a:rPr lang="pl-PL" sz="2400" dirty="0">
                <a:latin typeface="Candara" panose="020E0502030303020204" pitchFamily="34" charset="0"/>
              </a:rPr>
              <a:t> przeciwstawiał się także kontaktom z żydowskim komitetem w Szwajcarii, który zdobywał dla Żydów paszporty państw południowoamerykańskich, umożliwiające wyjazd z okupowanej Polski. W1943 roku mówił:</a:t>
            </a:r>
          </a:p>
          <a:p>
            <a:pPr marL="0" indent="0" algn="ctr">
              <a:buNone/>
            </a:pPr>
            <a:r>
              <a:rPr lang="pl-PL" sz="2400" i="1" dirty="0">
                <a:latin typeface="Candara" panose="020E0502030303020204" pitchFamily="34" charset="0"/>
              </a:rPr>
              <a:t>„Wiem o planach i przygotowaniach młodych ludzi… wiem także o zagranicznych paszportach ze Szwajcarii… Ostrzegam … Stoję w klatce przed głodnym i wściekłym tygrysem. Zatykam mu pysk mięsem, ciałem moich braci i sióstr, żeby pozostał w klatce i nie rozerwał nas wszystkich na strzępy … i  nikt mnie od tego nie odwiedzie. Nie zrobię tego co </a:t>
            </a:r>
            <a:r>
              <a:rPr lang="pl-PL" sz="2400" i="1" dirty="0" err="1">
                <a:latin typeface="Candara" panose="020E0502030303020204" pitchFamily="34" charset="0"/>
              </a:rPr>
              <a:t>Czerniakow</a:t>
            </a:r>
            <a:r>
              <a:rPr lang="pl-PL" sz="2400" i="1" dirty="0">
                <a:latin typeface="Candara" panose="020E0502030303020204" pitchFamily="34" charset="0"/>
              </a:rPr>
              <a:t> w Warszawie… Nie popełnię samobójstwa.„</a:t>
            </a:r>
          </a:p>
          <a:p>
            <a:pPr marL="0" indent="0">
              <a:buNone/>
            </a:pPr>
            <a:r>
              <a:rPr lang="pl-PL" sz="2400" dirty="0" smtClean="0"/>
              <a:t>					</a:t>
            </a:r>
            <a:r>
              <a:rPr lang="pl-PL" sz="2400" dirty="0" smtClean="0">
                <a:latin typeface="Candara" panose="020E0502030303020204" pitchFamily="34" charset="0"/>
              </a:rPr>
              <a:t>(Friedman, 1958)</a:t>
            </a:r>
            <a:endParaRPr lang="pl-PL" sz="2400" dirty="0">
              <a:latin typeface="Candara" panose="020E0502030303020204" pitchFamily="34" charset="0"/>
            </a:endParaRPr>
          </a:p>
        </p:txBody>
      </p:sp>
    </p:spTree>
    <p:extLst>
      <p:ext uri="{BB962C8B-B14F-4D97-AF65-F5344CB8AC3E}">
        <p14:creationId xmlns:p14="http://schemas.microsoft.com/office/powerpoint/2010/main" val="2536668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b="1" dirty="0" smtClean="0">
                <a:latin typeface="Candara" panose="020E0502030303020204" pitchFamily="34" charset="0"/>
              </a:rPr>
              <a:t>Ostatnie dni</a:t>
            </a:r>
            <a:endParaRPr lang="pl-PL" b="1" dirty="0">
              <a:latin typeface="Candara" panose="020E0502030303020204" pitchFamily="34" charset="0"/>
            </a:endParaRPr>
          </a:p>
        </p:txBody>
      </p:sp>
      <p:sp>
        <p:nvSpPr>
          <p:cNvPr id="3" name="Symbol zastępczy zawartości 2"/>
          <p:cNvSpPr>
            <a:spLocks noGrp="1"/>
          </p:cNvSpPr>
          <p:nvPr>
            <p:ph idx="1"/>
          </p:nvPr>
        </p:nvSpPr>
        <p:spPr>
          <a:xfrm>
            <a:off x="457200" y="980728"/>
            <a:ext cx="8229600" cy="5544616"/>
          </a:xfrm>
        </p:spPr>
        <p:txBody>
          <a:bodyPr>
            <a:normAutofit fontScale="92500" lnSpcReduction="10000"/>
          </a:bodyPr>
          <a:lstStyle/>
          <a:p>
            <a:pPr marL="0" indent="0" algn="just">
              <a:buNone/>
            </a:pPr>
            <a:endParaRPr lang="pl-PL" dirty="0" smtClean="0">
              <a:latin typeface="Candara" panose="020E0502030303020204" pitchFamily="34" charset="0"/>
            </a:endParaRPr>
          </a:p>
          <a:p>
            <a:pPr marL="0" indent="0" algn="ctr">
              <a:buNone/>
            </a:pPr>
            <a:r>
              <a:rPr lang="pl-PL" sz="2600" dirty="0">
                <a:latin typeface="Candara" panose="020E0502030303020204" pitchFamily="34" charset="0"/>
              </a:rPr>
              <a:t>Istnieje hipoteza, że </a:t>
            </a:r>
            <a:r>
              <a:rPr lang="pl-PL" sz="2600" dirty="0" err="1">
                <a:latin typeface="Candara" panose="020E0502030303020204" pitchFamily="34" charset="0"/>
              </a:rPr>
              <a:t>Merin</a:t>
            </a:r>
            <a:r>
              <a:rPr lang="pl-PL" sz="2600" dirty="0">
                <a:latin typeface="Candara" panose="020E0502030303020204" pitchFamily="34" charset="0"/>
              </a:rPr>
              <a:t> wiedząc że młodzi Syjoniści są w kontakcie z żydowskim biurem Palestyny w Genewie, zażądał paszportu dla siebie. Odmówiono mu, więc wyjawił plan wyjazdu Niemcom. Niemcy zareagowali wysyłając ludzi, którzy otrzymali paszporty do Auschwitz. Niemniej jednak, kraje Ameryki Południowej, które wystawiły paszporty domagały się od Niemców wyjaśnień i uwolnienia ich. Niemcy wściekli na </a:t>
            </a:r>
            <a:r>
              <a:rPr lang="pl-PL" sz="2600" dirty="0" err="1">
                <a:latin typeface="Candara" panose="020E0502030303020204" pitchFamily="34" charset="0"/>
              </a:rPr>
              <a:t>Merina</a:t>
            </a:r>
            <a:r>
              <a:rPr lang="pl-PL" sz="2600" dirty="0">
                <a:latin typeface="Candara" panose="020E0502030303020204" pitchFamily="34" charset="0"/>
              </a:rPr>
              <a:t>, za wywołanie międzynarodowego skandalu zaprosili go wraz z asystentką </a:t>
            </a:r>
            <a:r>
              <a:rPr lang="pl-PL" sz="2600" dirty="0" err="1">
                <a:latin typeface="Candara" panose="020E0502030303020204" pitchFamily="34" charset="0"/>
              </a:rPr>
              <a:t>Fanny</a:t>
            </a:r>
            <a:r>
              <a:rPr lang="pl-PL" sz="2600" dirty="0">
                <a:latin typeface="Candara" panose="020E0502030303020204" pitchFamily="34" charset="0"/>
              </a:rPr>
              <a:t> Czarną i bratem Chaimem  oraz dwoma innymi członkami zarządu na spotkanie z SS 19 czerwca 1943 roku. Miało to być kolejne z rutynowych spotkań, na których omawiano współpracę. </a:t>
            </a:r>
            <a:r>
              <a:rPr lang="pl-PL" sz="2600" dirty="0" err="1">
                <a:latin typeface="Candara" panose="020E0502030303020204" pitchFamily="34" charset="0"/>
              </a:rPr>
              <a:t>Merin</a:t>
            </a:r>
            <a:r>
              <a:rPr lang="pl-PL" sz="2600" dirty="0">
                <a:latin typeface="Candara" panose="020E0502030303020204" pitchFamily="34" charset="0"/>
              </a:rPr>
              <a:t> i jego współpracownicy zostali odesłani do Auschwitz i tam zgładzeni.</a:t>
            </a:r>
          </a:p>
        </p:txBody>
      </p:sp>
    </p:spTree>
    <p:extLst>
      <p:ext uri="{BB962C8B-B14F-4D97-AF65-F5344CB8AC3E}">
        <p14:creationId xmlns:p14="http://schemas.microsoft.com/office/powerpoint/2010/main" val="1294147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2"/>
          </p:nvPr>
        </p:nvSpPr>
        <p:spPr/>
        <p:txBody>
          <a:bodyPr anchor="b">
            <a:normAutofit/>
          </a:bodyPr>
          <a:lstStyle/>
          <a:p>
            <a:r>
              <a:rPr lang="pl-PL" sz="2400" dirty="0" smtClean="0">
                <a:latin typeface="Candara" panose="020E0502030303020204" pitchFamily="34" charset="0"/>
              </a:rPr>
              <a:t>Asystentka </a:t>
            </a:r>
            <a:r>
              <a:rPr lang="pl-PL" sz="2400" dirty="0" err="1" smtClean="0">
                <a:latin typeface="Candara" panose="020E0502030303020204" pitchFamily="34" charset="0"/>
              </a:rPr>
              <a:t>Merina</a:t>
            </a:r>
            <a:endParaRPr lang="pl-PL" sz="2400" dirty="0" smtClean="0">
              <a:latin typeface="Candara" panose="020E0502030303020204" pitchFamily="34" charset="0"/>
            </a:endParaRPr>
          </a:p>
          <a:p>
            <a:r>
              <a:rPr lang="pl-PL" sz="2400" dirty="0" err="1" smtClean="0">
                <a:latin typeface="Candara" panose="020E0502030303020204" pitchFamily="34" charset="0"/>
              </a:rPr>
              <a:t>Fany</a:t>
            </a:r>
            <a:r>
              <a:rPr lang="pl-PL" sz="2400" dirty="0" smtClean="0">
                <a:latin typeface="Candara" panose="020E0502030303020204" pitchFamily="34" charset="0"/>
              </a:rPr>
              <a:t> Czarna</a:t>
            </a:r>
            <a:endParaRPr lang="pl-PL" sz="2400" dirty="0">
              <a:latin typeface="Candara" panose="020E0502030303020204" pitchFamily="34" charset="0"/>
            </a:endParaRPr>
          </a:p>
        </p:txBody>
      </p:sp>
      <p:pic>
        <p:nvPicPr>
          <p:cNvPr id="5122" name="Picture 2" descr="C:\Users\ja\Desktop\Kolaboracja\Fanny Czarn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148163" y="273050"/>
            <a:ext cx="396552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21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562074"/>
          </a:xfrm>
        </p:spPr>
        <p:txBody>
          <a:bodyPr>
            <a:normAutofit fontScale="90000"/>
          </a:bodyPr>
          <a:lstStyle/>
          <a:p>
            <a:r>
              <a:rPr lang="pl-PL" b="1" dirty="0" smtClean="0">
                <a:latin typeface="Candara" panose="020E0502030303020204" pitchFamily="34" charset="0"/>
              </a:rPr>
              <a:t>Skutki działalności </a:t>
            </a:r>
            <a:r>
              <a:rPr lang="pl-PL" b="1" dirty="0" err="1" smtClean="0">
                <a:latin typeface="Candara" panose="020E0502030303020204" pitchFamily="34" charset="0"/>
              </a:rPr>
              <a:t>Merina</a:t>
            </a:r>
            <a:endParaRPr lang="pl-PL" b="1" dirty="0">
              <a:latin typeface="Candara" panose="020E0502030303020204" pitchFamily="34" charset="0"/>
            </a:endParaRPr>
          </a:p>
        </p:txBody>
      </p:sp>
      <p:sp>
        <p:nvSpPr>
          <p:cNvPr id="6" name="Symbol zastępczy zawartości 5"/>
          <p:cNvSpPr>
            <a:spLocks noGrp="1"/>
          </p:cNvSpPr>
          <p:nvPr>
            <p:ph idx="1"/>
          </p:nvPr>
        </p:nvSpPr>
        <p:spPr>
          <a:xfrm>
            <a:off x="457200" y="980728"/>
            <a:ext cx="8229600" cy="5145435"/>
          </a:xfrm>
        </p:spPr>
        <p:txBody>
          <a:bodyPr anchor="ctr">
            <a:normAutofit/>
          </a:bodyPr>
          <a:lstStyle/>
          <a:p>
            <a:pPr marL="137160" indent="0" algn="ctr">
              <a:buNone/>
            </a:pPr>
            <a:r>
              <a:rPr lang="pl-PL" sz="2400" dirty="0">
                <a:latin typeface="Candara" panose="020E0502030303020204" pitchFamily="34" charset="0"/>
              </a:rPr>
              <a:t>W rejonie </a:t>
            </a:r>
            <a:r>
              <a:rPr lang="pl-PL" sz="2400" dirty="0" err="1">
                <a:latin typeface="Candara" panose="020E0502030303020204" pitchFamily="34" charset="0"/>
              </a:rPr>
              <a:t>Merina</a:t>
            </a:r>
            <a:r>
              <a:rPr lang="pl-PL" sz="2400" dirty="0">
                <a:latin typeface="Candara" panose="020E0502030303020204" pitchFamily="34" charset="0"/>
              </a:rPr>
              <a:t> bardzo niewielu było bezdomnymi, jadłodajnie wydawały jedzenie dla 7000 osób codziennie. W miastach, które znajdowały się w rejonie </a:t>
            </a:r>
            <a:r>
              <a:rPr lang="pl-PL" sz="2400" dirty="0" err="1">
                <a:latin typeface="Candara" panose="020E0502030303020204" pitchFamily="34" charset="0"/>
              </a:rPr>
              <a:t>Merina</a:t>
            </a:r>
            <a:r>
              <a:rPr lang="pl-PL" sz="2400" dirty="0">
                <a:latin typeface="Candara" panose="020E0502030303020204" pitchFamily="34" charset="0"/>
              </a:rPr>
              <a:t> nie było gett aż do marca 1943 roku. </a:t>
            </a:r>
            <a:r>
              <a:rPr lang="pl-PL" sz="2400" dirty="0" err="1">
                <a:latin typeface="Candara" panose="020E0502030303020204" pitchFamily="34" charset="0"/>
              </a:rPr>
              <a:t>Merin</a:t>
            </a:r>
            <a:r>
              <a:rPr lang="pl-PL" sz="2400" dirty="0">
                <a:latin typeface="Candara" panose="020E0502030303020204" pitchFamily="34" charset="0"/>
              </a:rPr>
              <a:t>, podobnie jak inni członkowie </a:t>
            </a:r>
            <a:r>
              <a:rPr lang="pl-PL" sz="2400" dirty="0" err="1">
                <a:latin typeface="Candara" panose="020E0502030303020204" pitchFamily="34" charset="0"/>
              </a:rPr>
              <a:t>Judenratu</a:t>
            </a:r>
            <a:r>
              <a:rPr lang="pl-PL" sz="2400" dirty="0">
                <a:latin typeface="Candara" panose="020E0502030303020204" pitchFamily="34" charset="0"/>
              </a:rPr>
              <a:t>, dorobił się fortuny na ściąganych podatkach i konfiskacie mienia.  Wielu przywódców </a:t>
            </a:r>
            <a:r>
              <a:rPr lang="pl-PL" sz="2400" dirty="0" err="1">
                <a:latin typeface="Candara" panose="020E0502030303020204" pitchFamily="34" charset="0"/>
              </a:rPr>
              <a:t>Judenratu</a:t>
            </a:r>
            <a:r>
              <a:rPr lang="pl-PL" sz="2400" dirty="0">
                <a:latin typeface="Candara" panose="020E0502030303020204" pitchFamily="34" charset="0"/>
              </a:rPr>
              <a:t> działało w przekonaniu, że dzięki współpracy z nazistami zdołają uchronić siebie i swoje miasta od morderczego antysemityzmu.</a:t>
            </a:r>
            <a:endParaRPr lang="pl-PL" sz="2400" dirty="0" smtClean="0">
              <a:latin typeface="Candara" panose="020E0502030303020204" pitchFamily="34" charset="0"/>
            </a:endParaRPr>
          </a:p>
          <a:p>
            <a:pPr marL="0" indent="0">
              <a:buNone/>
            </a:pPr>
            <a:endParaRPr lang="pl-PL" dirty="0"/>
          </a:p>
        </p:txBody>
      </p:sp>
    </p:spTree>
    <p:extLst>
      <p:ext uri="{BB962C8B-B14F-4D97-AF65-F5344CB8AC3E}">
        <p14:creationId xmlns:p14="http://schemas.microsoft.com/office/powerpoint/2010/main" val="3749316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fontScale="90000"/>
          </a:bodyPr>
          <a:lstStyle/>
          <a:p>
            <a:r>
              <a:rPr lang="pl-PL" sz="2400" b="1" dirty="0" smtClean="0">
                <a:latin typeface="Candara" panose="020E0502030303020204" pitchFamily="34" charset="0"/>
              </a:rPr>
              <a:t>Wysiedlenie Żydów z Oświęcimia, kwiecień 1941 r.</a:t>
            </a:r>
            <a:br>
              <a:rPr lang="pl-PL" sz="2400" b="1" dirty="0" smtClean="0">
                <a:latin typeface="Candara" panose="020E0502030303020204" pitchFamily="34" charset="0"/>
              </a:rPr>
            </a:br>
            <a:r>
              <a:rPr lang="pl-PL" sz="2400" dirty="0" smtClean="0">
                <a:latin typeface="Candara" panose="020E0502030303020204" pitchFamily="34" charset="0"/>
              </a:rPr>
              <a:t>Ze zbiorów Archiwum </a:t>
            </a:r>
            <a:r>
              <a:rPr lang="pl-PL" sz="2400" dirty="0" err="1" smtClean="0">
                <a:latin typeface="Candara" panose="020E0502030303020204" pitchFamily="34" charset="0"/>
              </a:rPr>
              <a:t>Yad</a:t>
            </a:r>
            <a:r>
              <a:rPr lang="pl-PL" sz="2400" dirty="0" smtClean="0">
                <a:latin typeface="Candara" panose="020E0502030303020204" pitchFamily="34" charset="0"/>
              </a:rPr>
              <a:t> </a:t>
            </a:r>
            <a:r>
              <a:rPr lang="pl-PL" sz="2400" dirty="0" err="1" smtClean="0">
                <a:latin typeface="Candara" panose="020E0502030303020204" pitchFamily="34" charset="0"/>
              </a:rPr>
              <a:t>Vashem</a:t>
            </a:r>
            <a:endParaRPr lang="pl-PL" sz="2400" b="1" dirty="0">
              <a:latin typeface="Candara" panose="020E0502030303020204" pitchFamily="34" charset="0"/>
            </a:endParaRPr>
          </a:p>
        </p:txBody>
      </p:sp>
      <p:pic>
        <p:nvPicPr>
          <p:cNvPr id="6146" name="Picture 2" descr="C:\Users\ja\Desktop\Kolaboracja\Wysiedlenie Zydów z Oświęcimia 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4464496" cy="34412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a\Desktop\Kolaboracja\Wysiedlenie Żydów z Oświęcimi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32040" y="3140968"/>
            <a:ext cx="4038600" cy="34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36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sz="4000" b="1" dirty="0" smtClean="0">
                <a:latin typeface="Candara" panose="020E0502030303020204" pitchFamily="34" charset="0"/>
              </a:rPr>
              <a:t>Świadkowie o </a:t>
            </a:r>
            <a:r>
              <a:rPr lang="pl-PL" sz="4000" b="1" dirty="0" err="1" smtClean="0">
                <a:latin typeface="Candara" panose="020E0502030303020204" pitchFamily="34" charset="0"/>
              </a:rPr>
              <a:t>Merinie</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67544" y="1196752"/>
            <a:ext cx="8229600" cy="5400600"/>
          </a:xfrm>
        </p:spPr>
        <p:txBody>
          <a:bodyPr anchor="ctr">
            <a:normAutofit/>
          </a:bodyPr>
          <a:lstStyle/>
          <a:p>
            <a:pPr marL="0" indent="0" algn="ctr">
              <a:buNone/>
            </a:pPr>
            <a:r>
              <a:rPr lang="pl-PL" sz="2400" dirty="0">
                <a:latin typeface="Candara" panose="020E0502030303020204" pitchFamily="34" charset="0"/>
              </a:rPr>
              <a:t>Ci, którzy przeżyli mają mieszane odczucia na temat </a:t>
            </a:r>
            <a:r>
              <a:rPr lang="pl-PL" sz="2400" dirty="0" err="1">
                <a:latin typeface="Candara" panose="020E0502030303020204" pitchFamily="34" charset="0"/>
              </a:rPr>
              <a:t>Mose</a:t>
            </a:r>
            <a:r>
              <a:rPr lang="pl-PL" sz="2400" dirty="0">
                <a:latin typeface="Candara" panose="020E0502030303020204" pitchFamily="34" charset="0"/>
              </a:rPr>
              <a:t> </a:t>
            </a:r>
            <a:r>
              <a:rPr lang="pl-PL" sz="2400" dirty="0" err="1">
                <a:latin typeface="Candara" panose="020E0502030303020204" pitchFamily="34" charset="0"/>
              </a:rPr>
              <a:t>Merina</a:t>
            </a:r>
            <a:r>
              <a:rPr lang="pl-PL" sz="2400" dirty="0">
                <a:latin typeface="Candara" panose="020E0502030303020204" pitchFamily="34" charset="0"/>
              </a:rPr>
              <a:t>. W czasie wojny nienawidzili go za chęć kooperacji z Niemcami i deportowanie Żydów. Z perspektywy czasu, dostrzegają wiele niuansów w jego postepowaniu w tych tragicznych okolicznościach w jakich przyszło mu żyć. </a:t>
            </a:r>
          </a:p>
          <a:p>
            <a:pPr marL="0" indent="0" algn="ctr">
              <a:buNone/>
            </a:pPr>
            <a:endParaRPr lang="pl-PL" sz="2400" dirty="0"/>
          </a:p>
        </p:txBody>
      </p:sp>
    </p:spTree>
    <p:extLst>
      <p:ext uri="{BB962C8B-B14F-4D97-AF65-F5344CB8AC3E}">
        <p14:creationId xmlns:p14="http://schemas.microsoft.com/office/powerpoint/2010/main" val="3935623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864096"/>
          </a:xfrm>
        </p:spPr>
        <p:txBody>
          <a:bodyPr anchor="t">
            <a:normAutofit/>
          </a:bodyPr>
          <a:lstStyle/>
          <a:p>
            <a:r>
              <a:rPr lang="pl-PL" sz="4000" b="1" dirty="0" smtClean="0">
                <a:latin typeface="Candara" panose="020E0502030303020204" pitchFamily="34" charset="0"/>
              </a:rPr>
              <a:t>Świadkowie o </a:t>
            </a:r>
            <a:r>
              <a:rPr lang="pl-PL" sz="4000" b="1" dirty="0" err="1" smtClean="0">
                <a:latin typeface="Candara" panose="020E0502030303020204" pitchFamily="34" charset="0"/>
              </a:rPr>
              <a:t>Merinie</a:t>
            </a:r>
            <a:endParaRPr lang="pl-PL" sz="4000" b="1" dirty="0">
              <a:latin typeface="Candara" panose="020E0502030303020204" pitchFamily="34" charset="0"/>
            </a:endParaRPr>
          </a:p>
        </p:txBody>
      </p:sp>
      <p:sp>
        <p:nvSpPr>
          <p:cNvPr id="3" name="Symbol zastępczy zawartości 2"/>
          <p:cNvSpPr>
            <a:spLocks noGrp="1"/>
          </p:cNvSpPr>
          <p:nvPr>
            <p:ph idx="1"/>
          </p:nvPr>
        </p:nvSpPr>
        <p:spPr/>
        <p:txBody>
          <a:bodyPr anchor="t">
            <a:normAutofit/>
          </a:bodyPr>
          <a:lstStyle/>
          <a:p>
            <a:pPr marL="0" indent="0" algn="ctr">
              <a:buNone/>
            </a:pPr>
            <a:endParaRPr lang="pl-PL" sz="2400" dirty="0" smtClean="0">
              <a:latin typeface="Candara" panose="020E0502030303020204" pitchFamily="34" charset="0"/>
            </a:endParaRPr>
          </a:p>
          <a:p>
            <a:pPr marL="0" indent="0" algn="ctr">
              <a:buNone/>
            </a:pPr>
            <a:endParaRPr lang="pl-PL" sz="2400" dirty="0">
              <a:latin typeface="Candara" panose="020E0502030303020204" pitchFamily="34" charset="0"/>
            </a:endParaRPr>
          </a:p>
          <a:p>
            <a:pPr marL="0" indent="0" algn="ctr">
              <a:buNone/>
            </a:pPr>
            <a:r>
              <a:rPr lang="pl-PL" sz="2400" dirty="0" smtClean="0">
                <a:latin typeface="Candara" panose="020E0502030303020204" pitchFamily="34" charset="0"/>
              </a:rPr>
              <a:t>Gerda </a:t>
            </a:r>
            <a:r>
              <a:rPr lang="pl-PL" sz="2400" dirty="0" err="1">
                <a:latin typeface="Candara" panose="020E0502030303020204" pitchFamily="34" charset="0"/>
              </a:rPr>
              <a:t>Weismann</a:t>
            </a:r>
            <a:r>
              <a:rPr lang="pl-PL" sz="2400" dirty="0">
                <a:latin typeface="Candara" panose="020E0502030303020204" pitchFamily="34" charset="0"/>
              </a:rPr>
              <a:t> Klein, świadek i ofiara deportacji, we wspomnieniach „</a:t>
            </a:r>
            <a:r>
              <a:rPr lang="pl-PL" sz="2400" dirty="0" err="1">
                <a:latin typeface="Candara" panose="020E0502030303020204" pitchFamily="34" charset="0"/>
              </a:rPr>
              <a:t>All</a:t>
            </a:r>
            <a:r>
              <a:rPr lang="pl-PL" sz="2400" dirty="0">
                <a:latin typeface="Candara" panose="020E0502030303020204" pitchFamily="34" charset="0"/>
              </a:rPr>
              <a:t> But My Life”</a:t>
            </a:r>
          </a:p>
          <a:p>
            <a:pPr marL="0" indent="0" algn="ctr">
              <a:buNone/>
            </a:pPr>
            <a:r>
              <a:rPr lang="pl-PL" sz="2400" dirty="0">
                <a:latin typeface="Candara" panose="020E0502030303020204" pitchFamily="34" charset="0"/>
              </a:rPr>
              <a:t>Podczas deportacji na stacji kolejowej w jej rodzinnym mieście Bielsku-Białej:</a:t>
            </a:r>
          </a:p>
          <a:p>
            <a:pPr marL="0" indent="0">
              <a:buNone/>
            </a:pPr>
            <a:endParaRPr lang="pl-PL" dirty="0"/>
          </a:p>
        </p:txBody>
      </p:sp>
    </p:spTree>
    <p:extLst>
      <p:ext uri="{BB962C8B-B14F-4D97-AF65-F5344CB8AC3E}">
        <p14:creationId xmlns:p14="http://schemas.microsoft.com/office/powerpoint/2010/main" val="145142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395536" y="765175"/>
            <a:ext cx="8208912" cy="5256113"/>
          </a:xfrm>
        </p:spPr>
        <p:txBody>
          <a:bodyPr>
            <a:normAutofit/>
          </a:bodyPr>
          <a:lstStyle/>
          <a:p>
            <a:pPr marL="0" indent="0" algn="ctr">
              <a:buNone/>
            </a:pPr>
            <a:r>
              <a:rPr lang="pl-PL" sz="2400" i="1" dirty="0">
                <a:latin typeface="Candara" panose="020E0502030303020204" pitchFamily="34" charset="0"/>
              </a:rPr>
              <a:t>„Z ust do ust podawano sobie wiadomość: „</a:t>
            </a:r>
            <a:r>
              <a:rPr lang="pl-PL" sz="2400" i="1" dirty="0" err="1">
                <a:latin typeface="Candara" panose="020E0502030303020204" pitchFamily="34" charset="0"/>
              </a:rPr>
              <a:t>Merin</a:t>
            </a:r>
            <a:r>
              <a:rPr lang="pl-PL" sz="2400" i="1" dirty="0">
                <a:latin typeface="Candara" panose="020E0502030303020204" pitchFamily="34" charset="0"/>
              </a:rPr>
              <a:t>!” </a:t>
            </a:r>
            <a:r>
              <a:rPr lang="pl-PL" sz="2400" i="1" dirty="0" err="1">
                <a:latin typeface="Candara" panose="020E0502030303020204" pitchFamily="34" charset="0"/>
              </a:rPr>
              <a:t>Merin</a:t>
            </a:r>
            <a:r>
              <a:rPr lang="pl-PL" sz="2400" i="1" dirty="0">
                <a:latin typeface="Candara" panose="020E0502030303020204" pitchFamily="34" charset="0"/>
              </a:rPr>
              <a:t> tu jest. Król Żydów, </a:t>
            </a:r>
            <a:r>
              <a:rPr lang="pl-PL" sz="2400" i="1" dirty="0" smtClean="0">
                <a:latin typeface="Candara" panose="020E0502030303020204" pitchFamily="34" charset="0"/>
              </a:rPr>
              <a:t>jak </a:t>
            </a:r>
            <a:r>
              <a:rPr lang="pl-PL" sz="2400" i="1" dirty="0">
                <a:latin typeface="Candara" panose="020E0502030303020204" pitchFamily="34" charset="0"/>
              </a:rPr>
              <a:t>był nazywany przybył… Wyciągnął butelkę </a:t>
            </a:r>
            <a:r>
              <a:rPr lang="pl-PL" sz="2400" i="1" dirty="0" err="1">
                <a:latin typeface="Candara" panose="020E0502030303020204" pitchFamily="34" charset="0"/>
              </a:rPr>
              <a:t>schnappsa</a:t>
            </a:r>
            <a:r>
              <a:rPr lang="pl-PL" sz="2400" i="1" dirty="0">
                <a:latin typeface="Candara" panose="020E0502030303020204" pitchFamily="34" charset="0"/>
              </a:rPr>
              <a:t> z kieszeni, napił się i podał ją żołnierzom SS. Napili się po nim. Zobaczyłam to i nie mogłam się nadziwić. Tak, był dla nich w porządku, był ich…</a:t>
            </a:r>
          </a:p>
          <a:p>
            <a:pPr marL="0" indent="0" algn="ctr">
              <a:buNone/>
            </a:pPr>
            <a:r>
              <a:rPr lang="pl-PL" sz="2400" i="1" dirty="0">
                <a:latin typeface="Candara" panose="020E0502030303020204" pitchFamily="34" charset="0"/>
              </a:rPr>
              <a:t>Uznaliśmy, że zostaniemy załadowani do pociągu (do Auschwitz, obozu zagłady), ale przyjechała po nas ciężarówka. Wsiadłam do niej jako ostatnia. I krzyknęłam: „Chce do mamy! (która załadowano do pociągu do Auschwitz) i wyskoczyłam z ciężarówki. Właśnie przechodził </a:t>
            </a:r>
            <a:r>
              <a:rPr lang="pl-PL" sz="2400" i="1" dirty="0" err="1">
                <a:latin typeface="Candara" panose="020E0502030303020204" pitchFamily="34" charset="0"/>
              </a:rPr>
              <a:t>Merin</a:t>
            </a:r>
            <a:r>
              <a:rPr lang="pl-PL" sz="2400" i="1" dirty="0">
                <a:latin typeface="Candara" panose="020E0502030303020204" pitchFamily="34" charset="0"/>
              </a:rPr>
              <a:t>. Popatrzył na mnie, i z siłą, o jaką trudno było posądzać tego drobnego mężczyznę, uniósł mnie i wrzucił z powrotem do ciężarówki</a:t>
            </a:r>
            <a:r>
              <a:rPr lang="pl-PL" sz="2400" i="1" dirty="0" smtClean="0">
                <a:latin typeface="Candara" panose="020E0502030303020204" pitchFamily="34" charset="0"/>
              </a:rPr>
              <a:t>.”</a:t>
            </a:r>
            <a:endParaRPr lang="pl-PL" sz="2400" i="1" dirty="0">
              <a:latin typeface="Candara" panose="020E0502030303020204" pitchFamily="34" charset="0"/>
            </a:endParaRPr>
          </a:p>
          <a:p>
            <a:pPr marL="0" indent="0">
              <a:buNone/>
            </a:pPr>
            <a:endParaRPr lang="pl-PL" dirty="0"/>
          </a:p>
        </p:txBody>
      </p:sp>
    </p:spTree>
    <p:extLst>
      <p:ext uri="{BB962C8B-B14F-4D97-AF65-F5344CB8AC3E}">
        <p14:creationId xmlns:p14="http://schemas.microsoft.com/office/powerpoint/2010/main" val="1381499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11560" y="692151"/>
            <a:ext cx="7848872" cy="5329137"/>
          </a:xfrm>
        </p:spPr>
        <p:txBody>
          <a:bodyPr anchor="t"/>
          <a:lstStyle/>
          <a:p>
            <a:pPr marL="0" indent="0" algn="just">
              <a:buNone/>
            </a:pPr>
            <a:endParaRPr lang="pl-PL" i="1" dirty="0" smtClean="0">
              <a:latin typeface="Candara" panose="020E0502030303020204" pitchFamily="34" charset="0"/>
            </a:endParaRPr>
          </a:p>
          <a:p>
            <a:pPr marL="0" indent="0" algn="ctr">
              <a:buNone/>
            </a:pPr>
            <a:r>
              <a:rPr lang="pl-PL" sz="2400" i="1" dirty="0">
                <a:latin typeface="Candara" panose="020E0502030303020204" pitchFamily="34" charset="0"/>
              </a:rPr>
              <a:t>„Jesteś za młoda żeby umrzeć” powiedział bezbarwnym  głosem.</a:t>
            </a:r>
          </a:p>
          <a:p>
            <a:pPr marL="0" indent="0" algn="ctr">
              <a:buNone/>
            </a:pPr>
            <a:r>
              <a:rPr lang="pl-PL" sz="2400" i="1" dirty="0">
                <a:latin typeface="Candara" panose="020E0502030303020204" pitchFamily="34" charset="0"/>
              </a:rPr>
              <a:t>Popatrzyłam na niego z wściekłością. „Nienawidzę Cię,” krzyknęłam. „Nienawidzę!”</a:t>
            </a:r>
          </a:p>
          <a:p>
            <a:pPr marL="0" indent="0" algn="ctr">
              <a:buNone/>
            </a:pPr>
            <a:r>
              <a:rPr lang="pl-PL" sz="2400" i="1" dirty="0">
                <a:latin typeface="Candara" panose="020E0502030303020204" pitchFamily="34" charset="0"/>
              </a:rPr>
              <a:t>Jego oczy nie wyrażały nic; na jego bladych, cienkich ustach pojawił się nikły uśmieszek. Mógł bez problemu rozkazać, abym zeszła z samochodu i dołączyła do matki.  Dlaczego tego nie zrobił? Dziwne, że ten sam człowiek, który wysłał moją matkę na śmierć wrzucił mnie w objęcia życia!”</a:t>
            </a:r>
          </a:p>
          <a:p>
            <a:pPr marL="0" indent="0" algn="ctr">
              <a:buNone/>
            </a:pPr>
            <a:endParaRPr lang="pl-PL" sz="2400" i="1" dirty="0">
              <a:latin typeface="Candara" panose="020E0502030303020204" pitchFamily="34" charset="0"/>
            </a:endParaRPr>
          </a:p>
        </p:txBody>
      </p:sp>
    </p:spTree>
    <p:extLst>
      <p:ext uri="{BB962C8B-B14F-4D97-AF65-F5344CB8AC3E}">
        <p14:creationId xmlns:p14="http://schemas.microsoft.com/office/powerpoint/2010/main" val="170314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Desktop\Kolaboracja\O merinie 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400050"/>
            <a:ext cx="598170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4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sz="4000" b="1" dirty="0" smtClean="0">
                <a:latin typeface="Candara" panose="020E0502030303020204" pitchFamily="34" charset="0"/>
              </a:rPr>
              <a:t>Przed II Wojną Światową</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67544" y="1196752"/>
            <a:ext cx="8229600" cy="5256584"/>
          </a:xfrm>
        </p:spPr>
        <p:txBody>
          <a:bodyPr anchor="t">
            <a:noAutofit/>
          </a:bodyPr>
          <a:lstStyle/>
          <a:p>
            <a:pPr marL="0" indent="0" algn="ctr">
              <a:buNone/>
            </a:pPr>
            <a:endParaRPr lang="pl-PL" sz="2400" dirty="0" smtClean="0">
              <a:latin typeface="Candara" panose="020E0502030303020204" pitchFamily="34" charset="0"/>
            </a:endParaRPr>
          </a:p>
          <a:p>
            <a:pPr marL="0" indent="0" algn="ctr">
              <a:buNone/>
            </a:pPr>
            <a:endParaRPr lang="pl-PL" sz="2400" dirty="0">
              <a:latin typeface="Candara" panose="020E0502030303020204" pitchFamily="34" charset="0"/>
            </a:endParaRPr>
          </a:p>
          <a:p>
            <a:pPr marL="0" indent="0" algn="ctr">
              <a:buNone/>
            </a:pPr>
            <a:r>
              <a:rPr lang="pl-PL" sz="2400" dirty="0" smtClean="0">
                <a:latin typeface="Candara" panose="020E0502030303020204" pitchFamily="34" charset="0"/>
              </a:rPr>
              <a:t>Większość </a:t>
            </a:r>
            <a:r>
              <a:rPr lang="pl-PL" sz="2400" dirty="0">
                <a:latin typeface="Candara" panose="020E0502030303020204" pitchFamily="34" charset="0"/>
              </a:rPr>
              <a:t>czasu spędzał w kafejkach, grając w karty i bilard, tracąc przy tym mnóstwo pieniędzy. Interesował się polityką, ale w celu spełnienia swoich ambicji lawirował między różnymi partiami. Przed wybuchem wojny był członkiem Rady Gminy Żydowskiej w Sosnowcu. Przed wojną gminy te stanowiły formę samorządu lokalnego dla ludności Żydowskiej zamieszkującej dany teren. </a:t>
            </a:r>
          </a:p>
        </p:txBody>
      </p:sp>
    </p:spTree>
    <p:extLst>
      <p:ext uri="{BB962C8B-B14F-4D97-AF65-F5344CB8AC3E}">
        <p14:creationId xmlns:p14="http://schemas.microsoft.com/office/powerpoint/2010/main" val="2103378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000" dirty="0">
                <a:latin typeface="Candara" panose="020E0502030303020204" pitchFamily="34" charset="0"/>
              </a:rPr>
              <a:t>Wypowiedzi przypisywane Mojżeszowi </a:t>
            </a:r>
            <a:r>
              <a:rPr lang="pl-PL" sz="4000" dirty="0" err="1">
                <a:latin typeface="Candara" panose="020E0502030303020204" pitchFamily="34" charset="0"/>
              </a:rPr>
              <a:t>Merinowi</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57200" y="1484784"/>
            <a:ext cx="8229600" cy="5040560"/>
          </a:xfrm>
        </p:spPr>
        <p:txBody>
          <a:bodyPr anchor="ctr">
            <a:noAutofit/>
          </a:bodyPr>
          <a:lstStyle/>
          <a:p>
            <a:pPr marL="0" indent="0">
              <a:buNone/>
            </a:pPr>
            <a:r>
              <a:rPr lang="pl-PL" i="1" dirty="0"/>
              <a:t>•	</a:t>
            </a:r>
            <a:r>
              <a:rPr lang="pl-PL" sz="2400" i="1" dirty="0">
                <a:latin typeface="Candara" panose="020E0502030303020204" pitchFamily="34" charset="0"/>
              </a:rPr>
              <a:t>13 maja 1942: „Nie zawaham się poświęcić 50 000 ludzi z naszej społeczności, aby uratować kolejne 50 000” (Miał pod swoimi rządami 120 000 Żydów)</a:t>
            </a:r>
          </a:p>
          <a:p>
            <a:pPr marL="0" indent="0">
              <a:buNone/>
            </a:pPr>
            <a:r>
              <a:rPr lang="pl-PL" sz="2400" i="1" dirty="0">
                <a:latin typeface="Candara" panose="020E0502030303020204" pitchFamily="34" charset="0"/>
              </a:rPr>
              <a:t>•	12 sierpnia 1942: „Czuje się jak kapitan, którego statek miał zatonąć, a któremu udało się bezpiecznie doprowadzić go do portu dzięki wyrzuceniu za burtę większej części cennego towaru, który przewoził.” (108 000 Żydów pod jego rządami)</a:t>
            </a:r>
          </a:p>
          <a:p>
            <a:pPr marL="0" indent="0">
              <a:buNone/>
            </a:pPr>
            <a:r>
              <a:rPr lang="pl-PL" sz="2400" i="1" dirty="0">
                <a:latin typeface="Candara" panose="020E0502030303020204" pitchFamily="34" charset="0"/>
              </a:rPr>
              <a:t>•	9 grudnia 1943: „Stoję w klatce przed głodnym i wściekłym tygrysem. Zatykam mu pysk mięsem, ciałem moich braci i sióstr, żeby pozostał w klatce i nie rozerwał nas wszystkich na strzępy …” (448 Żydów pod jego rządami)</a:t>
            </a:r>
          </a:p>
          <a:p>
            <a:pPr marL="0" indent="0">
              <a:buNone/>
            </a:pPr>
            <a:endParaRPr lang="pl-PL" sz="2800" i="1" dirty="0"/>
          </a:p>
        </p:txBody>
      </p:sp>
    </p:spTree>
    <p:extLst>
      <p:ext uri="{BB962C8B-B14F-4D97-AF65-F5344CB8AC3E}">
        <p14:creationId xmlns:p14="http://schemas.microsoft.com/office/powerpoint/2010/main" val="1847546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792088"/>
          </a:xfrm>
        </p:spPr>
        <p:txBody>
          <a:bodyPr>
            <a:normAutofit/>
          </a:bodyPr>
          <a:lstStyle/>
          <a:p>
            <a:r>
              <a:rPr lang="pl-PL" sz="4000" b="1" dirty="0" smtClean="0">
                <a:latin typeface="Candara" panose="020E0502030303020204" pitchFamily="34" charset="0"/>
              </a:rPr>
              <a:t>Bibliografia</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57200" y="908720"/>
            <a:ext cx="8229600" cy="5760640"/>
          </a:xfrm>
        </p:spPr>
        <p:txBody>
          <a:bodyPr>
            <a:noAutofit/>
          </a:bodyPr>
          <a:lstStyle/>
          <a:p>
            <a:pPr marL="0" indent="0">
              <a:buNone/>
            </a:pPr>
            <a:endParaRPr lang="pl-PL" sz="1000" b="1" dirty="0" smtClean="0">
              <a:latin typeface="Candara" panose="020E0502030303020204" pitchFamily="34" charset="0"/>
            </a:endParaRPr>
          </a:p>
          <a:p>
            <a:pPr marL="0" indent="0">
              <a:buNone/>
            </a:pPr>
            <a:r>
              <a:rPr lang="en-US" sz="1000" b="1" dirty="0" smtClean="0">
                <a:latin typeface="Candara" panose="020E0502030303020204" pitchFamily="34" charset="0"/>
              </a:rPr>
              <a:t>Friedman</a:t>
            </a:r>
            <a:r>
              <a:rPr lang="en-US" sz="1000" b="1" dirty="0">
                <a:latin typeface="Candara" panose="020E0502030303020204" pitchFamily="34" charset="0"/>
              </a:rPr>
              <a:t>, P. 1958</a:t>
            </a:r>
            <a:r>
              <a:rPr lang="en-US" sz="1000" dirty="0">
                <a:latin typeface="Candara" panose="020E0502030303020204" pitchFamily="34" charset="0"/>
              </a:rPr>
              <a:t>. </a:t>
            </a:r>
            <a:r>
              <a:rPr lang="en-US" sz="1000" b="1" dirty="0">
                <a:latin typeface="Candara" panose="020E0502030303020204" pitchFamily="34" charset="0"/>
              </a:rPr>
              <a:t>“</a:t>
            </a:r>
            <a:r>
              <a:rPr lang="en-US" sz="1000" b="1" dirty="0">
                <a:latin typeface="Candara" panose="020E0502030303020204" pitchFamily="34" charset="0"/>
                <a:hlinkClick r:id="rId2"/>
              </a:rPr>
              <a:t>Two “Saviors” Who </a:t>
            </a:r>
            <a:r>
              <a:rPr lang="en-US" sz="1000" b="1" dirty="0" err="1">
                <a:latin typeface="Candara" panose="020E0502030303020204" pitchFamily="34" charset="0"/>
                <a:hlinkClick r:id="rId2"/>
              </a:rPr>
              <a:t>Failed:Moses</a:t>
            </a:r>
            <a:r>
              <a:rPr lang="en-US" sz="1000" b="1" dirty="0">
                <a:latin typeface="Candara" panose="020E0502030303020204" pitchFamily="34" charset="0"/>
                <a:hlinkClick r:id="rId2"/>
              </a:rPr>
              <a:t> </a:t>
            </a:r>
            <a:r>
              <a:rPr lang="en-US" sz="1000" b="1" dirty="0" err="1">
                <a:latin typeface="Candara" panose="020E0502030303020204" pitchFamily="34" charset="0"/>
                <a:hlinkClick r:id="rId2"/>
              </a:rPr>
              <a:t>Merin</a:t>
            </a:r>
            <a:r>
              <a:rPr lang="en-US" sz="1000" b="1" dirty="0">
                <a:latin typeface="Candara" panose="020E0502030303020204" pitchFamily="34" charset="0"/>
                <a:hlinkClick r:id="rId2"/>
              </a:rPr>
              <a:t> of Sosnowiec and Jacob Gens of Vilna</a:t>
            </a:r>
            <a:r>
              <a:rPr lang="en-US" sz="1000" b="1" dirty="0">
                <a:latin typeface="Candara" panose="020E0502030303020204" pitchFamily="34" charset="0"/>
              </a:rPr>
              <a:t>”, pp </a:t>
            </a:r>
            <a:r>
              <a:rPr lang="en-US" sz="1000" b="1" dirty="0" smtClean="0">
                <a:latin typeface="Candara" panose="020E0502030303020204" pitchFamily="34" charset="0"/>
              </a:rPr>
              <a:t>479-491</a:t>
            </a:r>
            <a:r>
              <a:rPr lang="pl-PL" sz="1000" b="1" dirty="0" smtClean="0">
                <a:latin typeface="Candara" panose="020E0502030303020204" pitchFamily="34" charset="0"/>
              </a:rPr>
              <a:t> . </a:t>
            </a:r>
            <a:endParaRPr lang="pl-PL" sz="1000" dirty="0">
              <a:latin typeface="Candara" panose="020E0502030303020204" pitchFamily="34" charset="0"/>
            </a:endParaRPr>
          </a:p>
          <a:p>
            <a:pPr marL="0" indent="0">
              <a:buNone/>
            </a:pPr>
            <a:r>
              <a:rPr lang="en-US" sz="1000" dirty="0">
                <a:latin typeface="Candara" panose="020E0502030303020204" pitchFamily="34" charset="0"/>
                <a:hlinkClick r:id="rId2"/>
              </a:rPr>
              <a:t>https://</a:t>
            </a:r>
            <a:r>
              <a:rPr lang="en-US" sz="1000" dirty="0" smtClean="0">
                <a:latin typeface="Candara" panose="020E0502030303020204" pitchFamily="34" charset="0"/>
                <a:hlinkClick r:id="rId2"/>
              </a:rPr>
              <a:t>www.commentarymagazine.com/articles/two-saviors-who-failedmoses-merin-of-sosnowiec-and-jacob-gens-of-vilna/</a:t>
            </a:r>
            <a:r>
              <a:rPr lang="pl-PL" sz="1000" dirty="0" smtClean="0">
                <a:latin typeface="Candara" panose="020E0502030303020204" pitchFamily="34" charset="0"/>
              </a:rPr>
              <a:t> (</a:t>
            </a:r>
            <a:r>
              <a:rPr lang="pl-PL" sz="1000" b="1" dirty="0" smtClean="0">
                <a:latin typeface="Candara" panose="020E0502030303020204" pitchFamily="34" charset="0"/>
              </a:rPr>
              <a:t>Dostęp </a:t>
            </a:r>
            <a:r>
              <a:rPr lang="en-US" sz="1000" dirty="0" smtClean="0">
                <a:latin typeface="Candara" panose="020E0502030303020204" pitchFamily="34" charset="0"/>
              </a:rPr>
              <a:t> </a:t>
            </a:r>
            <a:r>
              <a:rPr lang="en-US" sz="1000" dirty="0">
                <a:latin typeface="Candara" panose="020E0502030303020204" pitchFamily="34" charset="0"/>
              </a:rPr>
              <a:t>25.10 2015 </a:t>
            </a:r>
            <a:r>
              <a:rPr lang="pl-PL" sz="1000" dirty="0" smtClean="0">
                <a:latin typeface="Candara" panose="020E0502030303020204" pitchFamily="34" charset="0"/>
              </a:rPr>
              <a:t>)</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Fulbrook</a:t>
            </a:r>
            <a:r>
              <a:rPr lang="en-US" sz="1000" b="1" dirty="0">
                <a:latin typeface="Candara" panose="020E0502030303020204" pitchFamily="34" charset="0"/>
              </a:rPr>
              <a:t>, M. 2012. “A Small Town Near Auschwitz: Ordinary Nazis and the Holocaust”.</a:t>
            </a:r>
            <a:r>
              <a:rPr lang="en-US" sz="1000" dirty="0">
                <a:latin typeface="Candara" panose="020E0502030303020204" pitchFamily="34" charset="0"/>
              </a:rPr>
              <a:t> OUP. </a:t>
            </a:r>
            <a:r>
              <a:rPr lang="en-US" sz="1000" dirty="0" smtClean="0">
                <a:latin typeface="Candara" panose="020E0502030303020204" pitchFamily="34" charset="0"/>
              </a:rPr>
              <a:t> </a:t>
            </a:r>
            <a:endParaRPr lang="pl-PL" sz="1000" dirty="0">
              <a:latin typeface="Candara" panose="020E0502030303020204" pitchFamily="34" charset="0"/>
            </a:endParaRPr>
          </a:p>
          <a:p>
            <a:pPr marL="0" indent="0">
              <a:buNone/>
            </a:pPr>
            <a:r>
              <a:rPr lang="en-US" sz="1000" dirty="0">
                <a:latin typeface="Candara" panose="020E0502030303020204" pitchFamily="34" charset="0"/>
                <a:hlinkClick r:id="rId3"/>
              </a:rPr>
              <a:t>https://</a:t>
            </a:r>
            <a:r>
              <a:rPr lang="en-US" sz="1000" dirty="0" smtClean="0">
                <a:latin typeface="Candara" panose="020E0502030303020204" pitchFamily="34" charset="0"/>
                <a:hlinkClick r:id="rId3"/>
              </a:rPr>
              <a:t>books.google.pl/books?id=gT52K20ocFwC&amp;pg=PA291&amp;lpg=PA291&amp;dq=moses+merin&amp;source=bl&amp;ots=NpgaLgn1_G&amp;sig=ESZL3d0Gmy7UecdMDFSsOqx_VLI&amp;hl=pl&amp;sa=X&amp;ved=0CE4Q6AEwCDgKahUKEwixqoiGid7IAhXiEHIKHefJBpM#v=onepage&amp;q=moses%20merin&amp;f=false</a:t>
            </a:r>
            <a:r>
              <a:rPr lang="pl-PL" sz="1000" dirty="0" smtClean="0">
                <a:latin typeface="Candara" panose="020E0502030303020204" pitchFamily="34" charset="0"/>
              </a:rPr>
              <a:t>  (Dostęp </a:t>
            </a:r>
            <a:r>
              <a:rPr lang="en-US" sz="1000" dirty="0" smtClean="0">
                <a:latin typeface="Candara" panose="020E0502030303020204" pitchFamily="34" charset="0"/>
              </a:rPr>
              <a:t> </a:t>
            </a:r>
            <a:r>
              <a:rPr lang="en-US" sz="1000" dirty="0">
                <a:latin typeface="Candara" panose="020E0502030303020204" pitchFamily="34" charset="0"/>
              </a:rPr>
              <a:t>25.10 2015 </a:t>
            </a:r>
            <a:r>
              <a:rPr lang="pl-PL" sz="1000" dirty="0" smtClean="0">
                <a:latin typeface="Candara" panose="020E0502030303020204" pitchFamily="34" charset="0"/>
              </a:rPr>
              <a:t>)</a:t>
            </a:r>
            <a:r>
              <a:rPr lang="en-US" sz="1000" dirty="0" smtClean="0">
                <a:latin typeface="Candara" panose="020E0502030303020204" pitchFamily="34" charset="0"/>
              </a:rPr>
              <a:t> </a:t>
            </a:r>
            <a:r>
              <a:rPr lang="en-US" sz="1000" b="1" dirty="0" smtClean="0">
                <a:latin typeface="Candara" panose="020E0502030303020204" pitchFamily="34" charset="0"/>
              </a:rPr>
              <a:t>Gordon</a:t>
            </a:r>
            <a:r>
              <a:rPr lang="en-US" sz="1000" b="1" dirty="0">
                <a:latin typeface="Candara" panose="020E0502030303020204" pitchFamily="34" charset="0"/>
              </a:rPr>
              <a:t>, C. K. 2015 „A storm, a message a bottle: A road map to American redemption.” </a:t>
            </a:r>
            <a:r>
              <a:rPr lang="en-US" sz="1000" dirty="0">
                <a:latin typeface="Candara" panose="020E0502030303020204" pitchFamily="34" charset="0"/>
              </a:rPr>
              <a:t>Creation House. </a:t>
            </a:r>
            <a:r>
              <a:rPr lang="en-US" sz="1000" dirty="0" smtClean="0">
                <a:latin typeface="Candara" panose="020E0502030303020204" pitchFamily="34" charset="0"/>
                <a:hlinkClick r:id="rId4"/>
              </a:rPr>
              <a:t>https://books.google.pl/books?id=IsGlBgAAQBAJ&amp;pg=PA61&amp;lpg=PA61&amp;dq=mosze+merin&amp;source=bl&amp;ots=xYUKQ5PY6x&amp;sig=dAuMImqrDjLVE2db8qlCtzvTHqE&amp;hl=pl&amp;sa=X&amp;ved=0CGQQ6AEwCWoVChMIv9WX9_XdyAIVA2dyCh0HHwrM#v=onepage&amp;q=mosze%20merin&amp;f=false</a:t>
            </a:r>
            <a:r>
              <a:rPr lang="pl-PL" sz="1000" dirty="0">
                <a:latin typeface="Candara" panose="020E0502030303020204" pitchFamily="34" charset="0"/>
              </a:rPr>
              <a:t> </a:t>
            </a:r>
            <a:r>
              <a:rPr lang="pl-PL" sz="1000" dirty="0" smtClean="0">
                <a:latin typeface="Candara" panose="020E0502030303020204" pitchFamily="34" charset="0"/>
              </a:rPr>
              <a:t>(Dostęp 25.10 2015)</a:t>
            </a:r>
            <a:endParaRPr lang="pl-PL" sz="1000" dirty="0">
              <a:latin typeface="Candara" panose="020E0502030303020204" pitchFamily="34" charset="0"/>
            </a:endParaRPr>
          </a:p>
          <a:p>
            <a:pPr marL="0" indent="0">
              <a:buNone/>
            </a:pPr>
            <a:r>
              <a:rPr lang="en-US" sz="1000" b="1" dirty="0" err="1" smtClean="0">
                <a:latin typeface="Candara" panose="020E0502030303020204" pitchFamily="34" charset="0"/>
              </a:rPr>
              <a:t>Kerenji</a:t>
            </a:r>
            <a:r>
              <a:rPr lang="en-US" sz="1000" b="1" dirty="0">
                <a:latin typeface="Candara" panose="020E0502030303020204" pitchFamily="34" charset="0"/>
              </a:rPr>
              <a:t>, E. 2015. “Documenting Life and Destruction. Holocaust Sources in Context. Jewish responses to Persecution. Volume IV: 1942-1943. “</a:t>
            </a:r>
            <a:r>
              <a:rPr lang="en-US" sz="1000" dirty="0">
                <a:latin typeface="Candara" panose="020E0502030303020204" pitchFamily="34" charset="0"/>
              </a:rPr>
              <a:t> </a:t>
            </a:r>
            <a:r>
              <a:rPr lang="en-US" sz="1000" dirty="0" err="1" smtClean="0">
                <a:latin typeface="Candara" panose="020E0502030303020204" pitchFamily="34" charset="0"/>
              </a:rPr>
              <a:t>Rowman&amp;Littlefield</a:t>
            </a:r>
            <a:r>
              <a:rPr lang="en-US" sz="1000" dirty="0" smtClean="0">
                <a:latin typeface="Candara" panose="020E0502030303020204" pitchFamily="34" charset="0"/>
              </a:rPr>
              <a:t>.</a:t>
            </a:r>
            <a:r>
              <a:rPr lang="pl-PL" sz="1000" dirty="0" smtClean="0">
                <a:latin typeface="Candara" panose="020E0502030303020204" pitchFamily="34" charset="0"/>
              </a:rPr>
              <a:t> </a:t>
            </a:r>
            <a:r>
              <a:rPr lang="en-US" sz="1000" dirty="0" smtClean="0">
                <a:latin typeface="Candara" panose="020E0502030303020204" pitchFamily="34" charset="0"/>
                <a:hlinkClick r:id="rId5"/>
              </a:rPr>
              <a:t>https</a:t>
            </a:r>
            <a:r>
              <a:rPr lang="en-US" sz="1000" dirty="0">
                <a:latin typeface="Candara" panose="020E0502030303020204" pitchFamily="34" charset="0"/>
                <a:hlinkClick r:id="rId5"/>
              </a:rPr>
              <a:t>://</a:t>
            </a:r>
            <a:r>
              <a:rPr lang="en-US" sz="1000" dirty="0" smtClean="0">
                <a:latin typeface="Candara" panose="020E0502030303020204" pitchFamily="34" charset="0"/>
                <a:hlinkClick r:id="rId5"/>
              </a:rPr>
              <a:t>books.google.pl/books?id=gXDYBAAAQBAJ&amp;pg=PA526&amp;lpg=PA526&amp;dq=moses+merin&amp;source=bl&amp;ots=9h6q4OgPbn&amp;sig=Ith6QE6sVcIvsDeATQ_46rH4B8I&amp;hl=pl&amp;sa=X&amp;ved=0CEkQ6AEwBzgKahUKEwixqoiGid7IAhXiEHIKHefJBpM#v=onepage&amp;q=moses%20merin&amp;f=false</a:t>
            </a:r>
            <a:r>
              <a:rPr lang="pl-PL" sz="1000" dirty="0">
                <a:latin typeface="Candara" panose="020E0502030303020204" pitchFamily="34" charset="0"/>
              </a:rPr>
              <a:t>  </a:t>
            </a:r>
            <a:r>
              <a:rPr lang="pl-PL" sz="1000" dirty="0" smtClean="0">
                <a:latin typeface="Candara" panose="020E0502030303020204" pitchFamily="34" charset="0"/>
              </a:rPr>
              <a:t>(Dostęp  </a:t>
            </a:r>
            <a:r>
              <a:rPr lang="pl-PL" sz="1000" dirty="0">
                <a:latin typeface="Candara" panose="020E0502030303020204" pitchFamily="34" charset="0"/>
              </a:rPr>
              <a:t>25.10 </a:t>
            </a:r>
            <a:r>
              <a:rPr lang="pl-PL" sz="1000" dirty="0" smtClean="0">
                <a:latin typeface="Candara" panose="020E0502030303020204" pitchFamily="34" charset="0"/>
              </a:rPr>
              <a:t>2015) </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Kirschner</a:t>
            </a:r>
            <a:r>
              <a:rPr lang="en-US" sz="1000" b="1" dirty="0">
                <a:latin typeface="Candara" panose="020E0502030303020204" pitchFamily="34" charset="0"/>
              </a:rPr>
              <a:t>, A. 2006. “Sala’s Gift. My mother’s Holocaust Story”.</a:t>
            </a:r>
            <a:r>
              <a:rPr lang="en-US" sz="1000" dirty="0">
                <a:latin typeface="Candara" panose="020E0502030303020204" pitchFamily="34" charset="0"/>
              </a:rPr>
              <a:t> </a:t>
            </a:r>
            <a:r>
              <a:rPr lang="pl-PL" sz="1000" dirty="0" err="1">
                <a:latin typeface="Candara" panose="020E0502030303020204" pitchFamily="34" charset="0"/>
              </a:rPr>
              <a:t>Free</a:t>
            </a:r>
            <a:r>
              <a:rPr lang="pl-PL" sz="1000" dirty="0">
                <a:latin typeface="Candara" panose="020E0502030303020204" pitchFamily="34" charset="0"/>
              </a:rPr>
              <a:t> Press </a:t>
            </a:r>
            <a:r>
              <a:rPr lang="pl-PL" sz="1000" dirty="0" smtClean="0">
                <a:latin typeface="Candara" panose="020E0502030303020204" pitchFamily="34" charset="0"/>
              </a:rPr>
              <a:t> </a:t>
            </a:r>
            <a:r>
              <a:rPr lang="pl-PL" sz="1000" dirty="0" smtClean="0">
                <a:latin typeface="Candara" panose="020E0502030303020204" pitchFamily="34" charset="0"/>
                <a:hlinkClick r:id="rId6"/>
              </a:rPr>
              <a:t>https</a:t>
            </a:r>
            <a:r>
              <a:rPr lang="pl-PL" sz="1000" dirty="0">
                <a:latin typeface="Candara" panose="020E0502030303020204" pitchFamily="34" charset="0"/>
                <a:hlinkClick r:id="rId6"/>
              </a:rPr>
              <a:t>://</a:t>
            </a:r>
            <a:r>
              <a:rPr lang="pl-PL" sz="1000" dirty="0" smtClean="0">
                <a:latin typeface="Candara" panose="020E0502030303020204" pitchFamily="34" charset="0"/>
                <a:hlinkClick r:id="rId6"/>
              </a:rPr>
              <a:t>books.google.pl/books?id=oPimjnI5DEC&amp;pg=PA269&amp;lpg=PA269&amp;dq=moses+merin&amp;source=bl&amp;ots=jRM1isRH3o&amp;sig=pTpM1KUiHP2M3aee-WxAKsTNA0I&amp;hl=pl&amp;sa=X&amp;ved=0CFAQ6AEwCGoVChMIl4mvnvfdyAIVhbNyCh13rQAL#v=onepage&amp;q=moses%20merin&amp;f=false</a:t>
            </a:r>
            <a:r>
              <a:rPr lang="pl-PL" sz="1000" dirty="0" smtClean="0">
                <a:latin typeface="Candara" panose="020E0502030303020204" pitchFamily="34" charset="0"/>
              </a:rPr>
              <a:t>  (Dostęp  </a:t>
            </a:r>
            <a:r>
              <a:rPr lang="pl-PL" sz="1000" dirty="0">
                <a:latin typeface="Candara" panose="020E0502030303020204" pitchFamily="34" charset="0"/>
              </a:rPr>
              <a:t>25.10.2015 </a:t>
            </a:r>
            <a:r>
              <a:rPr lang="pl-PL" sz="1000" dirty="0" smtClean="0">
                <a:latin typeface="Candara" panose="020E0502030303020204" pitchFamily="34" charset="0"/>
              </a:rPr>
              <a:t>)</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Merin</a:t>
            </a:r>
            <a:r>
              <a:rPr lang="en-US" sz="1000" b="1" dirty="0">
                <a:latin typeface="Candara" panose="020E0502030303020204" pitchFamily="34" charset="0"/>
              </a:rPr>
              <a:t>, </a:t>
            </a:r>
            <a:r>
              <a:rPr lang="en-US" sz="1000" b="1" dirty="0" err="1" smtClean="0">
                <a:latin typeface="Candara" panose="020E0502030303020204" pitchFamily="34" charset="0"/>
              </a:rPr>
              <a:t>Mosze</a:t>
            </a:r>
            <a:r>
              <a:rPr lang="en-US" sz="1000" b="1" dirty="0" smtClean="0">
                <a:latin typeface="Candara" panose="020E0502030303020204" pitchFamily="34" charset="0"/>
              </a:rPr>
              <a:t>.</a:t>
            </a:r>
            <a:r>
              <a:rPr lang="pl-PL" sz="1000" b="1" dirty="0" smtClean="0">
                <a:latin typeface="Candara" panose="020E0502030303020204" pitchFamily="34" charset="0"/>
              </a:rPr>
              <a:t>  </a:t>
            </a:r>
            <a:r>
              <a:rPr lang="en-US" sz="1000" u="sng" dirty="0" smtClean="0">
                <a:latin typeface="Candara" panose="020E0502030303020204" pitchFamily="34" charset="0"/>
                <a:hlinkClick r:id="rId7"/>
              </a:rPr>
              <a:t>http</a:t>
            </a:r>
            <a:r>
              <a:rPr lang="en-US" sz="1000" u="sng" dirty="0">
                <a:latin typeface="Candara" panose="020E0502030303020204" pitchFamily="34" charset="0"/>
                <a:hlinkClick r:id="rId7"/>
              </a:rPr>
              <a:t>://www.yadvashem.org/odot_pdf/Microsoft%20Word%20-%</a:t>
            </a:r>
            <a:r>
              <a:rPr lang="en-US" sz="1000" u="sng" dirty="0" smtClean="0">
                <a:latin typeface="Candara" panose="020E0502030303020204" pitchFamily="34" charset="0"/>
                <a:hlinkClick r:id="rId7"/>
              </a:rPr>
              <a:t>206500.pdf</a:t>
            </a:r>
            <a:r>
              <a:rPr lang="pl-PL" sz="1000" u="sng" dirty="0" smtClean="0">
                <a:latin typeface="Candara" panose="020E0502030303020204" pitchFamily="34" charset="0"/>
              </a:rPr>
              <a:t> </a:t>
            </a:r>
            <a:r>
              <a:rPr lang="pl-PL" sz="1000" dirty="0" smtClean="0">
                <a:latin typeface="Candara" panose="020E0502030303020204" pitchFamily="34" charset="0"/>
              </a:rPr>
              <a:t>  ( Dostęp </a:t>
            </a:r>
            <a:r>
              <a:rPr lang="en-US" sz="1000" dirty="0" smtClean="0">
                <a:latin typeface="Candara" panose="020E0502030303020204" pitchFamily="34" charset="0"/>
              </a:rPr>
              <a:t> 19.10.2015</a:t>
            </a:r>
            <a:r>
              <a:rPr lang="pl-PL" sz="1000" dirty="0" smtClean="0">
                <a:latin typeface="Candara" panose="020E0502030303020204" pitchFamily="34" charset="0"/>
              </a:rPr>
              <a:t>)</a:t>
            </a:r>
            <a:endParaRPr lang="pl-PL" sz="1000" dirty="0">
              <a:latin typeface="Candara" panose="020E0502030303020204" pitchFamily="34" charset="0"/>
            </a:endParaRPr>
          </a:p>
          <a:p>
            <a:pPr marL="0" indent="0">
              <a:buNone/>
            </a:pPr>
            <a:r>
              <a:rPr lang="pl-PL" sz="1000" b="1" dirty="0" err="1">
                <a:latin typeface="Candara" panose="020E0502030303020204" pitchFamily="34" charset="0"/>
              </a:rPr>
              <a:t>Namysło</a:t>
            </a:r>
            <a:r>
              <a:rPr lang="pl-PL" sz="1000" b="1" dirty="0">
                <a:latin typeface="Candara" panose="020E0502030303020204" pitchFamily="34" charset="0"/>
              </a:rPr>
              <a:t>, A. 2009 „Zanim nadeszła Zagłada... Położenie ludności żydowskiej w Zagłębiu Dąbrowskim w okresie okupacji niemieckiej / </a:t>
            </a:r>
            <a:r>
              <a:rPr lang="pl-PL" sz="1000" b="1" dirty="0" err="1">
                <a:latin typeface="Candara" panose="020E0502030303020204" pitchFamily="34" charset="0"/>
              </a:rPr>
              <a:t>Before</a:t>
            </a:r>
            <a:r>
              <a:rPr lang="pl-PL" sz="1000" b="1" dirty="0">
                <a:latin typeface="Candara" panose="020E0502030303020204" pitchFamily="34" charset="0"/>
              </a:rPr>
              <a:t> the Holocaust </a:t>
            </a:r>
            <a:r>
              <a:rPr lang="pl-PL" sz="1000" b="1" dirty="0" err="1">
                <a:latin typeface="Candara" panose="020E0502030303020204" pitchFamily="34" charset="0"/>
              </a:rPr>
              <a:t>Came</a:t>
            </a:r>
            <a:r>
              <a:rPr lang="pl-PL" sz="1000" b="1" dirty="0">
                <a:latin typeface="Candara" panose="020E0502030303020204" pitchFamily="34" charset="0"/>
              </a:rPr>
              <a:t>... </a:t>
            </a:r>
            <a:r>
              <a:rPr lang="en-US" sz="1000" b="1" dirty="0">
                <a:latin typeface="Candara" panose="020E0502030303020204" pitchFamily="34" charset="0"/>
              </a:rPr>
              <a:t>The situation of Jews in </a:t>
            </a:r>
            <a:r>
              <a:rPr lang="en-US" sz="1000" b="1" dirty="0" err="1">
                <a:latin typeface="Candara" panose="020E0502030303020204" pitchFamily="34" charset="0"/>
              </a:rPr>
              <a:t>Zaglembie</a:t>
            </a:r>
            <a:r>
              <a:rPr lang="en-US" sz="1000" b="1" dirty="0">
                <a:latin typeface="Candara" panose="020E0502030303020204" pitchFamily="34" charset="0"/>
              </a:rPr>
              <a:t> during the German occupation”.</a:t>
            </a:r>
            <a:r>
              <a:rPr lang="en-US" sz="1000" dirty="0">
                <a:latin typeface="Candara" panose="020E0502030303020204" pitchFamily="34" charset="0"/>
              </a:rPr>
              <a:t> Katowice: </a:t>
            </a:r>
            <a:r>
              <a:rPr lang="pl-PL" sz="1000" dirty="0">
                <a:latin typeface="Candara" panose="020E0502030303020204" pitchFamily="34" charset="0"/>
              </a:rPr>
              <a:t>IPN i Żydowski Instytut Historyczny</a:t>
            </a:r>
          </a:p>
          <a:p>
            <a:pPr marL="0" indent="0">
              <a:buNone/>
            </a:pPr>
            <a:r>
              <a:rPr lang="en-US" sz="1000" dirty="0">
                <a:latin typeface="Candara" panose="020E0502030303020204" pitchFamily="34" charset="0"/>
              </a:rPr>
              <a:t> </a:t>
            </a:r>
            <a:r>
              <a:rPr lang="en-US" sz="1000" b="1" dirty="0" err="1" smtClean="0">
                <a:latin typeface="Candara" panose="020E0502030303020204" pitchFamily="34" charset="0"/>
              </a:rPr>
              <a:t>Ruina</a:t>
            </a:r>
            <a:r>
              <a:rPr lang="en-US" sz="1000" b="1" dirty="0">
                <a:latin typeface="Candara" panose="020E0502030303020204" pitchFamily="34" charset="0"/>
              </a:rPr>
              <a:t>, E. 2005. “How They Lived to Tell 1939 – 1945.”</a:t>
            </a:r>
            <a:r>
              <a:rPr lang="en-US" sz="1000" dirty="0">
                <a:latin typeface="Candara" panose="020E0502030303020204" pitchFamily="34" charset="0"/>
              </a:rPr>
              <a:t> Mixed Media Memoirs. </a:t>
            </a:r>
            <a:endParaRPr lang="pl-PL" sz="1000" dirty="0">
              <a:latin typeface="Candara" panose="020E0502030303020204" pitchFamily="34" charset="0"/>
            </a:endParaRPr>
          </a:p>
          <a:p>
            <a:pPr marL="0" indent="0">
              <a:buNone/>
            </a:pPr>
            <a:r>
              <a:rPr lang="en-US" sz="1000" u="sng" dirty="0" smtClean="0">
                <a:latin typeface="Candara" panose="020E0502030303020204" pitchFamily="34" charset="0"/>
                <a:hlinkClick r:id="rId8"/>
              </a:rPr>
              <a:t>http</a:t>
            </a:r>
            <a:r>
              <a:rPr lang="en-US" sz="1000" u="sng" dirty="0">
                <a:latin typeface="Candara" panose="020E0502030303020204" pitchFamily="34" charset="0"/>
                <a:hlinkClick r:id="rId8"/>
              </a:rPr>
              <a:t>://</a:t>
            </a:r>
            <a:r>
              <a:rPr lang="en-US" sz="1000" dirty="0" smtClean="0">
                <a:latin typeface="Candara" panose="020E0502030303020204" pitchFamily="34" charset="0"/>
                <a:hlinkClick r:id="rId8"/>
              </a:rPr>
              <a:t>ruina.tam.cornell.edu/Edith/EdithRuinaBook11_25_05.pdf</a:t>
            </a:r>
            <a:r>
              <a:rPr lang="pl-PL" sz="1000" dirty="0">
                <a:latin typeface="Candara" panose="020E0502030303020204" pitchFamily="34" charset="0"/>
              </a:rPr>
              <a:t> </a:t>
            </a:r>
            <a:r>
              <a:rPr lang="pl-PL" sz="1000" dirty="0" smtClean="0">
                <a:latin typeface="Candara" panose="020E0502030303020204" pitchFamily="34" charset="0"/>
              </a:rPr>
              <a:t>    (Dostęp</a:t>
            </a:r>
            <a:r>
              <a:rPr lang="en-US" sz="1000" dirty="0" smtClean="0">
                <a:latin typeface="Candara" panose="020E0502030303020204" pitchFamily="34" charset="0"/>
              </a:rPr>
              <a:t> </a:t>
            </a:r>
            <a:r>
              <a:rPr lang="en-US" sz="1000" dirty="0">
                <a:latin typeface="Candara" panose="020E0502030303020204" pitchFamily="34" charset="0"/>
              </a:rPr>
              <a:t>25.10 </a:t>
            </a:r>
            <a:r>
              <a:rPr lang="en-US" sz="1000" dirty="0" smtClean="0">
                <a:latin typeface="Candara" panose="020E0502030303020204" pitchFamily="34" charset="0"/>
              </a:rPr>
              <a:t>2015</a:t>
            </a:r>
            <a:r>
              <a:rPr lang="pl-PL" sz="1000" dirty="0" smtClean="0">
                <a:latin typeface="Candara" panose="020E0502030303020204" pitchFamily="34" charset="0"/>
              </a:rPr>
              <a:t>)</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Yahil</a:t>
            </a:r>
            <a:r>
              <a:rPr lang="en-US" sz="1000" b="1" dirty="0">
                <a:latin typeface="Candara" panose="020E0502030303020204" pitchFamily="34" charset="0"/>
              </a:rPr>
              <a:t>, L. 1990. ”The Holocaust. The Fate of European Jewry, 1932-1945”</a:t>
            </a:r>
            <a:r>
              <a:rPr lang="en-US" sz="1000" dirty="0">
                <a:latin typeface="Candara" panose="020E0502030303020204" pitchFamily="34" charset="0"/>
              </a:rPr>
              <a:t> OUP</a:t>
            </a:r>
            <a:r>
              <a:rPr lang="en-US" sz="1000" dirty="0" smtClean="0">
                <a:latin typeface="Candara" panose="020E0502030303020204" pitchFamily="34" charset="0"/>
              </a:rPr>
              <a:t>,, </a:t>
            </a:r>
            <a:r>
              <a:rPr lang="en-US" sz="1000" dirty="0" smtClean="0">
                <a:latin typeface="Candara" panose="020E0502030303020204" pitchFamily="34" charset="0"/>
                <a:hlinkClick r:id="rId9"/>
              </a:rPr>
              <a:t>https</a:t>
            </a:r>
            <a:r>
              <a:rPr lang="en-US" sz="1000" dirty="0">
                <a:latin typeface="Candara" panose="020E0502030303020204" pitchFamily="34" charset="0"/>
                <a:hlinkClick r:id="rId9"/>
              </a:rPr>
              <a:t>://</a:t>
            </a:r>
            <a:r>
              <a:rPr lang="en-US" sz="1000" dirty="0" smtClean="0">
                <a:latin typeface="Candara" panose="020E0502030303020204" pitchFamily="34" charset="0"/>
                <a:hlinkClick r:id="rId9"/>
              </a:rPr>
              <a:t>books.google.pl/books?id=e_aRvKpLUf0C&amp;pg=PA206&amp;lpg=PA206&amp;dq=mosze+merin&amp;source=bl&amp;ots=9iJGMSoYTZ&amp;sig=x-4fzcZk3ptkpmpiYerN48QLPl4&amp;hl=pl&amp;sa=X&amp;ved=0CFsQ6AEwB2oVChMIv9WX9_XdyAIVA2dyCh0HHwrM#v=onepage&amp;q=mosze%20merin&amp;f=false</a:t>
            </a:r>
            <a:endParaRPr lang="pl-PL" sz="1000" dirty="0" smtClean="0">
              <a:latin typeface="Candara" panose="020E0502030303020204" pitchFamily="34" charset="0"/>
            </a:endParaRPr>
          </a:p>
          <a:p>
            <a:pPr marL="0" indent="0">
              <a:buNone/>
            </a:pPr>
            <a:r>
              <a:rPr lang="pl-PL" sz="1000" dirty="0" smtClean="0">
                <a:latin typeface="Candara" panose="020E0502030303020204" pitchFamily="34" charset="0"/>
              </a:rPr>
              <a:t>(Dostęp </a:t>
            </a:r>
            <a:r>
              <a:rPr lang="en-US" sz="1000" dirty="0" smtClean="0">
                <a:latin typeface="Candara" panose="020E0502030303020204" pitchFamily="34" charset="0"/>
              </a:rPr>
              <a:t>25.10.2015</a:t>
            </a:r>
            <a:r>
              <a:rPr lang="pl-PL" sz="1000" dirty="0" smtClean="0">
                <a:latin typeface="Candara" panose="020E0502030303020204" pitchFamily="34" charset="0"/>
              </a:rPr>
              <a:t>)</a:t>
            </a:r>
            <a:endParaRPr lang="pl-PL" sz="1000" dirty="0">
              <a:latin typeface="Candara" panose="020E0502030303020204" pitchFamily="34" charset="0"/>
            </a:endParaRPr>
          </a:p>
          <a:p>
            <a:pPr marL="0" indent="0">
              <a:buNone/>
            </a:pPr>
            <a:r>
              <a:rPr lang="en-US" sz="1000" dirty="0">
                <a:latin typeface="Candara" panose="020E0502030303020204" pitchFamily="34" charset="0"/>
              </a:rPr>
              <a:t> </a:t>
            </a:r>
            <a:endParaRPr lang="pl-PL" sz="1000" dirty="0">
              <a:latin typeface="Candara" panose="020E0502030303020204" pitchFamily="34" charset="0"/>
            </a:endParaRPr>
          </a:p>
          <a:p>
            <a:pPr marL="0" indent="0">
              <a:buNone/>
            </a:pPr>
            <a:r>
              <a:rPr lang="en-US" sz="1000" dirty="0">
                <a:latin typeface="Candara" panose="020E0502030303020204" pitchFamily="34" charset="0"/>
                <a:hlinkClick r:id="rId10"/>
              </a:rPr>
              <a:t>http://www.sztetl.org.pl/pl/term/65,judenrat/?</a:t>
            </a:r>
            <a:r>
              <a:rPr lang="en-US" sz="1000" dirty="0" smtClean="0">
                <a:latin typeface="Candara" panose="020E0502030303020204" pitchFamily="34" charset="0"/>
                <a:hlinkClick r:id="rId10"/>
              </a:rPr>
              <a:t>gclid=COS9_rXe4sgCFQrmwgodQugMCw</a:t>
            </a:r>
            <a:r>
              <a:rPr lang="pl-PL" sz="1000" dirty="0" smtClean="0">
                <a:latin typeface="Candara" panose="020E0502030303020204" pitchFamily="34" charset="0"/>
              </a:rPr>
              <a:t>  (Dostęp 25.10.2015)</a:t>
            </a:r>
            <a:endParaRPr lang="pl-PL" sz="1000" dirty="0">
              <a:latin typeface="Candara" panose="020E0502030303020204" pitchFamily="34" charset="0"/>
            </a:endParaRPr>
          </a:p>
          <a:p>
            <a:pPr marL="0" indent="0">
              <a:buNone/>
            </a:pPr>
            <a:r>
              <a:rPr lang="en-US" sz="1000" u="sng" dirty="0">
                <a:latin typeface="Candara" panose="020E0502030303020204" pitchFamily="34" charset="0"/>
                <a:hlinkClick r:id="rId11"/>
              </a:rPr>
              <a:t>https://</a:t>
            </a:r>
            <a:r>
              <a:rPr lang="en-US" sz="1000" u="sng" dirty="0" smtClean="0">
                <a:latin typeface="Candara" panose="020E0502030303020204" pitchFamily="34" charset="0"/>
                <a:hlinkClick r:id="rId11"/>
              </a:rPr>
              <a:t>en.wikipedia.org/wiki/Ala_Gertner</a:t>
            </a:r>
            <a:r>
              <a:rPr lang="pl-PL" sz="1000" u="sng" dirty="0">
                <a:latin typeface="Candara" panose="020E0502030303020204" pitchFamily="34" charset="0"/>
              </a:rPr>
              <a:t>  (Dostęp 25.10.2015</a:t>
            </a:r>
            <a:r>
              <a:rPr lang="pl-PL" sz="1000" u="sng" dirty="0" smtClean="0">
                <a:latin typeface="Candara" panose="020E0502030303020204" pitchFamily="34" charset="0"/>
              </a:rPr>
              <a:t>)</a:t>
            </a:r>
            <a:endParaRPr lang="pl-PL" sz="1000" dirty="0">
              <a:latin typeface="Candara" panose="020E0502030303020204" pitchFamily="34" charset="0"/>
            </a:endParaRPr>
          </a:p>
          <a:p>
            <a:pPr marL="0" indent="0">
              <a:buNone/>
            </a:pPr>
            <a:r>
              <a:rPr lang="en-US" sz="1000" u="sng" dirty="0">
                <a:latin typeface="Candara" panose="020E0502030303020204" pitchFamily="34" charset="0"/>
                <a:hlinkClick r:id="rId12"/>
              </a:rPr>
              <a:t>http://www.jhi.pl/psj/Merin_Mojzesz_(Mosze_Moniek</a:t>
            </a:r>
            <a:r>
              <a:rPr lang="en-US" sz="1000" u="sng" dirty="0" smtClean="0">
                <a:latin typeface="Candara" panose="020E0502030303020204" pitchFamily="34" charset="0"/>
                <a:hlinkClick r:id="rId12"/>
              </a:rPr>
              <a:t>)</a:t>
            </a:r>
            <a:r>
              <a:rPr lang="pl-PL" sz="1000" u="sng" dirty="0" smtClean="0">
                <a:latin typeface="Candara" panose="020E0502030303020204" pitchFamily="34" charset="0"/>
              </a:rPr>
              <a:t> </a:t>
            </a:r>
            <a:r>
              <a:rPr lang="pl-PL" sz="1000" dirty="0">
                <a:latin typeface="Candara" panose="020E0502030303020204" pitchFamily="34" charset="0"/>
              </a:rPr>
              <a:t>(Dostęp 25.10.2015)</a:t>
            </a:r>
          </a:p>
          <a:p>
            <a:pPr marL="0" indent="0">
              <a:buNone/>
            </a:pPr>
            <a:r>
              <a:rPr lang="en-US" sz="1000" u="sng" dirty="0" smtClean="0">
                <a:latin typeface="Candara" panose="020E0502030303020204" pitchFamily="34" charset="0"/>
                <a:hlinkClick r:id="rId13"/>
              </a:rPr>
              <a:t>http</a:t>
            </a:r>
            <a:r>
              <a:rPr lang="en-US" sz="1000" u="sng" dirty="0">
                <a:latin typeface="Candara" panose="020E0502030303020204" pitchFamily="34" charset="0"/>
                <a:hlinkClick r:id="rId13"/>
              </a:rPr>
              <a:t>://www.mck.tarnow.pl/aktualnosci,81,listy-do-sali---</a:t>
            </a:r>
            <a:r>
              <a:rPr lang="en-US" sz="1000" u="sng" dirty="0" smtClean="0">
                <a:latin typeface="Candara" panose="020E0502030303020204" pitchFamily="34" charset="0"/>
                <a:hlinkClick r:id="rId13"/>
              </a:rPr>
              <a:t>zycie-mlodej-kobiety-w-nazistowskich-obozach-pracy.html</a:t>
            </a:r>
            <a:r>
              <a:rPr lang="pl-PL" sz="1000" u="sng" dirty="0">
                <a:latin typeface="Candara" panose="020E0502030303020204" pitchFamily="34" charset="0"/>
              </a:rPr>
              <a:t> </a:t>
            </a:r>
            <a:r>
              <a:rPr lang="pl-PL" sz="1000" dirty="0">
                <a:latin typeface="Candara" panose="020E0502030303020204" pitchFamily="34" charset="0"/>
              </a:rPr>
              <a:t>(Dostęp 25.10.2015</a:t>
            </a:r>
            <a:r>
              <a:rPr lang="pl-PL" sz="1000" dirty="0" smtClean="0">
                <a:latin typeface="Candara" panose="020E0502030303020204" pitchFamily="34" charset="0"/>
              </a:rPr>
              <a:t>) </a:t>
            </a:r>
            <a:endParaRPr lang="pl-PL" sz="1000" dirty="0">
              <a:latin typeface="Candara" panose="020E0502030303020204" pitchFamily="34" charset="0"/>
            </a:endParaRPr>
          </a:p>
          <a:p>
            <a:pPr marL="0" indent="0">
              <a:buNone/>
            </a:pPr>
            <a:r>
              <a:rPr lang="en-US" sz="1000" dirty="0">
                <a:latin typeface="Candara" panose="020E0502030303020204" pitchFamily="34" charset="0"/>
                <a:hlinkClick r:id="rId14"/>
              </a:rPr>
              <a:t>http://</a:t>
            </a:r>
            <a:r>
              <a:rPr lang="en-US" sz="1000" dirty="0" smtClean="0">
                <a:latin typeface="Candara" panose="020E0502030303020204" pitchFamily="34" charset="0"/>
                <a:hlinkClick r:id="rId14"/>
              </a:rPr>
              <a:t>lazenby.tumblr.com/post/27032969214/statements-attributed-to-moses-merin-president-of</a:t>
            </a:r>
            <a:r>
              <a:rPr lang="pl-PL" sz="1000">
                <a:latin typeface="Candara" panose="020E0502030303020204" pitchFamily="34" charset="0"/>
              </a:rPr>
              <a:t>  (Dostęp 25.10.2015)</a:t>
            </a:r>
          </a:p>
          <a:p>
            <a:pPr marL="0" indent="0">
              <a:buNone/>
            </a:pPr>
            <a:endParaRPr lang="pl-PL" sz="1000" dirty="0">
              <a:latin typeface="Candara" panose="020E0502030303020204" pitchFamily="34" charset="0"/>
            </a:endParaRPr>
          </a:p>
          <a:p>
            <a:pPr marL="0" indent="0">
              <a:buNone/>
            </a:pPr>
            <a:endParaRPr lang="pl-PL" sz="1200" dirty="0">
              <a:latin typeface="Candara" panose="020E0502030303020204" pitchFamily="34" charset="0"/>
            </a:endParaRPr>
          </a:p>
        </p:txBody>
      </p:sp>
    </p:spTree>
    <p:extLst>
      <p:ext uri="{BB962C8B-B14F-4D97-AF65-F5344CB8AC3E}">
        <p14:creationId xmlns:p14="http://schemas.microsoft.com/office/powerpoint/2010/main" val="3554209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dirty="0" smtClean="0">
                <a:latin typeface="Candara" panose="020E0502030303020204" pitchFamily="34" charset="0"/>
              </a:rPr>
              <a:t>II Wojna Światowa</a:t>
            </a:r>
            <a:endParaRPr lang="pl-PL" dirty="0">
              <a:latin typeface="Candara" panose="020E0502030303020204" pitchFamily="34" charset="0"/>
            </a:endParaRPr>
          </a:p>
        </p:txBody>
      </p:sp>
      <p:sp>
        <p:nvSpPr>
          <p:cNvPr id="3" name="Symbol zastępczy zawartości 2"/>
          <p:cNvSpPr>
            <a:spLocks noGrp="1"/>
          </p:cNvSpPr>
          <p:nvPr>
            <p:ph idx="1"/>
          </p:nvPr>
        </p:nvSpPr>
        <p:spPr>
          <a:xfrm>
            <a:off x="457200" y="1196752"/>
            <a:ext cx="8229600" cy="4929411"/>
          </a:xfrm>
        </p:spPr>
        <p:txBody>
          <a:bodyPr anchor="t">
            <a:normAutofit fontScale="85000" lnSpcReduction="20000"/>
          </a:bodyPr>
          <a:lstStyle/>
          <a:p>
            <a:pPr marL="137160" indent="0" algn="ctr">
              <a:buNone/>
            </a:pPr>
            <a:endParaRPr lang="pl-PL" dirty="0" smtClean="0">
              <a:latin typeface="Candara" panose="020E0502030303020204" pitchFamily="34" charset="0"/>
            </a:endParaRPr>
          </a:p>
          <a:p>
            <a:pPr marL="137160" indent="0" algn="ctr">
              <a:buNone/>
            </a:pPr>
            <a:r>
              <a:rPr lang="pl-PL" dirty="0" smtClean="0">
                <a:latin typeface="Candara" panose="020E0502030303020204" pitchFamily="34" charset="0"/>
              </a:rPr>
              <a:t>Po </a:t>
            </a:r>
            <a:r>
              <a:rPr lang="pl-PL" dirty="0">
                <a:latin typeface="Candara" panose="020E0502030303020204" pitchFamily="34" charset="0"/>
              </a:rPr>
              <a:t>wkroczeniu na ziemie polskie Naziści natychmiast wykorzystali istniejące struktury gmin do stworzenia </a:t>
            </a:r>
            <a:r>
              <a:rPr lang="pl-PL" dirty="0" err="1">
                <a:latin typeface="Candara" panose="020E0502030303020204" pitchFamily="34" charset="0"/>
              </a:rPr>
              <a:t>Judenratów</a:t>
            </a:r>
            <a:r>
              <a:rPr lang="pl-PL" dirty="0">
                <a:latin typeface="Candara" panose="020E0502030303020204" pitchFamily="34" charset="0"/>
              </a:rPr>
              <a:t>, czyli swoistych samorządów stworzonych ze starszych gminy. Podczas okupacji były one podstawowym ogniwem wykonawczym poleceń władz niemieckich, do pewnego stopnia kontrolowały też życie społeczne ludności żydowskiej, zwłaszcza po utworzeniu gett. Ich członkowie, a szczególnie przewodniczący, byli powoływani przez władze niemieckie  i przed nimi odpowiedzialni. Do najważniejszych zadań należała realizacja przymusu pracy dla Żydów, pomoc społeczna dla grup przesiedleńców i biedoty, ściąganie kontrybucji nałożonych przez władze niemieckie, organizacja przesiedleń do gett i zapewnienie w nich porządku. W 1942 doszło do tego najtrudniejsze zadanie: dostarczanie kontyngentów do deportacji do obozów zagłady. </a:t>
            </a:r>
          </a:p>
        </p:txBody>
      </p:sp>
    </p:spTree>
    <p:extLst>
      <p:ext uri="{BB962C8B-B14F-4D97-AF65-F5344CB8AC3E}">
        <p14:creationId xmlns:p14="http://schemas.microsoft.com/office/powerpoint/2010/main" val="4213113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7"/>
            <a:ext cx="8229600" cy="1354163"/>
          </a:xfrm>
        </p:spPr>
        <p:txBody>
          <a:bodyPr>
            <a:normAutofit/>
          </a:bodyPr>
          <a:lstStyle/>
          <a:p>
            <a:r>
              <a:rPr lang="pl-PL" sz="4000" b="1" dirty="0" smtClean="0">
                <a:latin typeface="Candara" panose="020E0502030303020204" pitchFamily="34" charset="0"/>
              </a:rPr>
              <a:t>Przewodniczący Centrali Żydowskich Rad Starszych</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57200" y="1700808"/>
            <a:ext cx="8229600" cy="4425355"/>
          </a:xfrm>
        </p:spPr>
        <p:txBody>
          <a:bodyPr anchor="t">
            <a:normAutofit/>
          </a:bodyPr>
          <a:lstStyle/>
          <a:p>
            <a:pPr marL="0" indent="0" algn="ctr">
              <a:buNone/>
            </a:pPr>
            <a:endParaRPr lang="pl-PL" sz="2400" dirty="0" smtClean="0">
              <a:latin typeface="Candara" panose="020E0502030303020204" pitchFamily="34" charset="0"/>
            </a:endParaRPr>
          </a:p>
          <a:p>
            <a:pPr marL="0" indent="0" algn="ctr">
              <a:buNone/>
            </a:pPr>
            <a:r>
              <a:rPr lang="pl-PL" sz="2400" dirty="0" smtClean="0">
                <a:latin typeface="Candara" panose="020E0502030303020204" pitchFamily="34" charset="0"/>
              </a:rPr>
              <a:t>Większość </a:t>
            </a:r>
            <a:r>
              <a:rPr lang="pl-PL" sz="2400" dirty="0">
                <a:latin typeface="Candara" panose="020E0502030303020204" pitchFamily="34" charset="0"/>
              </a:rPr>
              <a:t>członków sosnowieckiej rady odmówiła współpracy z Niemcami i przewodniczenia </a:t>
            </a:r>
            <a:r>
              <a:rPr lang="pl-PL" sz="2400" dirty="0" err="1">
                <a:latin typeface="Candara" panose="020E0502030303020204" pitchFamily="34" charset="0"/>
              </a:rPr>
              <a:t>Judenratowi</a:t>
            </a:r>
            <a:r>
              <a:rPr lang="pl-PL" sz="2400" dirty="0">
                <a:latin typeface="Candara" panose="020E0502030303020204" pitchFamily="34" charset="0"/>
              </a:rPr>
              <a:t>. Wtedy Mosze zgłosił się na ochotnika. Po miesiącu został mianowany przewodniczącym Centrali Żydowskich Rad Starszych na Wschodnim Górnym Śląsku.</a:t>
            </a:r>
            <a:endParaRPr lang="pl-PL" sz="2400" dirty="0" smtClean="0">
              <a:latin typeface="Candara" panose="020E0502030303020204" pitchFamily="34" charset="0"/>
            </a:endParaRPr>
          </a:p>
        </p:txBody>
      </p:sp>
    </p:spTree>
    <p:extLst>
      <p:ext uri="{BB962C8B-B14F-4D97-AF65-F5344CB8AC3E}">
        <p14:creationId xmlns:p14="http://schemas.microsoft.com/office/powerpoint/2010/main" val="3892027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a\Desktop\Kolaboracja\Dreier PL duz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20" y="1262063"/>
            <a:ext cx="8548784" cy="403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16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28184" y="274638"/>
            <a:ext cx="2458616" cy="5818658"/>
          </a:xfrm>
        </p:spPr>
        <p:txBody>
          <a:bodyPr>
            <a:noAutofit/>
          </a:bodyPr>
          <a:lstStyle/>
          <a:p>
            <a:pPr algn="l"/>
            <a:r>
              <a:rPr lang="pl-PL" sz="2400" b="0" dirty="0">
                <a:latin typeface="Candara" panose="020E0502030303020204" pitchFamily="34" charset="0"/>
              </a:rPr>
              <a:t>Do marca 1941 roku posiadał zwierzchnictwo nad 32 gminami w okolicy. Podobno chciał, aby zwracano się do  niego „der </a:t>
            </a:r>
            <a:r>
              <a:rPr lang="pl-PL" sz="2400" b="0" dirty="0" err="1">
                <a:latin typeface="Candara" panose="020E0502030303020204" pitchFamily="34" charset="0"/>
              </a:rPr>
              <a:t>Leiter</a:t>
            </a:r>
            <a:r>
              <a:rPr lang="pl-PL" sz="2400" b="0" dirty="0">
                <a:latin typeface="Candara" panose="020E0502030303020204" pitchFamily="34" charset="0"/>
              </a:rPr>
              <a:t>”, czyli Przywódca (Żydzi mieli zakaz używania zwrotu „der </a:t>
            </a:r>
            <a:r>
              <a:rPr lang="pl-PL" sz="2400" b="0" dirty="0" err="1">
                <a:latin typeface="Candara" panose="020E0502030303020204" pitchFamily="34" charset="0"/>
              </a:rPr>
              <a:t>Führer</a:t>
            </a:r>
            <a:r>
              <a:rPr lang="pl-PL" sz="2400" b="0" dirty="0">
                <a:latin typeface="Candara" panose="020E0502030303020204" pitchFamily="34" charset="0"/>
              </a:rPr>
              <a:t>”).</a:t>
            </a:r>
          </a:p>
        </p:txBody>
      </p:sp>
      <p:pic>
        <p:nvPicPr>
          <p:cNvPr id="4098" name="Picture 2" descr="C:\Users\ja\Desktop\Kolaboracja\m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299"/>
            <a:ext cx="5520240" cy="66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19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4000" dirty="0" smtClean="0">
                <a:latin typeface="Candara" panose="020E0502030303020204" pitchFamily="34" charset="0"/>
              </a:rPr>
              <a:t>Władza </a:t>
            </a:r>
            <a:r>
              <a:rPr lang="pl-PL" sz="4000" dirty="0" err="1" smtClean="0">
                <a:latin typeface="Candara" panose="020E0502030303020204" pitchFamily="34" charset="0"/>
              </a:rPr>
              <a:t>Merina</a:t>
            </a:r>
            <a:endParaRPr lang="pl-PL" sz="4000" dirty="0">
              <a:latin typeface="Candara" panose="020E0502030303020204" pitchFamily="34" charset="0"/>
            </a:endParaRPr>
          </a:p>
        </p:txBody>
      </p:sp>
      <p:sp>
        <p:nvSpPr>
          <p:cNvPr id="3" name="Symbol zastępczy zawartości 2"/>
          <p:cNvSpPr>
            <a:spLocks noGrp="1"/>
          </p:cNvSpPr>
          <p:nvPr>
            <p:ph idx="1"/>
          </p:nvPr>
        </p:nvSpPr>
        <p:spPr>
          <a:xfrm>
            <a:off x="395536" y="1268760"/>
            <a:ext cx="8291264" cy="5184576"/>
          </a:xfrm>
        </p:spPr>
        <p:txBody>
          <a:bodyPr>
            <a:normAutofit/>
          </a:bodyPr>
          <a:lstStyle/>
          <a:p>
            <a:pPr marL="0" indent="0" algn="ctr">
              <a:buNone/>
            </a:pPr>
            <a:r>
              <a:rPr lang="pl-PL" sz="2400" dirty="0" err="1">
                <a:latin typeface="Candara" panose="020E0502030303020204" pitchFamily="34" charset="0"/>
              </a:rPr>
              <a:t>Merin</a:t>
            </a:r>
            <a:r>
              <a:rPr lang="pl-PL" sz="2400" dirty="0">
                <a:latin typeface="Candara" panose="020E0502030303020204" pitchFamily="34" charset="0"/>
              </a:rPr>
              <a:t> rządził w sposób despotyczny, niemniej jednak do 1941 roku jego administracja, licząca około 1200 osób, wypełniała swe obowiązki wobec ludności w sposób właściwy, wydawało się, że </a:t>
            </a:r>
            <a:r>
              <a:rPr lang="pl-PL" sz="2400" dirty="0" err="1">
                <a:latin typeface="Candara" panose="020E0502030303020204" pitchFamily="34" charset="0"/>
              </a:rPr>
              <a:t>Merin</a:t>
            </a:r>
            <a:r>
              <a:rPr lang="pl-PL" sz="2400" dirty="0">
                <a:latin typeface="Candara" panose="020E0502030303020204" pitchFamily="34" charset="0"/>
              </a:rPr>
              <a:t> potrafi łagodzić okrucieństwo Niemców. Dzięki swoim kontaktom z Niemcami, </a:t>
            </a:r>
            <a:r>
              <a:rPr lang="pl-PL" sz="2400" dirty="0" err="1">
                <a:latin typeface="Candara" panose="020E0502030303020204" pitchFamily="34" charset="0"/>
              </a:rPr>
              <a:t>Merin</a:t>
            </a:r>
            <a:r>
              <a:rPr lang="pl-PL" sz="2400" dirty="0">
                <a:latin typeface="Candara" panose="020E0502030303020204" pitchFamily="34" charset="0"/>
              </a:rPr>
              <a:t> mógł nawiązać kontakt z zagranicznymi organizacjami Żydowskimi. Był jednym z nielicznych „</a:t>
            </a:r>
            <a:r>
              <a:rPr lang="pl-PL" sz="2400" dirty="0" err="1">
                <a:latin typeface="Candara" panose="020E0502030303020204" pitchFamily="34" charset="0"/>
              </a:rPr>
              <a:t>Oberjuden</a:t>
            </a:r>
            <a:r>
              <a:rPr lang="pl-PL" sz="2400" dirty="0">
                <a:latin typeface="Candara" panose="020E0502030303020204" pitchFamily="34" charset="0"/>
              </a:rPr>
              <a:t>”, czyli ważniejszym Żydem, dzięki czemu miał swobodę przemieszczania się nie tylko pomiędzy miastami, którymi zarządzał, ale również poza nimi. Posiadał również prawo zmieniania członków rady, którego bez skrupułów używał w celu zapewnienia sobie całkowitej kontroli.  </a:t>
            </a:r>
            <a:endParaRPr lang="pl-PL" sz="2400" dirty="0" smtClean="0">
              <a:latin typeface="Candara" panose="020E0502030303020204" pitchFamily="34" charset="0"/>
            </a:endParaRPr>
          </a:p>
        </p:txBody>
      </p:sp>
    </p:spTree>
    <p:extLst>
      <p:ext uri="{BB962C8B-B14F-4D97-AF65-F5344CB8AC3E}">
        <p14:creationId xmlns:p14="http://schemas.microsoft.com/office/powerpoint/2010/main" val="155131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Desktop\Kolaboracja\Merin w Warszawie 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42925"/>
            <a:ext cx="7058025"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03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2009</Words>
  <Application>Microsoft Office PowerPoint</Application>
  <PresentationFormat>Pokaz na ekranie (4:3)</PresentationFormat>
  <Paragraphs>88</Paragraphs>
  <Slides>31</Slides>
  <Notes>0</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Wierzchołek</vt:lpstr>
      <vt:lpstr>Mojżesz Merin</vt:lpstr>
      <vt:lpstr>Prezentacja programu PowerPoint</vt:lpstr>
      <vt:lpstr>Przed II Wojną Światową</vt:lpstr>
      <vt:lpstr>II Wojna Światowa</vt:lpstr>
      <vt:lpstr>Przewodniczący Centrali Żydowskich Rad Starszych</vt:lpstr>
      <vt:lpstr>Prezentacja programu PowerPoint</vt:lpstr>
      <vt:lpstr>Do marca 1941 roku posiadał zwierzchnictwo nad 32 gminami w okolicy. Podobno chciał, aby zwracano się do  niego „der Leiter”, czyli Przywódca (Żydzi mieli zakaz używania zwrotu „der Führer”).</vt:lpstr>
      <vt:lpstr>Władza Merina</vt:lpstr>
      <vt:lpstr>Prezentacja programu PowerPoint</vt:lpstr>
      <vt:lpstr>Polityka Merina</vt:lpstr>
      <vt:lpstr>Organizacja Komitetu Centralnego</vt:lpstr>
      <vt:lpstr>Centrala Żydowskich Rad Starszych Wschodniego Górnego Śląska</vt:lpstr>
      <vt:lpstr>Organizacja Schmelt</vt:lpstr>
      <vt:lpstr>Praca przymusowa</vt:lpstr>
      <vt:lpstr>Opieka społeczna</vt:lpstr>
      <vt:lpstr>Pierwsza Deportacja</vt:lpstr>
      <vt:lpstr>Prezentacja programu PowerPoint</vt:lpstr>
      <vt:lpstr>Sprzeciw wobec polityki Merina</vt:lpstr>
      <vt:lpstr>Merin i Ruch Oporu</vt:lpstr>
      <vt:lpstr>Prezentacja programu PowerPoint</vt:lpstr>
      <vt:lpstr>Ostatnie dni</vt:lpstr>
      <vt:lpstr>Prezentacja programu PowerPoint</vt:lpstr>
      <vt:lpstr>Skutki działalności Merina</vt:lpstr>
      <vt:lpstr>Wysiedlenie Żydów z Oświęcimia, kwiecień 1941 r. Ze zbiorów Archiwum Yad Vashem</vt:lpstr>
      <vt:lpstr>Świadkowie o Merinie</vt:lpstr>
      <vt:lpstr>Świadkowie o Merinie</vt:lpstr>
      <vt:lpstr>Prezentacja programu PowerPoint</vt:lpstr>
      <vt:lpstr>Prezentacja programu PowerPoint</vt:lpstr>
      <vt:lpstr>Prezentacja programu PowerPoint</vt:lpstr>
      <vt:lpstr>Wypowiedzi przypisywane Mojżeszowi Merinowi</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Mojżesz (Moses) Merin</dc:title>
  <dc:creator>ja</dc:creator>
  <cp:lastModifiedBy>ja</cp:lastModifiedBy>
  <cp:revision>11</cp:revision>
  <dcterms:created xsi:type="dcterms:W3CDTF">2015-12-23T10:58:01Z</dcterms:created>
  <dcterms:modified xsi:type="dcterms:W3CDTF">2016-12-11T15:26:38Z</dcterms:modified>
</cp:coreProperties>
</file>