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40" name="Immagine 39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41" name="Immagine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strike="noStrike" spc="-1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919F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22/07/16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GB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DBD69CE8-5A7B-479A-8510-0461C28914CC}" type="slidenum">
              <a:rPr lang="en-GB" sz="1200" strike="noStrike" spc="-1">
                <a:solidFill>
                  <a:srgbClr val="919F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k-SK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Click to edit the title text format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strike="noStrike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400" strike="noStrike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strike="noStrike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strike="noStrike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strike="noStrike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strike="noStrike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strike="noStrike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antikvariat.com/czech/article_show.php?article_id=2451" TargetMode="External"/><Relationship Id="rId13" Type="http://schemas.openxmlformats.org/officeDocument/2006/relationships/hyperlink" Target="http://www.magnificat.sk/aktualne-zomrel-vasil-bilak/" TargetMode="External"/><Relationship Id="rId3" Type="http://schemas.openxmlformats.org/officeDocument/2006/relationships/hyperlink" Target="http://www.reflex.cz/clanek/stary-reflex-tema-reflexu/32095/leta-nadseneho-teroru.html" TargetMode="External"/><Relationship Id="rId7" Type="http://schemas.openxmlformats.org/officeDocument/2006/relationships/hyperlink" Target="http://www.pnky.sk/historia/oslavy-1-maja-v-piestanoch-stalin-masaryk-aj-slniecko/" TargetMode="External"/><Relationship Id="rId12" Type="http://schemas.openxmlformats.org/officeDocument/2006/relationships/hyperlink" Target="http://www.cas.sk/fotogaleria/357125/oslavovali-sme-mdz-takto-sme-si-ho-uzili-za-socializmu/11/" TargetMode="External"/><Relationship Id="rId2" Type="http://schemas.openxmlformats.org/officeDocument/2006/relationships/hyperlink" Target="http://nanicmama.sme.sk/ja-zena/tri-opick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ktuality.sk/clanok/265467/bolo-skutocne-za-socializmu-lacnejsie/" TargetMode="External"/><Relationship Id="rId11" Type="http://schemas.openxmlformats.org/officeDocument/2006/relationships/hyperlink" Target="http://cestydobs.blogspot.sk/2012_08_01_archive.html" TargetMode="External"/><Relationship Id="rId5" Type="http://schemas.openxmlformats.org/officeDocument/2006/relationships/hyperlink" Target="http://www.oskole.sk/wap/index.php?id_cat=8&amp;year=3&amp;new=18799" TargetMode="External"/><Relationship Id="rId10" Type="http://schemas.openxmlformats.org/officeDocument/2006/relationships/hyperlink" Target="http://puchovodedicstvo.sk/historia/4425/ludia-na-stavbe-priehrady-mladeze-1949-1959/" TargetMode="External"/><Relationship Id="rId4" Type="http://schemas.openxmlformats.org/officeDocument/2006/relationships/hyperlink" Target="http://domov.sme.sk/c/5894943/panelak-ktoze-by-ho-nemal-rad.html" TargetMode="External"/><Relationship Id="rId9" Type="http://schemas.openxmlformats.org/officeDocument/2006/relationships/hyperlink" Target="http://raz.sk/regiony/bratislava-pioniersky-palac-pinkac-fotky/165516-clanok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844920" y="857160"/>
            <a:ext cx="7689600" cy="192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GB" sz="8000" b="1" strike="noStrike" cap="all" spc="-1">
                <a:solidFill>
                  <a:srgbClr val="7D324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indiFference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1" strike="noStrike" cap="all" spc="-1">
                <a:solidFill>
                  <a:srgbClr val="00528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Common people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Picture 2"/>
          <p:cNvPicPr/>
          <p:nvPr/>
        </p:nvPicPr>
        <p:blipFill>
          <a:blip r:embed="rId2"/>
          <a:stretch/>
        </p:blipFill>
        <p:spPr>
          <a:xfrm>
            <a:off x="2046960" y="3141000"/>
            <a:ext cx="5285880" cy="310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Obrázok 1"/>
          <p:cNvPicPr/>
          <p:nvPr/>
        </p:nvPicPr>
        <p:blipFill>
          <a:blip r:embed="rId2"/>
          <a:stretch/>
        </p:blipFill>
        <p:spPr>
          <a:xfrm>
            <a:off x="827640" y="1196640"/>
            <a:ext cx="4679640" cy="3678480"/>
          </a:xfrm>
          <a:prstGeom prst="rect">
            <a:avLst/>
          </a:prstGeom>
          <a:ln>
            <a:noFill/>
          </a:ln>
        </p:spPr>
      </p:pic>
      <p:pic>
        <p:nvPicPr>
          <p:cNvPr id="75" name="Obrázok 2"/>
          <p:cNvPicPr/>
          <p:nvPr/>
        </p:nvPicPr>
        <p:blipFill>
          <a:blip r:embed="rId3"/>
          <a:stretch/>
        </p:blipFill>
        <p:spPr>
          <a:xfrm>
            <a:off x="5796000" y="3933000"/>
            <a:ext cx="2857320" cy="240876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827640" y="5015520"/>
            <a:ext cx="4679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President Gustav Husak on International Women's Day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796000" y="3188970"/>
            <a:ext cx="2857320" cy="7440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Communist official Vasil Bilak among peasants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1152000" y="478440"/>
            <a:ext cx="6588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Politicians and ordinary people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11640" y="764640"/>
            <a:ext cx="8064360" cy="456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Sources</a:t>
            </a: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Kováč, Dušan a spol.:  </a:t>
            </a:r>
            <a:r>
              <a:rPr lang="en-GB" sz="1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Kronika Slovenska 2</a:t>
            </a: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Bratislava: Fortuna Print, s.r.o., 1999, s. 330 -418. ISBN 80-88980-08-9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Pictures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 1: 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http://nanicmama.sme.sk/ja-zena/tri-opicky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 3: 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http://www.reflex.cz/clanek/stary-reflex-tema-reflexu/32095/leta-nadseneho-teroru.html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 5: 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http://domov.sme.sk/c/5894943/panelak-ktoze-by-ho-nemal-rad.html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5"/>
              </a:rPr>
              <a:t>http://www.oskole.sk/wap/index.php?id_cat=8&amp;year=3&amp;new=18799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 6: 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6"/>
              </a:rPr>
              <a:t>http://www.aktuality.sk/clanok/265467/bolo-skutocne-za-socializmu-lacnejsie/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 7: 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7"/>
              </a:rPr>
              <a:t>http://www.pnky.sk/historia/oslavy-1-maja-v-piestanoch-stalin-masaryk-aj-slniecko/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8"/>
              </a:rPr>
              <a:t>http://www.eantikvariat.com/czech/article_show.php?article_id=2451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 8: 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9"/>
              </a:rPr>
              <a:t>http://raz.sk/regiony/bratislava-pioniersky-palac-pinkac-fotky/165516-clanok.html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0"/>
              </a:rPr>
              <a:t>http://puchovodedicstvo.sk/historia/4425/ludia-na-stavbe-priehrady-mladeze-1949-1959/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 9: 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1"/>
              </a:rPr>
              <a:t>http://cestydobs.blogspot.sk/2012_08_01_archive.html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 10: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2"/>
              </a:rPr>
              <a:t> http://www.cas.sk/fotogaleria/357125/oslavovali-sme-mdz-takto-sme-si-ho-uzili-za-socializmu/11/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3"/>
              </a:rPr>
              <a:t>http://www.magnificat.sk/aktualne-zomrel-vasil-bilak/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051640" y="1484640"/>
            <a:ext cx="52606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000" b="1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„Bread and Games“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475640" y="3105720"/>
            <a:ext cx="6264360" cy="19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Totalitarian Regime of Czechoslovakia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1945 -1989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68630" y="504090"/>
            <a:ext cx="612036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Some social benefits of the socialist regime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4377690" y="2131740"/>
            <a:ext cx="4226310" cy="34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right to work and the obligation to work - artificially created jobs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the right to free health care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the right to free primary, secondary and higher education (taken away from "the enemy of the regime" and their descendants)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maternity leave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low prices of staple foods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subsidized holidays for workers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Construction of flats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Obrázok 3"/>
          <p:cNvPicPr/>
          <p:nvPr/>
        </p:nvPicPr>
        <p:blipFill>
          <a:blip r:embed="rId2"/>
          <a:srcRect t="15402"/>
          <a:stretch/>
        </p:blipFill>
        <p:spPr>
          <a:xfrm>
            <a:off x="468630" y="2131740"/>
            <a:ext cx="3619260" cy="344231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115640" y="764640"/>
            <a:ext cx="741636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... and the dark side of the regime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935640" y="2088000"/>
            <a:ext cx="748836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buClr>
                <a:srgbClr val="000000"/>
              </a:buClr>
              <a:buFont typeface="Symbol" charset="2"/>
              <a:buChar char=""/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denial of freedom of expression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ymbol" charset="2"/>
              <a:buChar char=""/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denial of freedom of movement (travel abroad)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ymbol" charset="2"/>
              <a:buChar char=""/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denial of religious freedom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ymbol" charset="2"/>
              <a:buChar char=""/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denial of freedom of assembly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ymbol" charset="2"/>
              <a:buChar char=""/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censorship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ymbol" charset="2"/>
              <a:buChar char=""/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low labor productivity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ymbol" charset="2"/>
              <a:buChar char=""/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economic and technological lag behind Western democratic states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ázok 1"/>
          <p:cNvPicPr/>
          <p:nvPr/>
        </p:nvPicPr>
        <p:blipFill>
          <a:blip r:embed="rId2"/>
          <a:stretch/>
        </p:blipFill>
        <p:spPr>
          <a:xfrm>
            <a:off x="508770" y="1400220"/>
            <a:ext cx="4627440" cy="3331440"/>
          </a:xfrm>
          <a:prstGeom prst="rect">
            <a:avLst/>
          </a:prstGeom>
          <a:ln>
            <a:noFill/>
          </a:ln>
        </p:spPr>
      </p:pic>
      <p:pic>
        <p:nvPicPr>
          <p:cNvPr id="52" name="Obrázok 2"/>
          <p:cNvPicPr/>
          <p:nvPr/>
        </p:nvPicPr>
        <p:blipFill>
          <a:blip r:embed="rId3"/>
          <a:stretch/>
        </p:blipFill>
        <p:spPr>
          <a:xfrm>
            <a:off x="4932000" y="3014280"/>
            <a:ext cx="3806640" cy="287496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508770" y="4989960"/>
            <a:ext cx="3312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Socialist construction and industrialization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5932170" y="2560320"/>
            <a:ext cx="2806470" cy="505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Environmental degradation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456200" y="468720"/>
            <a:ext cx="71578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Benefits of socialism and their price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Obrázok 1"/>
          <p:cNvPicPr/>
          <p:nvPr/>
        </p:nvPicPr>
        <p:blipFill>
          <a:blip r:embed="rId2"/>
          <a:stretch/>
        </p:blipFill>
        <p:spPr>
          <a:xfrm>
            <a:off x="755640" y="1290960"/>
            <a:ext cx="3655616" cy="3189600"/>
          </a:xfrm>
          <a:prstGeom prst="rect">
            <a:avLst/>
          </a:prstGeom>
          <a:ln>
            <a:noFill/>
          </a:ln>
        </p:spPr>
      </p:pic>
      <p:pic>
        <p:nvPicPr>
          <p:cNvPr id="57" name="Obrázok 2"/>
          <p:cNvPicPr/>
          <p:nvPr/>
        </p:nvPicPr>
        <p:blipFill>
          <a:blip r:embed="rId3"/>
          <a:srcRect l="31944" t="9136" r="9907" b="3232"/>
          <a:stretch/>
        </p:blipFill>
        <p:spPr>
          <a:xfrm>
            <a:off x="4631399" y="3218940"/>
            <a:ext cx="3791127" cy="321615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755640" y="4650660"/>
            <a:ext cx="316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Low prices of staple foods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4631399" y="2797020"/>
            <a:ext cx="3972601" cy="4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Lack of consumer goods, empty shops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755640" y="577260"/>
            <a:ext cx="75873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Benefits of socialism and their price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rázok 1"/>
          <p:cNvPicPr/>
          <p:nvPr/>
        </p:nvPicPr>
        <p:blipFill>
          <a:blip r:embed="rId2"/>
          <a:stretch/>
        </p:blipFill>
        <p:spPr>
          <a:xfrm>
            <a:off x="530460" y="1672110"/>
            <a:ext cx="3869514" cy="3014190"/>
          </a:xfrm>
          <a:prstGeom prst="rect">
            <a:avLst/>
          </a:prstGeom>
          <a:ln>
            <a:noFill/>
          </a:ln>
        </p:spPr>
      </p:pic>
      <p:sp>
        <p:nvSpPr>
          <p:cNvPr id="62" name="CustomShape 1"/>
          <p:cNvSpPr/>
          <p:nvPr/>
        </p:nvSpPr>
        <p:spPr>
          <a:xfrm>
            <a:off x="530460" y="4842810"/>
            <a:ext cx="3869514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„Spartakiáda“ –  a mass sport event held every five years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4571640" y="4842810"/>
            <a:ext cx="3968048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1</a:t>
            </a:r>
            <a:r>
              <a:rPr lang="en-GB" sz="1800" b="1" strike="noStrike" spc="-1" baseline="101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st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May celebration during Socialism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3"/>
          <p:cNvSpPr/>
          <p:nvPr/>
        </p:nvSpPr>
        <p:spPr>
          <a:xfrm>
            <a:off x="1295640" y="519480"/>
            <a:ext cx="3276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Celebration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Picture 2"/>
          <p:cNvPicPr/>
          <p:nvPr/>
        </p:nvPicPr>
        <p:blipFill>
          <a:blip r:embed="rId3"/>
          <a:srcRect l="20157" t="13102" r="14324" b="7265"/>
          <a:stretch/>
        </p:blipFill>
        <p:spPr>
          <a:xfrm>
            <a:off x="4571640" y="1672110"/>
            <a:ext cx="3968048" cy="30141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rázok 2"/>
          <p:cNvPicPr/>
          <p:nvPr/>
        </p:nvPicPr>
        <p:blipFill>
          <a:blip r:embed="rId2"/>
          <a:srcRect l="18727" t="2926"/>
          <a:stretch/>
        </p:blipFill>
        <p:spPr>
          <a:xfrm>
            <a:off x="4586759" y="3003750"/>
            <a:ext cx="4103075" cy="3511350"/>
          </a:xfrm>
          <a:prstGeom prst="rect">
            <a:avLst/>
          </a:prstGeom>
          <a:ln>
            <a:noFill/>
          </a:ln>
        </p:spPr>
      </p:pic>
      <p:pic>
        <p:nvPicPr>
          <p:cNvPr id="67" name="Obrázok 3"/>
          <p:cNvPicPr/>
          <p:nvPr/>
        </p:nvPicPr>
        <p:blipFill>
          <a:blip r:embed="rId3"/>
          <a:srcRect l="6187" t="41896" r="41320" b="14198"/>
          <a:stretch/>
        </p:blipFill>
        <p:spPr>
          <a:xfrm>
            <a:off x="515610" y="1361340"/>
            <a:ext cx="3808700" cy="3427830"/>
          </a:xfrm>
          <a:prstGeom prst="rect">
            <a:avLst/>
          </a:prstGeom>
          <a:ln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515610" y="4789170"/>
            <a:ext cx="38087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Children's organisation called „</a:t>
            </a:r>
            <a:r>
              <a:rPr lang="en-GB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Pionieri</a:t>
            </a: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“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4586759" y="2045969"/>
            <a:ext cx="4103075" cy="1029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Youth involved in socialist construction - the construction of the railway line called "Youth Track"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755640" y="435600"/>
            <a:ext cx="34819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Education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rázok 1"/>
          <p:cNvPicPr/>
          <p:nvPr/>
        </p:nvPicPr>
        <p:blipFill>
          <a:blip r:embed="rId2"/>
          <a:stretch/>
        </p:blipFill>
        <p:spPr>
          <a:xfrm>
            <a:off x="1080000" y="1309410"/>
            <a:ext cx="7161905" cy="479430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1079999" y="6195060"/>
            <a:ext cx="7161905" cy="546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President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Gottwald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visits the  construction of railways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1080000" y="540720"/>
            <a:ext cx="6552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Politicians and ordinary people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546</TotalTime>
  <Words>320</Words>
  <Application>Microsoft Office PowerPoint</Application>
  <PresentationFormat>Presentazione su schermo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DejaVu Sans</vt:lpstr>
      <vt:lpstr>Franklin Gothic Book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Anglictina</dc:creator>
  <cp:lastModifiedBy>Ilenio</cp:lastModifiedBy>
  <cp:revision>75</cp:revision>
  <dcterms:created xsi:type="dcterms:W3CDTF">2016-04-14T08:08:17Z</dcterms:created>
  <dcterms:modified xsi:type="dcterms:W3CDTF">2017-03-03T21:16:13Z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GAM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Prezentácia na obrazovke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