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janokovacik.blog.sme.sk/c/387586/20-historickych-fotografii-prenasledovania-zidov-na-slovensku.html" TargetMode="External"/><Relationship Id="rId3" Type="http://schemas.openxmlformats.org/officeDocument/2006/relationships/hyperlink" Target="http://ww2today.com/9th-september-1940-air-raids-now-hitting-public-morale" TargetMode="External"/><Relationship Id="rId7" Type="http://schemas.openxmlformats.org/officeDocument/2006/relationships/hyperlink" Target="http://www.teraz.sk/slovensko/fotografie-archiv-slovensky-stat-tiso/124829-clanok.html?mostViewedArticlesInSectionTab=1" TargetMode="External"/><Relationship Id="rId2" Type="http://schemas.openxmlformats.org/officeDocument/2006/relationships/hyperlink" Target="http://nanicmama.sme.sk/ja-zena/tri-opick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urnal.pravda.sk/spolocnost/clanok/386667-gottwald-tisa-nezmazal-skusime-na-kotlebu-dobsinskeho/" TargetMode="External"/><Relationship Id="rId5" Type="http://schemas.openxmlformats.org/officeDocument/2006/relationships/hyperlink" Target="http://style.old.hnonline.sk/vikend-140/osobnosti-slovenskeho-statu-ocami-svojich-potomkov-foto-492531" TargetMode="External"/><Relationship Id="rId4" Type="http://schemas.openxmlformats.org/officeDocument/2006/relationships/hyperlink" Target="http://www.klubvtn.info/info_197.2.htm" TargetMode="External"/><Relationship Id="rId9" Type="http://schemas.openxmlformats.org/officeDocument/2006/relationships/hyperlink" Target="http://www.delet.sk/zivot-a-judaizmus/holocaust/zidovska-otazka-a-druha-vlna-deportaci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/>
          <p:nvPr/>
        </p:nvPicPr>
        <p:blipFill>
          <a:blip r:embed="rId2"/>
          <a:stretch/>
        </p:blipFill>
        <p:spPr>
          <a:xfrm>
            <a:off x="1835640" y="2565000"/>
            <a:ext cx="5285520" cy="31068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490400" y="400050"/>
            <a:ext cx="5976000" cy="13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000" b="1" strike="noStrike" cap="all" spc="-1">
                <a:solidFill>
                  <a:srgbClr val="7D324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indiFference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1" strike="noStrike" cap="all" spc="-1">
                <a:solidFill>
                  <a:srgbClr val="00528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Common people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/>
          <p:nvPr/>
        </p:nvPicPr>
        <p:blipFill>
          <a:blip r:embed="rId2"/>
          <a:srcRect l="-1565" t="-14456" r="24791" b="21532"/>
          <a:stretch/>
        </p:blipFill>
        <p:spPr>
          <a:xfrm>
            <a:off x="460799" y="768600"/>
            <a:ext cx="4879234" cy="4481022"/>
          </a:xfrm>
          <a:prstGeom prst="rect">
            <a:avLst/>
          </a:prstGeom>
          <a:ln>
            <a:noFill/>
          </a:ln>
        </p:spPr>
      </p:pic>
      <p:pic>
        <p:nvPicPr>
          <p:cNvPr id="82" name="Obrázok 2"/>
          <p:cNvPicPr/>
          <p:nvPr/>
        </p:nvPicPr>
        <p:blipFill>
          <a:blip r:embed="rId3"/>
          <a:srcRect t="21649"/>
          <a:stretch/>
        </p:blipFill>
        <p:spPr>
          <a:xfrm>
            <a:off x="5485230" y="1445579"/>
            <a:ext cx="3350160" cy="3804043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40810" y="5291466"/>
            <a:ext cx="2519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Journey to Auschwitz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569830" y="5336466"/>
            <a:ext cx="32655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Children from poor families departing for  a holiday trip.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487980" y="449820"/>
            <a:ext cx="3311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27640" y="653760"/>
            <a:ext cx="7992000" cy="59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Sources: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BALOGH, Alexander: </a:t>
            </a:r>
            <a:r>
              <a:rPr lang="en-GB" sz="12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Dve tváre kultúry a umenia slovenského štátu</a:t>
            </a: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. Denník Sme 13. 4. 2014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ĎURKOVSKÁ, Mária: </a:t>
            </a:r>
            <a:r>
              <a:rPr lang="en-GB" sz="12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Kultúra ako jedna z dimenzií spoločenského života v Slovenskej republike v rokoch 1939 – 1945</a:t>
            </a: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. In: Život v Slovenskej republike Slovenská republika 1939 – 1945 očami mladých historikov IX . Bratislava: Ústav pamäti národa, 2010, s. 245 -259. ISBN 978-80-89335-37-4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KAMENEC, Ivan: </a:t>
            </a:r>
            <a:r>
              <a:rPr lang="en-GB" sz="12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Slovenský štát v obrazoch</a:t>
            </a: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. Praha: Ottovo nakladatelství, 2008, 248 s . ISBN 978-80-7360-700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Pictures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1: </a:t>
            </a:r>
            <a:r>
              <a:rPr lang="en-GB" sz="14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http://nanicmama.sme.sk/ja-zena/tri-opicky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3: KAMENEC, Ivan 2008. Slovenský štát v obrazoch. Praha: Ottovo nakladatelství, 2008, s. 185 . ISBN 978-80-7360-700-5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http://ww2today.com/9th-september-1940-air-raids-now-hitting-public-morale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4: : KAMENEC, I.: </a:t>
            </a:r>
            <a:r>
              <a:rPr lang="en-GB" sz="1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Slovenský štát v obrazoch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.., s. 174 a 180.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5: : KAMENEC, I.: </a:t>
            </a:r>
            <a:r>
              <a:rPr lang="en-GB" sz="1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Slovenský štát v obrazoch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.., s.. 211.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14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http://www.klubvtn.info/info_197.2.htm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6: : KAMENEC, I.: </a:t>
            </a:r>
            <a:r>
              <a:rPr lang="en-GB" sz="1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Slovenský štát v obrazoch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.., s. 160. </a:t>
            </a:r>
            <a:r>
              <a:rPr lang="en-GB" sz="14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http://style.old.hnonline.sk/vikend-140/osobnosti-slovenskeho-statu-ocami-svojich-potomkov-foto-492531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7: KAMENEC, I.: </a:t>
            </a:r>
            <a:r>
              <a:rPr lang="en-GB" sz="1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Slovenský štát v obrazoch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.., s. 70 a 73.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8</a:t>
            </a: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 </a:t>
            </a:r>
            <a:r>
              <a:rPr lang="en-GB" sz="12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6"/>
              </a:rPr>
              <a:t>http://zurnal.pravda.sk/spolocnost/clanok/386667-gottwald-tisa-nezmazal-skusime-na-kotlebu-dobsinskeho</a:t>
            </a:r>
            <a:r>
              <a:rPr lang="en-GB" sz="18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  <a:hlinkClick r:id="rId6"/>
              </a:rPr>
              <a:t>/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7"/>
              </a:rPr>
              <a:t>http://www.teraz.sk/slovensko/fotografie-archiv-slovensky-stat-tiso/124829-clanok.html?mostViewedArticlesInSectionTab=1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9: KAMENEC, I.: </a:t>
            </a:r>
            <a:r>
              <a:rPr lang="en-GB" sz="1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Slovenský štát v obrazoch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.., s. 187.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14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8"/>
              </a:rPr>
              <a:t>http://janokovacik.blog.sme.sk/c/387586/20-historickych-fotografii-prenasledovania-zidov-na-slovensku.html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10:  KAMENEC, I</a:t>
            </a:r>
            <a:r>
              <a:rPr lang="en-GB" sz="1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.:  Slovenský štát v obrazoch</a:t>
            </a: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..., s. 73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14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9"/>
              </a:rPr>
              <a:t>http://www.delet.sk/zivot-a-judaizmus/holocaust/zidovska-otazka-a-druha-vlna-deportacii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99640" y="1484640"/>
            <a:ext cx="806400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6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„Bread and Games“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691640" y="3141000"/>
            <a:ext cx="597600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Totalitarian regime of the Slovak State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1939 -1945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214280" y="434160"/>
            <a:ext cx="6857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Economic  upturn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537210" y="1245870"/>
            <a:ext cx="825246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development in  construction, chemical, engineering, textile, and arms industry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70%  exported to Germany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95 km of railways, and  287 km of roads built, electrification of 800  villages , telephone network expanded to 11,000 km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the construction of  hydroelectric power plants and dams.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Picture 2"/>
          <p:cNvPicPr/>
          <p:nvPr/>
        </p:nvPicPr>
        <p:blipFill>
          <a:blip r:embed="rId2"/>
          <a:stretch/>
        </p:blipFill>
        <p:spPr>
          <a:xfrm>
            <a:off x="537210" y="3826403"/>
            <a:ext cx="3813693" cy="271764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537210" y="3340440"/>
            <a:ext cx="3357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London 1940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5097780" y="2928960"/>
            <a:ext cx="29737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Bratislava 1940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The building of workers houses in Bratislava.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Picture 3"/>
          <p:cNvPicPr/>
          <p:nvPr/>
        </p:nvPicPr>
        <p:blipFill>
          <a:blip r:embed="rId3"/>
          <a:stretch/>
        </p:blipFill>
        <p:spPr>
          <a:xfrm>
            <a:off x="5097780" y="3826403"/>
            <a:ext cx="2973780" cy="2718397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85840" y="374310"/>
            <a:ext cx="85719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Improvements in social situation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539640" y="1704240"/>
            <a:ext cx="2714040" cy="42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elimination of unemployment-the Czechs leaving,  the Jews being deported,  young men joining the army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introduction of family allowance, and state benefits ,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recreational stay for workers and their families in state sanatoriums,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Slovak workers in Germany ( 40,000 finding new jobs in Germany every year)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3786120" y="2500200"/>
            <a:ext cx="1142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Nursery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6786720" y="3643200"/>
            <a:ext cx="1785240" cy="25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Bratislava= Pressburg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Fressburg in German slang – a place where you can get tasty  food</a:t>
            </a: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)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2"/>
          <p:cNvPicPr/>
          <p:nvPr/>
        </p:nvPicPr>
        <p:blipFill>
          <a:blip r:embed="rId2"/>
          <a:stretch/>
        </p:blipFill>
        <p:spPr>
          <a:xfrm>
            <a:off x="4143240" y="3571920"/>
            <a:ext cx="2474280" cy="2639160"/>
          </a:xfrm>
          <a:prstGeom prst="rect">
            <a:avLst/>
          </a:prstGeom>
          <a:ln w="9360">
            <a:noFill/>
          </a:ln>
        </p:spPr>
      </p:pic>
      <p:pic>
        <p:nvPicPr>
          <p:cNvPr id="54" name="Picture 3"/>
          <p:cNvPicPr/>
          <p:nvPr/>
        </p:nvPicPr>
        <p:blipFill>
          <a:blip r:embed="rId3"/>
          <a:srcRect t="18727"/>
          <a:stretch/>
        </p:blipFill>
        <p:spPr>
          <a:xfrm>
            <a:off x="5000760" y="1214280"/>
            <a:ext cx="2748960" cy="2169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905615" y="388440"/>
            <a:ext cx="7594705" cy="13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Cultural development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4431061" y="1402920"/>
            <a:ext cx="4272840" cy="51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new universities established (the number of university students risen from  2,000 to  55 000)</a:t>
            </a: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Slovak  Academy of Science and Arts  established</a:t>
            </a: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boom in publishing (more than  4,000 books )</a:t>
            </a: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censorship</a:t>
            </a: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„inappropriate“ literature  disposed of in libraries</a:t>
            </a: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professional theatres established,</a:t>
            </a: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sports competitions and events organised up to August  1944  - the Slovak National Uprising </a:t>
            </a: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1143000" y="1857240"/>
            <a:ext cx="22140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Nemecko – Slovensko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s. 214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880560" y="4182840"/>
            <a:ext cx="3346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1941  Germany  vs  the Soviet Union</a:t>
            </a:r>
            <a:endParaRPr lang="en-GB" sz="1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5"/>
          <p:cNvPicPr/>
          <p:nvPr/>
        </p:nvPicPr>
        <p:blipFill>
          <a:blip r:embed="rId2"/>
          <a:stretch/>
        </p:blipFill>
        <p:spPr>
          <a:xfrm>
            <a:off x="939419" y="1402920"/>
            <a:ext cx="3254257" cy="2779920"/>
          </a:xfrm>
          <a:prstGeom prst="rect">
            <a:avLst/>
          </a:prstGeom>
          <a:ln w="9360">
            <a:noFill/>
          </a:ln>
        </p:spPr>
      </p:pic>
      <p:sp>
        <p:nvSpPr>
          <p:cNvPr id="60" name="CustomShape 5"/>
          <p:cNvSpPr/>
          <p:nvPr/>
        </p:nvSpPr>
        <p:spPr>
          <a:xfrm>
            <a:off x="939420" y="1083330"/>
            <a:ext cx="2924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1941 Slovakia vs.Croatia</a:t>
            </a:r>
            <a:endParaRPr lang="en-GB" sz="1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Picture 2"/>
          <p:cNvPicPr/>
          <p:nvPr/>
        </p:nvPicPr>
        <p:blipFill>
          <a:blip r:embed="rId3"/>
          <a:srcRect t="13029"/>
          <a:stretch/>
        </p:blipFill>
        <p:spPr>
          <a:xfrm>
            <a:off x="880560" y="4509000"/>
            <a:ext cx="3346920" cy="218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500040" y="311400"/>
            <a:ext cx="47142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Celebrations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Picture 2"/>
          <p:cNvPicPr/>
          <p:nvPr/>
        </p:nvPicPr>
        <p:blipFill>
          <a:blip r:embed="rId2"/>
          <a:stretch/>
        </p:blipFill>
        <p:spPr>
          <a:xfrm>
            <a:off x="500040" y="1585800"/>
            <a:ext cx="4180754" cy="3381578"/>
          </a:xfrm>
          <a:prstGeom prst="rect">
            <a:avLst/>
          </a:prstGeom>
          <a:ln w="9360">
            <a:noFill/>
          </a:ln>
        </p:spPr>
      </p:pic>
      <p:sp>
        <p:nvSpPr>
          <p:cNvPr id="64" name="CustomShape 2"/>
          <p:cNvSpPr/>
          <p:nvPr/>
        </p:nvSpPr>
        <p:spPr>
          <a:xfrm>
            <a:off x="500040" y="5146298"/>
            <a:ext cx="4180754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Labour Day/ May Day  celebrated in the Slovak State in the 1940s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Obrázok 6"/>
          <p:cNvPicPr/>
          <p:nvPr/>
        </p:nvPicPr>
        <p:blipFill>
          <a:blip r:embed="rId3"/>
          <a:stretch/>
        </p:blipFill>
        <p:spPr>
          <a:xfrm>
            <a:off x="4777740" y="1585800"/>
            <a:ext cx="4273920" cy="3381578"/>
          </a:xfrm>
          <a:prstGeom prst="rect">
            <a:avLst/>
          </a:prstGeom>
          <a:ln>
            <a:noFill/>
          </a:ln>
        </p:spPr>
      </p:pic>
      <p:sp>
        <p:nvSpPr>
          <p:cNvPr id="66" name="CustomShape 3"/>
          <p:cNvSpPr/>
          <p:nvPr/>
        </p:nvSpPr>
        <p:spPr>
          <a:xfrm>
            <a:off x="4777740" y="5146298"/>
            <a:ext cx="42739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Minister  Mach nearby  the medieval castle Devin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502920" y="524250"/>
            <a:ext cx="481203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Politicians and ordinary people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Obrázok 2"/>
          <p:cNvPicPr/>
          <p:nvPr/>
        </p:nvPicPr>
        <p:blipFill>
          <a:blip r:embed="rId2"/>
          <a:stretch/>
        </p:blipFill>
        <p:spPr>
          <a:xfrm>
            <a:off x="502919" y="1253815"/>
            <a:ext cx="4159432" cy="4758365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502918" y="6115500"/>
            <a:ext cx="4159433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President </a:t>
            </a:r>
            <a:r>
              <a:rPr lang="en-GB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Tiso</a:t>
            </a: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receives  mothers of families with many children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Obrázok 5"/>
          <p:cNvPicPr/>
          <p:nvPr/>
        </p:nvPicPr>
        <p:blipFill>
          <a:blip r:embed="rId3"/>
          <a:stretch/>
        </p:blipFill>
        <p:spPr>
          <a:xfrm>
            <a:off x="5013910" y="1253817"/>
            <a:ext cx="3410856" cy="4758364"/>
          </a:xfrm>
          <a:prstGeom prst="rect">
            <a:avLst/>
          </a:prstGeom>
          <a:ln>
            <a:noFill/>
          </a:ln>
        </p:spPr>
      </p:pic>
      <p:sp>
        <p:nvSpPr>
          <p:cNvPr id="71" name="CustomShape 3"/>
          <p:cNvSpPr/>
          <p:nvPr/>
        </p:nvSpPr>
        <p:spPr>
          <a:xfrm>
            <a:off x="5013910" y="6115500"/>
            <a:ext cx="3410856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President </a:t>
            </a:r>
            <a:r>
              <a:rPr lang="en-GB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Tiso</a:t>
            </a: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inaugurates a construction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Obrázok 2"/>
          <p:cNvPicPr/>
          <p:nvPr/>
        </p:nvPicPr>
        <p:blipFill>
          <a:blip r:embed="rId2"/>
          <a:srcRect l="19050"/>
          <a:stretch/>
        </p:blipFill>
        <p:spPr>
          <a:xfrm>
            <a:off x="535049" y="1298430"/>
            <a:ext cx="4152549" cy="431541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4875248" y="5789880"/>
            <a:ext cx="3996861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Hlinka Youth 1940</a:t>
            </a:r>
            <a:endParaRPr lang="en-GB" sz="1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683640" y="422910"/>
            <a:ext cx="54000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Education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2"/>
          <p:cNvPicPr/>
          <p:nvPr/>
        </p:nvPicPr>
        <p:blipFill>
          <a:blip r:embed="rId3"/>
          <a:stretch/>
        </p:blipFill>
        <p:spPr>
          <a:xfrm>
            <a:off x="4875249" y="1298430"/>
            <a:ext cx="3996861" cy="43154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rázok 1"/>
          <p:cNvPicPr/>
          <p:nvPr/>
        </p:nvPicPr>
        <p:blipFill>
          <a:blip r:embed="rId2"/>
          <a:stretch/>
        </p:blipFill>
        <p:spPr>
          <a:xfrm>
            <a:off x="487980" y="1311750"/>
            <a:ext cx="3311640" cy="45893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487980" y="6017313"/>
            <a:ext cx="33116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Opening of a new railway line 1940</a:t>
            </a:r>
            <a:endParaRPr lang="en-GB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487980" y="449820"/>
            <a:ext cx="3311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At the same time</a:t>
            </a:r>
          </a:p>
        </p:txBody>
      </p:sp>
      <p:sp>
        <p:nvSpPr>
          <p:cNvPr id="79" name="CustomShape 3"/>
          <p:cNvSpPr/>
          <p:nvPr/>
        </p:nvSpPr>
        <p:spPr>
          <a:xfrm>
            <a:off x="4022548" y="5189219"/>
            <a:ext cx="4886489" cy="52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Deportation at the railway station Žilina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4"/>
          <p:cNvPicPr/>
          <p:nvPr/>
        </p:nvPicPr>
        <p:blipFill>
          <a:blip r:embed="rId3"/>
          <a:stretch/>
        </p:blipFill>
        <p:spPr>
          <a:xfrm>
            <a:off x="4022549" y="1311750"/>
            <a:ext cx="4886489" cy="37517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</TotalTime>
  <Words>324</Words>
  <Application>Microsoft Office PowerPoint</Application>
  <PresentationFormat>Presentazione su schermo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DejaVu Sans</vt:lpstr>
      <vt:lpstr>Franklin Gothic Book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Anglictina</dc:creator>
  <cp:lastModifiedBy>Ilenio</cp:lastModifiedBy>
  <cp:revision>69</cp:revision>
  <dcterms:created xsi:type="dcterms:W3CDTF">2016-04-14T08:08:17Z</dcterms:created>
  <dcterms:modified xsi:type="dcterms:W3CDTF">2017-03-03T21:25:11Z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GAM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Prezentácia na obrazovke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