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handoutMasterIdLst>
    <p:handoutMasterId r:id="rId16"/>
  </p:handoutMasterIdLst>
  <p:sldIdLst>
    <p:sldId id="256" r:id="rId3"/>
    <p:sldId id="264" r:id="rId4"/>
    <p:sldId id="259" r:id="rId5"/>
    <p:sldId id="260" r:id="rId6"/>
    <p:sldId id="267" r:id="rId7"/>
    <p:sldId id="261" r:id="rId8"/>
    <p:sldId id="262" r:id="rId9"/>
    <p:sldId id="263" r:id="rId10"/>
    <p:sldId id="265" r:id="rId11"/>
    <p:sldId id="269"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gor Pajkert" initials="I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528" y="96"/>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20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10T01:05:27.611"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pl-PL" smtClean="0"/>
              <a:t>2017-03-05</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pl-PL" smtClean="0"/>
              <a:t>‹N›</a:t>
            </a:fld>
            <a:endParaRPr lang="pl-PL"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pl-PL" smtClean="0"/>
              <a:t>2017-03-05</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pl-PL" smtClean="0"/>
              <a:t>‹N›</a:t>
            </a:fld>
            <a:endParaRPr lang="pl-P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Prostokąt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pl-PL" dirty="0"/>
          </a:p>
        </p:txBody>
      </p:sp>
      <p:sp>
        <p:nvSpPr>
          <p:cNvPr id="9" name="Prostokąt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pl-PL" dirty="0"/>
          </a:p>
        </p:txBody>
      </p:sp>
      <p:sp>
        <p:nvSpPr>
          <p:cNvPr id="2" name="Tytuł 1"/>
          <p:cNvSpPr>
            <a:spLocks noGrp="1"/>
          </p:cNvSpPr>
          <p:nvPr>
            <p:ph type="ctrTitle"/>
          </p:nvPr>
        </p:nvSpPr>
        <p:spPr>
          <a:xfrm>
            <a:off x="1295400" y="2286000"/>
            <a:ext cx="9601200" cy="1517904"/>
          </a:xfrm>
        </p:spPr>
        <p:txBody>
          <a:bodyPr anchor="b"/>
          <a:lstStyle>
            <a:lvl1pPr algn="ctr">
              <a:defRPr sz="5400"/>
            </a:lvl1pPr>
          </a:lstStyle>
          <a:p>
            <a:r>
              <a:rPr lang="pl-PL" smtClean="0"/>
              <a:t>Kliknij, aby edytować styl</a:t>
            </a:r>
            <a:endParaRPr lang="pl-PL" dirty="0"/>
          </a:p>
        </p:txBody>
      </p:sp>
      <p:sp>
        <p:nvSpPr>
          <p:cNvPr id="3" name="Podtytuł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pl-PL"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274638"/>
            <a:ext cx="2628900" cy="5897562"/>
          </a:xfrm>
        </p:spPr>
        <p:txBody>
          <a:bodyPr vert="eaVert"/>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838200" y="274638"/>
            <a:ext cx="7734300" cy="5897562"/>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1295400" y="2130552"/>
            <a:ext cx="9601200" cy="2359152"/>
          </a:xfrm>
        </p:spPr>
        <p:txBody>
          <a:bodyPr anchor="b">
            <a:normAutofit/>
          </a:bodyPr>
          <a:lstStyle>
            <a:lvl1pPr algn="ctr">
              <a:defRPr sz="5400" b="0"/>
            </a:lvl1pPr>
          </a:lstStyle>
          <a:p>
            <a:r>
              <a:rPr lang="pl-PL" smtClean="0"/>
              <a:t>Kliknij, aby edytować styl</a:t>
            </a:r>
            <a:endParaRPr lang="pl-PL" dirty="0"/>
          </a:p>
        </p:txBody>
      </p:sp>
      <p:sp>
        <p:nvSpPr>
          <p:cNvPr id="3" name="Symbol zastępczy tekstu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341120" y="467360"/>
            <a:ext cx="9509760" cy="1233424"/>
          </a:xfrm>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fld id="{0A879FD0-C37A-4F50-8F3B-5FA0D9D0B42F}" type="datetimeFigureOut">
              <a:rPr lang="pl-PL" smtClean="0"/>
              <a:t>2017-03-05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D06EF73-9DB8-4763-865F-2F88181A4732}" type="slidenum">
              <a:rPr lang="pl-PL" smtClean="0"/>
              <a:t>‹N›</a:t>
            </a:fld>
            <a:endParaRPr lang="pl-PL"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341120" y="466344"/>
            <a:ext cx="9509760" cy="1234440"/>
          </a:xfrm>
        </p:spPr>
        <p:txBody>
          <a:bodyPr/>
          <a:lstStyle/>
          <a:p>
            <a:r>
              <a:rPr lang="pl-PL" smtClean="0"/>
              <a:t>Kliknij, aby edytować styl</a:t>
            </a:r>
            <a:endParaRPr lang="pl-PL" dirty="0"/>
          </a:p>
        </p:txBody>
      </p:sp>
      <p:sp>
        <p:nvSpPr>
          <p:cNvPr id="3" name="Symbol zastępczy tekstu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Prostokąt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pl-PL" dirty="0"/>
          </a:p>
        </p:txBody>
      </p:sp>
      <p:sp>
        <p:nvSpPr>
          <p:cNvPr id="2" name="Symbol zastępczy daty 1"/>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470648" y="2350008"/>
            <a:ext cx="4206240" cy="1993392"/>
          </a:xfrm>
        </p:spPr>
        <p:txBody>
          <a:bodyPr anchor="b">
            <a:normAutofit/>
          </a:bodyPr>
          <a:lstStyle>
            <a:lvl1pPr>
              <a:defRPr sz="3400" b="0"/>
            </a:lvl1pPr>
          </a:lstStyle>
          <a:p>
            <a:r>
              <a:rPr lang="pl-PL" smtClean="0"/>
              <a:t>Kliknij, aby edytować styl</a:t>
            </a:r>
            <a:endParaRPr lang="pl-PL" dirty="0"/>
          </a:p>
        </p:txBody>
      </p:sp>
      <p:sp>
        <p:nvSpPr>
          <p:cNvPr id="3" name="Symbol zastępczy zawartości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470648" y="2350008"/>
            <a:ext cx="4206240" cy="1993392"/>
          </a:xfrm>
        </p:spPr>
        <p:txBody>
          <a:bodyPr anchor="b">
            <a:normAutofit/>
          </a:bodyPr>
          <a:lstStyle>
            <a:lvl1pPr>
              <a:defRPr sz="3400" b="0"/>
            </a:lvl1pPr>
          </a:lstStyle>
          <a:p>
            <a:r>
              <a:rPr lang="pl-PL" smtClean="0"/>
              <a:t>Kliknij, aby edytować styl</a:t>
            </a:r>
            <a:endParaRPr lang="pl-PL" dirty="0"/>
          </a:p>
        </p:txBody>
      </p:sp>
      <p:sp>
        <p:nvSpPr>
          <p:cNvPr id="3" name="Symbol zastępczy obrazu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9E583DDF-CA54-461A-A486-592D2374C532}" type="datetimeFigureOut">
              <a:rPr lang="pl-PL" smtClean="0"/>
              <a:t>2017-03-05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A8D9AD5-F248-4919-864A-CFD76CC027D6}" type="slidenum">
              <a:rPr lang="pl-PL" smtClean="0"/>
              <a:t>‹N›</a:t>
            </a:fld>
            <a:endParaRPr lang="pl-PL"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rostokąt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pl-PL" dirty="0"/>
          </a:p>
        </p:txBody>
      </p:sp>
      <p:sp>
        <p:nvSpPr>
          <p:cNvPr id="2" name="Symbol zastępczy tytułu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pl-PL" smtClean="0"/>
              <a:pPr/>
              <a:t>2017-03-05</a:t>
            </a:fld>
            <a:endParaRPr lang="pl-PL" dirty="0"/>
          </a:p>
        </p:txBody>
      </p:sp>
      <p:sp>
        <p:nvSpPr>
          <p:cNvPr id="5" name="Symbol zastępczy stopki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lang="pl-PL" smtClean="0"/>
              <a:pPr/>
              <a:t>‹N›</a:t>
            </a:fld>
            <a:endParaRPr lang="pl-PL" dirty="0"/>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www.whether-to-wed.com/appeals-court-strikes-gay-marriage-bans-indiana-wisconsin/" TargetMode="External"/><Relationship Id="rId7" Type="http://schemas.openxmlformats.org/officeDocument/2006/relationships/hyperlink" Target="http://niezalezna.pl/66507-nauczyciele-maja-dosc-obietnic-platformy-tysiace-pracownikow-oswiaty-protestuja-przed-kprm" TargetMode="Externa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hyperlink" Target="http://www.porady-dla-seniora.pl/rodzina/jak-poradzic-sobie-z-choroba-bliskiej-osoby/" TargetMode="External"/><Relationship Id="rId5" Type="http://schemas.openxmlformats.org/officeDocument/2006/relationships/hyperlink" Target="http://www.google.com/pl" TargetMode="External"/><Relationship Id="rId4" Type="http://schemas.openxmlformats.org/officeDocument/2006/relationships/hyperlink" Target="http://www.interia.p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How we understand resistance?</a:t>
            </a:r>
            <a:endParaRPr lang="pl-PL" dirty="0"/>
          </a:p>
        </p:txBody>
      </p:sp>
      <p:sp>
        <p:nvSpPr>
          <p:cNvPr id="3" name="Podtytuł 2"/>
          <p:cNvSpPr>
            <a:spLocks noGrp="1"/>
          </p:cNvSpPr>
          <p:nvPr>
            <p:ph type="subTitle" idx="1"/>
          </p:nvPr>
        </p:nvSpPr>
        <p:spPr/>
        <p:txBody>
          <a:bodyPr/>
          <a:lstStyle/>
          <a:p>
            <a:r>
              <a:rPr lang="pl-PL" dirty="0" smtClean="0"/>
              <a:t>resistance in our minds</a:t>
            </a:r>
            <a:endParaRPr lang="pl-PL" dirty="0"/>
          </a:p>
        </p:txBody>
      </p:sp>
      <p:pic>
        <p:nvPicPr>
          <p:cNvPr id="4" name="Obraz 3"/>
          <p:cNvPicPr>
            <a:picLocks noChangeAspect="1"/>
          </p:cNvPicPr>
          <p:nvPr/>
        </p:nvPicPr>
        <p:blipFill>
          <a:blip r:embed="rId2"/>
          <a:stretch>
            <a:fillRect/>
          </a:stretch>
        </p:blipFill>
        <p:spPr>
          <a:xfrm>
            <a:off x="1295400" y="5475821"/>
            <a:ext cx="3255546" cy="1115665"/>
          </a:xfrm>
          <a:prstGeom prst="rect">
            <a:avLst/>
          </a:prstGeom>
        </p:spPr>
      </p:pic>
      <p:pic>
        <p:nvPicPr>
          <p:cNvPr id="5" name="Obraz 4"/>
          <p:cNvPicPr>
            <a:picLocks noChangeAspect="1"/>
          </p:cNvPicPr>
          <p:nvPr/>
        </p:nvPicPr>
        <p:blipFill>
          <a:blip r:embed="rId3"/>
          <a:stretch>
            <a:fillRect/>
          </a:stretch>
        </p:blipFill>
        <p:spPr>
          <a:xfrm>
            <a:off x="4836295" y="5466676"/>
            <a:ext cx="1133954" cy="1133954"/>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GB" sz="4000" dirty="0"/>
              <a:t>The differences beetwen the resistance in the past and in the present </a:t>
            </a:r>
          </a:p>
        </p:txBody>
      </p:sp>
      <p:sp>
        <p:nvSpPr>
          <p:cNvPr id="5" name="Symbol zastępczy tekstu 4"/>
          <p:cNvSpPr>
            <a:spLocks noGrp="1"/>
          </p:cNvSpPr>
          <p:nvPr>
            <p:ph type="body" sz="quarter" idx="3"/>
          </p:nvPr>
        </p:nvSpPr>
        <p:spPr/>
        <p:txBody>
          <a:bodyPr>
            <a:normAutofit/>
          </a:bodyPr>
          <a:lstStyle/>
          <a:p>
            <a:pPr algn="ctr"/>
            <a:r>
              <a:rPr lang="en-GB" sz="2800" dirty="0" smtClean="0"/>
              <a:t>Resistance in the present</a:t>
            </a:r>
            <a:endParaRPr lang="en-GB" sz="2800" dirty="0"/>
          </a:p>
        </p:txBody>
      </p:sp>
      <p:sp>
        <p:nvSpPr>
          <p:cNvPr id="6" name="Symbol zastępczy zawartości 5"/>
          <p:cNvSpPr>
            <a:spLocks noGrp="1"/>
          </p:cNvSpPr>
          <p:nvPr>
            <p:ph sz="quarter" idx="4"/>
          </p:nvPr>
        </p:nvSpPr>
        <p:spPr/>
        <p:txBody>
          <a:bodyPr>
            <a:normAutofit/>
          </a:bodyPr>
          <a:lstStyle/>
          <a:p>
            <a:pPr marL="45720" indent="0" algn="ctr">
              <a:buNone/>
            </a:pPr>
            <a:r>
              <a:rPr lang="en-GB" sz="2000" dirty="0"/>
              <a:t>One of the examples of resistance in the present are strikes of miners or teachers. I think that resistance in the past was different from a resistance in the present because they were more aggressive. Now after strikes people don’t die.</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837464"/>
            <a:ext cx="5506317" cy="3670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890056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000" dirty="0" smtClean="0"/>
              <a:t>Is it worth to resist?</a:t>
            </a:r>
            <a:endParaRPr lang="en-GB" sz="4000" dirty="0"/>
          </a:p>
        </p:txBody>
      </p:sp>
      <p:sp>
        <p:nvSpPr>
          <p:cNvPr id="3" name="Symbol zastępczy zawartości 2"/>
          <p:cNvSpPr>
            <a:spLocks noGrp="1"/>
          </p:cNvSpPr>
          <p:nvPr>
            <p:ph idx="1"/>
          </p:nvPr>
        </p:nvSpPr>
        <p:spPr/>
        <p:txBody>
          <a:bodyPr>
            <a:normAutofit/>
          </a:bodyPr>
          <a:lstStyle/>
          <a:p>
            <a:pPr marL="45720" indent="0" algn="ctr">
              <a:buNone/>
            </a:pPr>
            <a:r>
              <a:rPr lang="en-GB" sz="2400" dirty="0"/>
              <a:t> In  the recent past, people risked not only their own lives, but the safty of their conscience against the </a:t>
            </a:r>
            <a:r>
              <a:rPr lang="en-GB" sz="2400" dirty="0" smtClean="0"/>
              <a:t>prevailing </a:t>
            </a:r>
            <a:r>
              <a:rPr lang="en-GB" sz="2400" dirty="0"/>
              <a:t>norm. If these people had not opposed the then-arrangement now they would not have </a:t>
            </a:r>
            <a:r>
              <a:rPr lang="en-GB" sz="2400" dirty="0" smtClean="0"/>
              <a:t>been</a:t>
            </a:r>
            <a:r>
              <a:rPr lang="pl-PL" sz="2400" dirty="0" smtClean="0"/>
              <a:t> </a:t>
            </a:r>
            <a:r>
              <a:rPr lang="en-GB" sz="2400" dirty="0" smtClean="0"/>
              <a:t>so </a:t>
            </a:r>
            <a:r>
              <a:rPr lang="en-GB" sz="2400" dirty="0"/>
              <a:t>appreciated and we would not be an independent country. Today </a:t>
            </a:r>
            <a:r>
              <a:rPr lang="en-GB" sz="2400" dirty="0" smtClean="0"/>
              <a:t>w</a:t>
            </a:r>
            <a:r>
              <a:rPr lang="pl-PL" sz="2400" dirty="0" smtClean="0"/>
              <a:t>e</a:t>
            </a:r>
            <a:r>
              <a:rPr lang="en-GB" sz="2400" dirty="0" smtClean="0"/>
              <a:t> </a:t>
            </a:r>
            <a:r>
              <a:rPr lang="en-GB" sz="2400" dirty="0"/>
              <a:t>do not have to risk our lives, but it is hard for us to tell something when we see </a:t>
            </a:r>
            <a:r>
              <a:rPr lang="en-GB" sz="2400" dirty="0" smtClean="0"/>
              <a:t>when </a:t>
            </a:r>
            <a:r>
              <a:rPr lang="en-GB" sz="2400" dirty="0"/>
              <a:t>someone hurts other people. We are often afraid of rejection and ridicule, but we have to live according to our principes even if sometimes they are diffrent from general </a:t>
            </a:r>
            <a:r>
              <a:rPr lang="pl-PL" sz="2400" dirty="0" smtClean="0"/>
              <a:t>b</a:t>
            </a:r>
            <a:r>
              <a:rPr lang="en-GB" sz="2400" dirty="0" err="1" smtClean="0"/>
              <a:t>eliefs</a:t>
            </a:r>
            <a:r>
              <a:rPr lang="en-GB" sz="2400" dirty="0" smtClean="0"/>
              <a:t>. </a:t>
            </a:r>
            <a:r>
              <a:rPr lang="en-GB" sz="2400" dirty="0"/>
              <a:t>Sometimes we have to resist for general good! </a:t>
            </a:r>
          </a:p>
        </p:txBody>
      </p:sp>
    </p:spTree>
    <p:extLst>
      <p:ext uri="{BB962C8B-B14F-4D97-AF65-F5344CB8AC3E}">
        <p14:creationId xmlns:p14="http://schemas.microsoft.com/office/powerpoint/2010/main" val="94286750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219201" y="461818"/>
            <a:ext cx="10363200" cy="646331"/>
          </a:xfrm>
          <a:prstGeom prst="rect">
            <a:avLst/>
          </a:prstGeom>
          <a:noFill/>
        </p:spPr>
        <p:txBody>
          <a:bodyPr wrap="square" rtlCol="0">
            <a:spAutoFit/>
          </a:bodyPr>
          <a:lstStyle/>
          <a:p>
            <a:r>
              <a:rPr lang="en-GB" dirty="0" smtClean="0"/>
              <a:t>Authors</a:t>
            </a:r>
            <a:r>
              <a:rPr lang="pl-PL" dirty="0" smtClean="0"/>
              <a:t>; Aleksandra Papaj, Katarzyna Bąchor, Aleksandra Bryniarska, Oliwia Pikuła, Daniel Parzych, Maksymilian Zapisek, Piotr Cesarz, Tymoteusz Masarczyk, Igor Pajkert, Konrad Strzelecki</a:t>
            </a:r>
            <a:endParaRPr lang="en-GB" dirty="0"/>
          </a:p>
        </p:txBody>
      </p:sp>
      <p:sp>
        <p:nvSpPr>
          <p:cNvPr id="5" name="pole tekstowe 4"/>
          <p:cNvSpPr txBox="1"/>
          <p:nvPr/>
        </p:nvSpPr>
        <p:spPr>
          <a:xfrm>
            <a:off x="1219200" y="4442691"/>
            <a:ext cx="10584873" cy="1477328"/>
          </a:xfrm>
          <a:prstGeom prst="rect">
            <a:avLst/>
          </a:prstGeom>
          <a:noFill/>
        </p:spPr>
        <p:txBody>
          <a:bodyPr wrap="square" rtlCol="0">
            <a:spAutoFit/>
          </a:bodyPr>
          <a:lstStyle/>
          <a:p>
            <a:endParaRPr lang="pl-PL" dirty="0" smtClean="0"/>
          </a:p>
          <a:p>
            <a:r>
              <a:rPr lang="pl-PL" dirty="0" smtClean="0"/>
              <a:t>Links:  </a:t>
            </a:r>
            <a:r>
              <a:rPr lang="pl-PL" dirty="0" smtClean="0">
                <a:hlinkClick r:id="rId3"/>
              </a:rPr>
              <a:t>http</a:t>
            </a:r>
            <a:r>
              <a:rPr lang="pl-PL" dirty="0">
                <a:hlinkClick r:id="rId3"/>
              </a:rPr>
              <a:t>://www.whether-to-wed.com/appeals-court-strikes-gay-marriage-bans-indiana-wisconsin</a:t>
            </a:r>
            <a:r>
              <a:rPr lang="pl-PL" dirty="0" smtClean="0">
                <a:hlinkClick r:id="rId3"/>
              </a:rPr>
              <a:t>/</a:t>
            </a:r>
            <a:r>
              <a:rPr lang="pl-PL" dirty="0" smtClean="0"/>
              <a:t> </a:t>
            </a:r>
          </a:p>
          <a:p>
            <a:r>
              <a:rPr lang="en-GB" dirty="0" smtClean="0">
                <a:hlinkClick r:id="rId4"/>
              </a:rPr>
              <a:t>www.interia.pl</a:t>
            </a:r>
            <a:r>
              <a:rPr lang="pl-PL" dirty="0" smtClean="0"/>
              <a:t> – </a:t>
            </a:r>
            <a:r>
              <a:rPr lang="pl-PL" dirty="0" smtClean="0">
                <a:hlinkClick r:id="rId5"/>
              </a:rPr>
              <a:t>www.google.com/pl</a:t>
            </a:r>
            <a:r>
              <a:rPr lang="pl-PL" dirty="0"/>
              <a:t> - </a:t>
            </a:r>
            <a:r>
              <a:rPr lang="pl-PL" dirty="0">
                <a:hlinkClick r:id="rId6"/>
              </a:rPr>
              <a:t>www.porady-dla-seniora.pl/rodzina/jak-poradzic-sobie-z-choroba-bliskiej-osoby</a:t>
            </a:r>
            <a:r>
              <a:rPr lang="pl-PL" dirty="0" smtClean="0">
                <a:hlinkClick r:id="rId6"/>
              </a:rPr>
              <a:t>/</a:t>
            </a:r>
            <a:r>
              <a:rPr lang="pl-PL" dirty="0"/>
              <a:t> - </a:t>
            </a:r>
            <a:r>
              <a:rPr lang="pl-PL" dirty="0">
                <a:hlinkClick r:id="rId7"/>
              </a:rPr>
              <a:t>http://</a:t>
            </a:r>
            <a:r>
              <a:rPr lang="pl-PL" dirty="0" smtClean="0">
                <a:hlinkClick r:id="rId7"/>
              </a:rPr>
              <a:t>niezalezna.pl/66507-nauczyciele-maja-dosc-obietnic-platformy-tysiace-pracownikow-oswiaty-protestuja-przed-kprm</a:t>
            </a:r>
            <a:r>
              <a:rPr lang="pl-PL" dirty="0" smtClean="0"/>
              <a:t> </a:t>
            </a:r>
            <a:endParaRPr lang="en-GB" dirty="0"/>
          </a:p>
        </p:txBody>
      </p:sp>
    </p:spTree>
    <p:extLst>
      <p:ext uri="{BB962C8B-B14F-4D97-AF65-F5344CB8AC3E}">
        <p14:creationId xmlns:p14="http://schemas.microsoft.com/office/powerpoint/2010/main" val="142638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45720" indent="0" algn="ctr">
              <a:buNone/>
            </a:pPr>
            <a:r>
              <a:rPr lang="pl-PL" sz="2400" dirty="0" smtClean="0"/>
              <a:t>T</a:t>
            </a:r>
            <a:r>
              <a:rPr lang="en-GB" sz="2400" dirty="0" smtClean="0"/>
              <a:t>he </a:t>
            </a:r>
            <a:r>
              <a:rPr lang="en-GB" sz="2400" dirty="0"/>
              <a:t>resistance takes on different forms. It can be: having a clear aim and striving to its implementation, or standing up for one’s rights. In the past there were many examples of the resistance. The most famous is </a:t>
            </a:r>
            <a:r>
              <a:rPr lang="pl-PL" sz="2400" dirty="0" smtClean="0"/>
              <a:t/>
            </a:r>
            <a:br>
              <a:rPr lang="pl-PL" sz="2400" dirty="0" smtClean="0"/>
            </a:br>
            <a:r>
              <a:rPr lang="en-GB" sz="2400" dirty="0" smtClean="0"/>
              <a:t>the II </a:t>
            </a:r>
            <a:r>
              <a:rPr lang="en-GB" sz="2400" dirty="0"/>
              <a:t>World War period. Can we observe similar </a:t>
            </a:r>
            <a:r>
              <a:rPr lang="en-GB" sz="2400" dirty="0" smtClean="0"/>
              <a:t>behaviour </a:t>
            </a:r>
            <a:r>
              <a:rPr lang="en-GB" sz="2400" dirty="0"/>
              <a:t>in the present? Of course, but they take a slightly different form. Formerly they could be both active and passive actions, such as setting up secret groups in order to defeat the main enemy: Adolf Hitler during the II World War. </a:t>
            </a:r>
          </a:p>
        </p:txBody>
      </p:sp>
    </p:spTree>
    <p:extLst>
      <p:ext uri="{BB962C8B-B14F-4D97-AF65-F5344CB8AC3E}">
        <p14:creationId xmlns:p14="http://schemas.microsoft.com/office/powerpoint/2010/main" val="145140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GB" sz="4000" dirty="0" smtClean="0"/>
              <a:t>Resistance</a:t>
            </a:r>
            <a:r>
              <a:rPr lang="pl-PL" sz="4000" dirty="0" smtClean="0"/>
              <a:t> in the present</a:t>
            </a:r>
            <a:endParaRPr lang="en-GB" sz="4000" dirty="0"/>
          </a:p>
        </p:txBody>
      </p:sp>
      <p:sp>
        <p:nvSpPr>
          <p:cNvPr id="3" name="Symbol zastępczy zawartości 2"/>
          <p:cNvSpPr>
            <a:spLocks noGrp="1"/>
          </p:cNvSpPr>
          <p:nvPr>
            <p:ph idx="1"/>
          </p:nvPr>
        </p:nvSpPr>
        <p:spPr/>
        <p:txBody>
          <a:bodyPr>
            <a:normAutofit/>
          </a:bodyPr>
          <a:lstStyle/>
          <a:p>
            <a:pPr marL="45720" indent="0" algn="ctr">
              <a:buNone/>
            </a:pPr>
            <a:r>
              <a:rPr lang="en-GB" sz="2400" dirty="0"/>
              <a:t>Today, every one of us comes across the phenomenon of resistance. Sometimes it is related to smaller, sometimes bigger problems. We'll show some of them with a few examples from  everyday life of our loved ones, peers and ourselves: </a:t>
            </a:r>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a:p>
            <a:pPr marL="45720" indent="0">
              <a:buNone/>
            </a:pPr>
            <a:endParaRPr lang="en-GB" dirty="0"/>
          </a:p>
        </p:txBody>
      </p:sp>
    </p:spTree>
    <p:extLst>
      <p:ext uri="{BB962C8B-B14F-4D97-AF65-F5344CB8AC3E}">
        <p14:creationId xmlns:p14="http://schemas.microsoft.com/office/powerpoint/2010/main" val="21506762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120" y="369455"/>
            <a:ext cx="9509760" cy="5660125"/>
          </a:xfrm>
        </p:spPr>
        <p:txBody>
          <a:bodyPr>
            <a:normAutofit/>
          </a:bodyPr>
          <a:lstStyle/>
          <a:p>
            <a:pPr marL="45720" indent="0">
              <a:buNone/>
            </a:pPr>
            <a:endParaRPr lang="pl-PL" dirty="0" smtClean="0"/>
          </a:p>
          <a:p>
            <a:pPr marL="45720" indent="0" algn="ctr">
              <a:buNone/>
            </a:pPr>
            <a:r>
              <a:rPr lang="pl-PL" sz="2400" dirty="0" err="1" smtClean="0"/>
              <a:t>Everyone</a:t>
            </a:r>
            <a:r>
              <a:rPr lang="en-GB" sz="2400" dirty="0" smtClean="0"/>
              <a:t> </a:t>
            </a:r>
            <a:r>
              <a:rPr lang="en-GB" sz="2400" dirty="0"/>
              <a:t>of us meets with injustice and knows really well that when it touches us, we're feeling bad, but sometimes someone resists it. </a:t>
            </a:r>
            <a:r>
              <a:rPr lang="pl-PL" sz="2400" dirty="0" smtClean="0"/>
              <a:t>People</a:t>
            </a:r>
            <a:r>
              <a:rPr lang="en-GB" sz="2400" dirty="0" smtClean="0"/>
              <a:t> </a:t>
            </a:r>
            <a:r>
              <a:rPr lang="en-GB" sz="2400" dirty="0"/>
              <a:t>fight for their welfare, as well as others, they can do everything to reach justice for everyone, because it should be for all-no matter what kind of person you are. </a:t>
            </a:r>
            <a:endParaRPr lang="pl-PL" sz="2400" dirty="0"/>
          </a:p>
          <a:p>
            <a:pPr marL="45720" indent="0">
              <a:buNone/>
            </a:pPr>
            <a:endParaRPr lang="en-GB"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1767" y="2711358"/>
            <a:ext cx="5248465" cy="3501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5622667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120" y="803564"/>
            <a:ext cx="9509760" cy="5280612"/>
          </a:xfrm>
        </p:spPr>
        <p:txBody>
          <a:bodyPr/>
          <a:lstStyle/>
          <a:p>
            <a:pPr marL="45720" indent="0" algn="ctr">
              <a:buNone/>
            </a:pPr>
            <a:r>
              <a:rPr lang="en-GB" sz="2400" dirty="0" smtClean="0"/>
              <a:t>Intolerance</a:t>
            </a:r>
            <a:r>
              <a:rPr lang="en-GB" sz="2400" dirty="0"/>
              <a:t>. All </a:t>
            </a:r>
            <a:r>
              <a:rPr lang="en-GB" sz="2400" dirty="0" smtClean="0"/>
              <a:t>demonstrations, </a:t>
            </a:r>
            <a:r>
              <a:rPr lang="en-GB" sz="2400" dirty="0"/>
              <a:t>marches or even the simplest ignoring of unpleasant and annoying insults due to </a:t>
            </a:r>
            <a:r>
              <a:rPr lang="en-GB" sz="2400" dirty="0" smtClean="0"/>
              <a:t>e.g. </a:t>
            </a:r>
            <a:r>
              <a:rPr lang="en-GB" sz="2400" dirty="0"/>
              <a:t>skin colour, religion or sexual orientation are good examples of resistance. This is perhaps the most common situation that we encounter and because of which a lot of people suffer. </a:t>
            </a:r>
          </a:p>
          <a:p>
            <a:endParaRPr lang="en-GB" dirty="0"/>
          </a:p>
        </p:txBody>
      </p:sp>
      <p:pic>
        <p:nvPicPr>
          <p:cNvPr id="4" name="Obraz 3"/>
          <p:cNvPicPr>
            <a:picLocks noChangeAspect="1"/>
          </p:cNvPicPr>
          <p:nvPr/>
        </p:nvPicPr>
        <p:blipFill>
          <a:blip r:embed="rId2"/>
          <a:stretch>
            <a:fillRect/>
          </a:stretch>
        </p:blipFill>
        <p:spPr>
          <a:xfrm>
            <a:off x="3906301" y="2791139"/>
            <a:ext cx="4379397" cy="3293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631457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120" y="424873"/>
            <a:ext cx="9509760" cy="5604706"/>
          </a:xfrm>
        </p:spPr>
        <p:txBody>
          <a:bodyPr>
            <a:normAutofit/>
          </a:bodyPr>
          <a:lstStyle/>
          <a:p>
            <a:pPr marL="45720" indent="0" algn="ctr">
              <a:buNone/>
            </a:pPr>
            <a:r>
              <a:rPr lang="en-GB" sz="2400" dirty="0" smtClean="0"/>
              <a:t>Arguments </a:t>
            </a:r>
            <a:r>
              <a:rPr lang="en-GB" sz="2400" dirty="0"/>
              <a:t>and quarrels. We're now at the age of "being </a:t>
            </a:r>
            <a:r>
              <a:rPr lang="en-GB" sz="2400" dirty="0" smtClean="0"/>
              <a:t>rebellious". </a:t>
            </a:r>
            <a:r>
              <a:rPr lang="en-GB" sz="2400" dirty="0"/>
              <a:t>We want to do everything in defiance of parents or school. Sometimes we get nervous about unimportant things </a:t>
            </a:r>
            <a:r>
              <a:rPr lang="en-GB" sz="2400" dirty="0" smtClean="0"/>
              <a:t>e.g. </a:t>
            </a:r>
            <a:r>
              <a:rPr lang="en-GB" sz="2400" dirty="0"/>
              <a:t>when mother tell us to wear a cap and we resist, because we will look ugly in it or it will spoil our hairstyle, or when we want to come home after nightfall. This or similar situations can lead to a larger argument, and then the resistance is presented by increasing the tone of voice, being rude and vulgar </a:t>
            </a:r>
            <a:r>
              <a:rPr lang="en-GB" sz="2400" dirty="0" smtClean="0"/>
              <a:t>behaviour. </a:t>
            </a:r>
            <a:endParaRPr lang="en-GB" sz="24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253" y="2973226"/>
            <a:ext cx="4091493" cy="3428672"/>
          </a:xfrm>
          <a:prstGeom prst="rect">
            <a:avLst/>
          </a:prstGeom>
        </p:spPr>
      </p:pic>
    </p:spTree>
    <p:extLst>
      <p:ext uri="{BB962C8B-B14F-4D97-AF65-F5344CB8AC3E}">
        <p14:creationId xmlns:p14="http://schemas.microsoft.com/office/powerpoint/2010/main" val="246666597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120" y="544946"/>
            <a:ext cx="9509760" cy="5484634"/>
          </a:xfrm>
        </p:spPr>
        <p:txBody>
          <a:bodyPr/>
          <a:lstStyle/>
          <a:p>
            <a:pPr marL="45720" indent="0" algn="ctr">
              <a:buNone/>
            </a:pPr>
            <a:r>
              <a:rPr lang="en-GB" sz="2400" dirty="0" smtClean="0"/>
              <a:t>Reluctance </a:t>
            </a:r>
            <a:r>
              <a:rPr lang="en-GB" sz="2400" dirty="0"/>
              <a:t>to elderly or seriously ill. Some people feel repugnance or even disgust for the elderly, who often aren't at full </a:t>
            </a:r>
            <a:r>
              <a:rPr lang="en-GB" sz="2400" dirty="0" smtClean="0"/>
              <a:t>strength, </a:t>
            </a:r>
            <a:r>
              <a:rPr lang="en-GB" sz="2400" dirty="0"/>
              <a:t>because of disease, or even sick peers, demonstrating it by teasing and name-calling. Fortunately, there are people who despite the tragedy, resist and they just ignore them and sometimes answer clever riposte, which makes someone think over their bad behaviour and actions. </a:t>
            </a:r>
          </a:p>
          <a:p>
            <a:endParaRPr lang="en-GB"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135" y="2793026"/>
            <a:ext cx="5345730" cy="3561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797814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45720" indent="0" algn="ctr">
              <a:buNone/>
            </a:pPr>
            <a:r>
              <a:rPr lang="en-GB" sz="2400" dirty="0" smtClean="0"/>
              <a:t>When </a:t>
            </a:r>
            <a:r>
              <a:rPr lang="en-GB" sz="2400" dirty="0"/>
              <a:t>something we don't want is going to happen in our </a:t>
            </a:r>
            <a:r>
              <a:rPr lang="en-GB" sz="2400" dirty="0" smtClean="0"/>
              <a:t>life</a:t>
            </a:r>
            <a:r>
              <a:rPr lang="pl-PL" sz="2400" dirty="0" smtClean="0"/>
              <a:t>, w</a:t>
            </a:r>
            <a:r>
              <a:rPr lang="en-GB" sz="2400" dirty="0" smtClean="0"/>
              <a:t>e </a:t>
            </a:r>
            <a:r>
              <a:rPr lang="en-GB" sz="2400" dirty="0"/>
              <a:t>resist by doing everything to prevent the situation from occurring, but unfortunately when this situation happens, we resist by ignoring consequences or effects or "pretend" that situation never existed. In really special cases we get very furious, start do be rude or just don’t do we what actually have to do. </a:t>
            </a:r>
          </a:p>
        </p:txBody>
      </p:sp>
    </p:spTree>
    <p:extLst>
      <p:ext uri="{BB962C8B-B14F-4D97-AF65-F5344CB8AC3E}">
        <p14:creationId xmlns:p14="http://schemas.microsoft.com/office/powerpoint/2010/main" val="187249415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GB" sz="4000" dirty="0"/>
              <a:t>The differences beetwen the resistance in the past and in the present </a:t>
            </a:r>
          </a:p>
        </p:txBody>
      </p:sp>
      <p:sp>
        <p:nvSpPr>
          <p:cNvPr id="3" name="Symbol zastępczy tekstu 2"/>
          <p:cNvSpPr>
            <a:spLocks noGrp="1"/>
          </p:cNvSpPr>
          <p:nvPr>
            <p:ph type="body" idx="1"/>
          </p:nvPr>
        </p:nvSpPr>
        <p:spPr/>
        <p:txBody>
          <a:bodyPr>
            <a:normAutofit/>
          </a:bodyPr>
          <a:lstStyle/>
          <a:p>
            <a:pPr algn="ctr"/>
            <a:r>
              <a:rPr lang="pl-PL" sz="2800" dirty="0" smtClean="0"/>
              <a:t>Resistance in the past</a:t>
            </a:r>
            <a:endParaRPr lang="en-GB" sz="2800" dirty="0"/>
          </a:p>
        </p:txBody>
      </p:sp>
      <p:sp>
        <p:nvSpPr>
          <p:cNvPr id="4" name="Symbol zastępczy zawartości 3"/>
          <p:cNvSpPr>
            <a:spLocks noGrp="1"/>
          </p:cNvSpPr>
          <p:nvPr>
            <p:ph sz="half" idx="2"/>
          </p:nvPr>
        </p:nvSpPr>
        <p:spPr/>
        <p:txBody>
          <a:bodyPr>
            <a:noAutofit/>
          </a:bodyPr>
          <a:lstStyle/>
          <a:p>
            <a:pPr marL="45720" indent="0" algn="ctr">
              <a:buNone/>
            </a:pPr>
            <a:r>
              <a:rPr lang="en-GB" sz="2000" dirty="0"/>
              <a:t>In the past there were different kinds of resistance. One of the examples is the rise of slaves in ancient Rome, which Spartacus began. The cause of the rise was bad treatment of lower social groups by the empire. The Effects of resistance were significant destruction of the country and losses of the owners of the slaves.</a:t>
            </a:r>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738" y="1837464"/>
            <a:ext cx="5591104" cy="4304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123038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lefon służbowy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lefon służbowy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505542-BCEF-47F2-90D3-D407C4B4B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z ciemnobłękitnymi paskami (panoramiczna)</Template>
  <TotalTime>171</TotalTime>
  <Words>772</Words>
  <Application>Microsoft Office PowerPoint</Application>
  <PresentationFormat>Widescreen</PresentationFormat>
  <Paragraphs>26</Paragraphs>
  <Slides>12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Arial</vt:lpstr>
      <vt:lpstr>Calibri</vt:lpstr>
      <vt:lpstr>Banded Design Teal 16x9</vt:lpstr>
      <vt:lpstr>How we understand resistance?</vt:lpstr>
      <vt:lpstr>Presentazione standard di PowerPoint</vt:lpstr>
      <vt:lpstr>Resistance in the present</vt:lpstr>
      <vt:lpstr>Presentazione standard di PowerPoint</vt:lpstr>
      <vt:lpstr>Presentazione standard di PowerPoint</vt:lpstr>
      <vt:lpstr>Presentazione standard di PowerPoint</vt:lpstr>
      <vt:lpstr>Presentazione standard di PowerPoint</vt:lpstr>
      <vt:lpstr>Presentazione standard di PowerPoint</vt:lpstr>
      <vt:lpstr>The differences beetwen the resistance in the past and in the present </vt:lpstr>
      <vt:lpstr>The differences beetwen the resistance in the past and in the present </vt:lpstr>
      <vt:lpstr>Is it worth to resist?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Opór</dc:title>
  <dc:creator>Igor Pajkert</dc:creator>
  <cp:keywords/>
  <cp:lastModifiedBy>Ilenio</cp:lastModifiedBy>
  <cp:revision>25</cp:revision>
  <dcterms:created xsi:type="dcterms:W3CDTF">2015-11-03T14:51:18Z</dcterms:created>
  <dcterms:modified xsi:type="dcterms:W3CDTF">2017-03-05T07:52:07Z</dcterms:modified>
  <cp:contentStatus>Wersja ostateczna</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