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4" r:id="rId6"/>
    <p:sldId id="266" r:id="rId7"/>
    <p:sldId id="267" r:id="rId8"/>
    <p:sldId id="263" r:id="rId9"/>
    <p:sldId id="265" r:id="rId10"/>
    <p:sldId id="268" r:id="rId11"/>
    <p:sldId id="269" r:id="rId12"/>
    <p:sldId id="262" r:id="rId13"/>
    <p:sldId id="270" r:id="rId14"/>
    <p:sldId id="271" r:id="rId15"/>
    <p:sldId id="258" r:id="rId16"/>
    <p:sldId id="275" r:id="rId17"/>
    <p:sldId id="273" r:id="rId18"/>
    <p:sldId id="272" r:id="rId19"/>
    <p:sldId id="274" r:id="rId20"/>
    <p:sldId id="276" r:id="rId21"/>
    <p:sldId id="278" r:id="rId22"/>
    <p:sldId id="277" r:id="rId23"/>
    <p:sldId id="279" r:id="rId24"/>
    <p:sldId id="280" r:id="rId25"/>
    <p:sldId id="281" r:id="rId26"/>
    <p:sldId id="282" r:id="rId27"/>
    <p:sldId id="296" r:id="rId28"/>
    <p:sldId id="284" r:id="rId29"/>
    <p:sldId id="288" r:id="rId30"/>
    <p:sldId id="299" r:id="rId31"/>
    <p:sldId id="283" r:id="rId32"/>
    <p:sldId id="285" r:id="rId33"/>
    <p:sldId id="290" r:id="rId34"/>
    <p:sldId id="291" r:id="rId35"/>
    <p:sldId id="292" r:id="rId36"/>
    <p:sldId id="289" r:id="rId37"/>
    <p:sldId id="295" r:id="rId38"/>
    <p:sldId id="293" r:id="rId39"/>
    <p:sldId id="297" r:id="rId40"/>
    <p:sldId id="294" r:id="rId41"/>
    <p:sldId id="298" r:id="rId42"/>
    <p:sldId id="304" r:id="rId43"/>
    <p:sldId id="306" r:id="rId44"/>
    <p:sldId id="303" r:id="rId45"/>
    <p:sldId id="305" r:id="rId46"/>
    <p:sldId id="309" r:id="rId47"/>
    <p:sldId id="322" r:id="rId48"/>
    <p:sldId id="323" r:id="rId49"/>
    <p:sldId id="301" r:id="rId50"/>
    <p:sldId id="307" r:id="rId51"/>
    <p:sldId id="308" r:id="rId52"/>
    <p:sldId id="310" r:id="rId53"/>
    <p:sldId id="311" r:id="rId54"/>
    <p:sldId id="314" r:id="rId55"/>
    <p:sldId id="315" r:id="rId56"/>
    <p:sldId id="316" r:id="rId57"/>
    <p:sldId id="318" r:id="rId58"/>
    <p:sldId id="319" r:id="rId59"/>
    <p:sldId id="320" r:id="rId60"/>
    <p:sldId id="32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72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A58FD-ECA2-4845-90A7-5A4330686F3D}" type="datetimeFigureOut">
              <a:rPr lang="en-US" smtClean="0"/>
              <a:pPr/>
              <a:t>3/7/2017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45ED9B-3F73-4FD3-B748-AFD5E29C668A}"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A58FD-ECA2-4845-90A7-5A4330686F3D}" type="datetimeFigureOut">
              <a:rPr lang="en-US" smtClean="0"/>
              <a:pPr/>
              <a:t>3/7/2017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5ED9B-3F73-4FD3-B748-AFD5E29C668A}"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Holocaust Lesson</a:t>
            </a:r>
            <a:endParaRPr lang="en-US" dirty="0"/>
          </a:p>
        </p:txBody>
      </p:sp>
      <p:sp>
        <p:nvSpPr>
          <p:cNvPr id="3" name="Subtitle 2"/>
          <p:cNvSpPr>
            <a:spLocks noGrp="1"/>
          </p:cNvSpPr>
          <p:nvPr>
            <p:ph type="subTitle" idx="1"/>
          </p:nvPr>
        </p:nvSpPr>
        <p:spPr/>
        <p:txBody>
          <a:bodyPr/>
          <a:lstStyle/>
          <a:p>
            <a:r>
              <a:rPr lang="en-US" b="1" dirty="0" smtClean="0">
                <a:effectLst>
                  <a:outerShdw blurRad="38100" dist="38100" dir="2700000" algn="tl">
                    <a:srgbClr val="000000">
                      <a:alpha val="43137"/>
                    </a:srgbClr>
                  </a:outerShdw>
                </a:effectLst>
              </a:rPr>
              <a:t>Lithuania in 1939-1944</a:t>
            </a:r>
            <a:endParaRPr lang="en-US" b="1" dirty="0">
              <a:effectLst>
                <a:outerShdw blurRad="38100" dist="38100" dir="2700000" algn="tl">
                  <a:srgbClr val="000000">
                    <a:alpha val="43137"/>
                  </a:srgbClr>
                </a:outerShdw>
              </a:effectLst>
            </a:endParaRPr>
          </a:p>
        </p:txBody>
      </p:sp>
      <p:sp>
        <p:nvSpPr>
          <p:cNvPr id="4" name="Stačiakampis 3"/>
          <p:cNvSpPr/>
          <p:nvPr/>
        </p:nvSpPr>
        <p:spPr>
          <a:xfrm>
            <a:off x="1828800" y="600551"/>
            <a:ext cx="7010400" cy="923330"/>
          </a:xfrm>
          <a:prstGeom prst="rect">
            <a:avLst/>
          </a:prstGeom>
        </p:spPr>
        <p:txBody>
          <a:bodyPr wrap="square">
            <a:spAutoFit/>
          </a:bodyPr>
          <a:lstStyle/>
          <a:p>
            <a:r>
              <a:rPr lang="en-US" b="1" dirty="0"/>
              <a:t>“LESSONS FOR PRESENT, LESSONS FOR FUTURE”</a:t>
            </a:r>
            <a:r>
              <a:rPr lang="en-US" b="1" u="sng" dirty="0"/>
              <a:t/>
            </a:r>
            <a:br>
              <a:rPr lang="en-US" b="1" u="sng" dirty="0"/>
            </a:br>
            <a:r>
              <a:rPr lang="en-US" b="1" dirty="0"/>
              <a:t>PROJECT ID: 2014-1-ES01-KA201-004981</a:t>
            </a:r>
            <a:r>
              <a:rPr lang="ru-RU" dirty="0"/>
              <a:t/>
            </a:r>
            <a:br>
              <a:rPr lang="ru-RU" dirty="0"/>
            </a:br>
            <a:r>
              <a:rPr lang="en-US" b="1" dirty="0" smtClean="0"/>
              <a:t>2014/2017</a:t>
            </a:r>
            <a:endParaRPr lang="lt-LT" dirty="0"/>
          </a:p>
        </p:txBody>
      </p:sp>
      <p:pic>
        <p:nvPicPr>
          <p:cNvPr id="5" name="Paveikslėlis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 y="466904"/>
            <a:ext cx="1162050" cy="1190625"/>
          </a:xfrm>
          <a:prstGeom prst="rect">
            <a:avLst/>
          </a:prstGeom>
          <a:noFill/>
          <a:ln>
            <a:noFill/>
          </a:ln>
        </p:spPr>
      </p:pic>
      <p:sp>
        <p:nvSpPr>
          <p:cNvPr id="6" name="Stačiakampis 5"/>
          <p:cNvSpPr/>
          <p:nvPr/>
        </p:nvSpPr>
        <p:spPr>
          <a:xfrm>
            <a:off x="2286000" y="5454134"/>
            <a:ext cx="4205510" cy="369332"/>
          </a:xfrm>
          <a:prstGeom prst="rect">
            <a:avLst/>
          </a:prstGeom>
        </p:spPr>
        <p:txBody>
          <a:bodyPr wrap="none">
            <a:spAutoFit/>
          </a:bodyPr>
          <a:lstStyle/>
          <a:p>
            <a:r>
              <a:rPr lang="pl-PL" b="1" i="1" dirty="0" err="1"/>
              <a:t>Vilniaus</a:t>
            </a:r>
            <a:r>
              <a:rPr lang="pl-PL" b="1" i="1" dirty="0"/>
              <a:t> </a:t>
            </a:r>
            <a:r>
              <a:rPr lang="pl-PL" b="1" i="1" dirty="0" err="1"/>
              <a:t>Šolomo</a:t>
            </a:r>
            <a:r>
              <a:rPr lang="pl-PL" b="1" i="1" dirty="0"/>
              <a:t> </a:t>
            </a:r>
            <a:r>
              <a:rPr lang="pl-PL" b="1" i="1" dirty="0" err="1"/>
              <a:t>Aleichemo</a:t>
            </a:r>
            <a:r>
              <a:rPr lang="pl-PL" b="1" i="1" dirty="0"/>
              <a:t> ORT </a:t>
            </a:r>
            <a:r>
              <a:rPr lang="pl-PL" b="1" i="1" dirty="0" err="1"/>
              <a:t>gimnazija</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Pact Molotov-Ribbentrop</a:t>
            </a:r>
            <a:endParaRPr lang="en-US" sz="3200" dirty="0"/>
          </a:p>
        </p:txBody>
      </p:sp>
      <p:sp>
        <p:nvSpPr>
          <p:cNvPr id="3" name="Content Placeholder 2"/>
          <p:cNvSpPr>
            <a:spLocks noGrp="1"/>
          </p:cNvSpPr>
          <p:nvPr>
            <p:ph idx="1"/>
          </p:nvPr>
        </p:nvSpPr>
        <p:spPr/>
        <p:txBody>
          <a:bodyPr/>
          <a:lstStyle/>
          <a:p>
            <a:r>
              <a:rPr lang="en-US" dirty="0" smtClean="0"/>
              <a:t>www.youtube.com/watch?v=2m2BHAeQGxg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3200" dirty="0" smtClean="0"/>
              <a:t>The Treaty of Non-aggression between Germany and The USSR was signed in Moscow in 1939 on the 23rd of August</a:t>
            </a:r>
            <a:endParaRPr lang="en-US" sz="3200" dirty="0"/>
          </a:p>
        </p:txBody>
      </p:sp>
      <p:sp>
        <p:nvSpPr>
          <p:cNvPr id="3" name="Content Placeholder 2"/>
          <p:cNvSpPr>
            <a:spLocks noGrp="1"/>
          </p:cNvSpPr>
          <p:nvPr>
            <p:ph idx="1"/>
          </p:nvPr>
        </p:nvSpPr>
        <p:spPr/>
        <p:txBody>
          <a:bodyPr/>
          <a:lstStyle/>
          <a:p>
            <a:r>
              <a:rPr lang="en-US" dirty="0" smtClean="0"/>
              <a:t>www.youtube.com/watch?v=L4JbfjItzio</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Lithuanian Army in Vilnius, 1939</a:t>
            </a:r>
            <a:endParaRPr lang="en-US" sz="2800" b="1" dirty="0"/>
          </a:p>
        </p:txBody>
      </p:sp>
      <p:pic>
        <p:nvPicPr>
          <p:cNvPr id="4098" name="Picture 2" descr="C:\Documents and Settings\PC\My Documents\My Pictures\My Pictures\lietuvos kariuomene vilniuje 1939.jpg"/>
          <p:cNvPicPr>
            <a:picLocks noGrp="1" noChangeAspect="1" noChangeArrowheads="1"/>
          </p:cNvPicPr>
          <p:nvPr>
            <p:ph idx="1"/>
          </p:nvPr>
        </p:nvPicPr>
        <p:blipFill>
          <a:blip r:embed="rId2" cstate="print"/>
          <a:srcRect/>
          <a:stretch>
            <a:fillRect/>
          </a:stretch>
        </p:blipFill>
        <p:spPr bwMode="auto">
          <a:xfrm>
            <a:off x="1814515" y="1600200"/>
            <a:ext cx="5514970" cy="45259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dirty="0" smtClean="0"/>
              <a:t/>
            </a:r>
            <a:br>
              <a:rPr lang="lt-LT" sz="3200" dirty="0" smtClean="0"/>
            </a:br>
            <a:r>
              <a:rPr lang="lt-LT" sz="3200" dirty="0" smtClean="0"/>
              <a:t>Recuperation of the Vilnius Region</a:t>
            </a:r>
            <a:endParaRPr lang="en-US" sz="3200" dirty="0"/>
          </a:p>
        </p:txBody>
      </p:sp>
      <p:sp>
        <p:nvSpPr>
          <p:cNvPr id="3" name="Content Placeholder 2"/>
          <p:cNvSpPr>
            <a:spLocks noGrp="1"/>
          </p:cNvSpPr>
          <p:nvPr>
            <p:ph idx="1"/>
          </p:nvPr>
        </p:nvSpPr>
        <p:spPr/>
        <p:txBody>
          <a:bodyPr/>
          <a:lstStyle/>
          <a:p>
            <a:r>
              <a:rPr lang="en-US" dirty="0" smtClean="0"/>
              <a:t>www.youtube.com/watch?v=leLwzVlVAZo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3200" dirty="0" smtClean="0"/>
              <a:t>The Red Flud – the first occuption of Independant Lithuania by soviets.</a:t>
            </a:r>
            <a:endParaRPr lang="en-US" sz="3200" dirty="0"/>
          </a:p>
        </p:txBody>
      </p:sp>
      <p:sp>
        <p:nvSpPr>
          <p:cNvPr id="3" name="Content Placeholder 2"/>
          <p:cNvSpPr>
            <a:spLocks noGrp="1"/>
          </p:cNvSpPr>
          <p:nvPr>
            <p:ph idx="1"/>
          </p:nvPr>
        </p:nvSpPr>
        <p:spPr/>
        <p:txBody>
          <a:bodyPr/>
          <a:lstStyle/>
          <a:p>
            <a:r>
              <a:rPr lang="en-US" dirty="0" smtClean="0"/>
              <a:t>www.youtube.com/watch?v=u-Q-DFprGBQ</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a:bodyPr>
          <a:lstStyle/>
          <a:p>
            <a:endParaRPr lang="en-US" sz="2200" dirty="0" smtClean="0"/>
          </a:p>
          <a:p>
            <a:pPr marL="0" indent="0">
              <a:buNone/>
            </a:pPr>
            <a:endParaRPr lang="en-US" sz="2200" dirty="0"/>
          </a:p>
          <a:p>
            <a:r>
              <a:rPr lang="en-US" sz="2200" dirty="0" smtClean="0"/>
              <a:t>In 1940 06 17 the so called “ National Government” was formed. It led to the rule of the communists. In the “free” elections “ for the new Seimas (Parliament) the Lithuanian labor party candidates “won” and Independent Lithuania became just one of the Soviet Republic</a:t>
            </a:r>
            <a:endParaRPr lang="lt-LT" sz="2200" dirty="0" smtClean="0"/>
          </a:p>
          <a:p>
            <a:endParaRPr lang="lt-LT" sz="2200" dirty="0" smtClean="0"/>
          </a:p>
          <a:p>
            <a:r>
              <a:rPr lang="lt-LT" sz="2200" dirty="0" smtClean="0"/>
              <a:t>The sudden and humiliating sovietisation of Lithunia took place, the Constitution was abolished, private propery was nationlized, reprssions and exels to Siberian </a:t>
            </a:r>
            <a:r>
              <a:rPr lang="lt-LT" sz="2200" dirty="0" err="1" smtClean="0"/>
              <a:t>camps</a:t>
            </a:r>
            <a:r>
              <a:rPr lang="lt-LT" sz="2200" dirty="0" smtClean="0"/>
              <a:t> </a:t>
            </a:r>
            <a:r>
              <a:rPr lang="lt-LT" sz="2200" dirty="0" err="1" smtClean="0"/>
              <a:t>started</a:t>
            </a:r>
            <a:endParaRPr lang="lt-LT" sz="2200" dirty="0" smtClean="0"/>
          </a:p>
          <a:p>
            <a:pPr marL="0" indent="0">
              <a:buNone/>
            </a:pPr>
            <a:endParaRPr lang="lt-LT" sz="2200" dirty="0" smtClean="0"/>
          </a:p>
          <a:p>
            <a:endParaRPr lang="lt-LT" sz="2200" dirty="0" smtClean="0"/>
          </a:p>
          <a:p>
            <a:r>
              <a:rPr lang="lt-LT" sz="2400" dirty="0" smtClean="0"/>
              <a:t> During this first soviet occupation  more then 35 th Lithuanian citizens were killed, imprissoned, exelled  mostly the elita of the Independant Lithuania politiciants, </a:t>
            </a:r>
            <a:r>
              <a:rPr lang="lt-LT" sz="2400" dirty="0" err="1" smtClean="0"/>
              <a:t>intellectuals</a:t>
            </a:r>
            <a:r>
              <a:rPr lang="en-US" sz="2400" dirty="0" smtClean="0"/>
              <a:t>.</a:t>
            </a:r>
            <a:endParaRPr lang="lt-LT" sz="2400" dirty="0" smtClean="0"/>
          </a:p>
          <a:p>
            <a:endParaRPr lang="lt-LT" sz="2400" dirty="0" smtClean="0"/>
          </a:p>
          <a:p>
            <a:endParaRPr lang="lt-LT" sz="2200" dirty="0" smtClean="0"/>
          </a:p>
          <a:p>
            <a:endParaRPr lang="en-US" sz="2200"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campaign for the “workers “ government</a:t>
            </a:r>
            <a:endParaRPr lang="en-US" dirty="0"/>
          </a:p>
        </p:txBody>
      </p:sp>
      <p:pic>
        <p:nvPicPr>
          <p:cNvPr id="1026" name="Picture 2" descr="C:\Documents and Settings\PC\My Documents\My Pictures\My Pictures\balsuok_okupacija_1940.jpg"/>
          <p:cNvPicPr>
            <a:picLocks noGrp="1" noChangeAspect="1" noChangeArrowheads="1"/>
          </p:cNvPicPr>
          <p:nvPr>
            <p:ph idx="1"/>
          </p:nvPr>
        </p:nvPicPr>
        <p:blipFill>
          <a:blip r:embed="rId2" cstate="print"/>
          <a:srcRect/>
          <a:stretch>
            <a:fillRect/>
          </a:stretch>
        </p:blipFill>
        <p:spPr bwMode="auto">
          <a:xfrm>
            <a:off x="2953189" y="1524000"/>
            <a:ext cx="3374948" cy="48767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lt-LT" sz="2800" b="1" dirty="0" smtClean="0"/>
              <a:t/>
            </a:r>
            <a:br>
              <a:rPr lang="lt-LT" sz="2800" b="1" dirty="0" smtClean="0"/>
            </a:br>
            <a:r>
              <a:rPr lang="lt-LT" sz="2800" b="1" dirty="0" smtClean="0"/>
              <a:t>TThe so called “National Government” </a:t>
            </a:r>
            <a:r>
              <a:rPr lang="lt-LT" sz="2400" dirty="0" smtClean="0"/>
              <a:t>from the left: Matas Mickis, Vincas Krėvė-Mickevičius, Antanas Venclova, Justas Paleckis, Povilas Pakarskas, Ernestas Galvanauskas, Leonas Koganas, Vincas Vitkauskas</a:t>
            </a:r>
            <a:endParaRPr lang="en-US" sz="2800" b="1" dirty="0"/>
          </a:p>
        </p:txBody>
      </p:sp>
      <p:pic>
        <p:nvPicPr>
          <p:cNvPr id="4098" name="Picture 2" descr="C:\Documents and Settings\PC\My Documents\My Pictures\My Pictures\LSSR vyriausyb4 1940.jpg"/>
          <p:cNvPicPr>
            <a:picLocks noGrp="1" noChangeAspect="1" noChangeArrowheads="1"/>
          </p:cNvPicPr>
          <p:nvPr>
            <p:ph idx="1"/>
          </p:nvPr>
        </p:nvPicPr>
        <p:blipFill>
          <a:blip r:embed="rId2" cstate="print"/>
          <a:srcRect/>
          <a:stretch>
            <a:fillRect/>
          </a:stretch>
        </p:blipFill>
        <p:spPr bwMode="auto">
          <a:xfrm>
            <a:off x="1904999" y="1985612"/>
            <a:ext cx="5622141" cy="395798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The stamp with the coat of arms of the Lithuanian SSR</a:t>
            </a:r>
            <a:endParaRPr lang="en-US" sz="2800" b="1" dirty="0"/>
          </a:p>
        </p:txBody>
      </p:sp>
      <p:pic>
        <p:nvPicPr>
          <p:cNvPr id="3074" name="Picture 2" descr="C:\Documents and Settings\PC\My Documents\My Pictures\My Pictures\LTSR herbas.jpg"/>
          <p:cNvPicPr>
            <a:picLocks noGrp="1" noChangeAspect="1" noChangeArrowheads="1"/>
          </p:cNvPicPr>
          <p:nvPr>
            <p:ph idx="1"/>
          </p:nvPr>
        </p:nvPicPr>
        <p:blipFill>
          <a:blip r:embed="rId2" cstate="print"/>
          <a:srcRect/>
          <a:stretch>
            <a:fillRect/>
          </a:stretch>
        </p:blipFill>
        <p:spPr bwMode="auto">
          <a:xfrm>
            <a:off x="3048000" y="1778072"/>
            <a:ext cx="3100266" cy="424172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prisoners</a:t>
            </a:r>
            <a:endParaRPr lang="en-US" dirty="0"/>
          </a:p>
        </p:txBody>
      </p:sp>
      <p:pic>
        <p:nvPicPr>
          <p:cNvPr id="2050" name="Picture 2" descr="C:\Documents and Settings\PC\My Documents\My Pictures\My Pictures\tremimai 1941.jpg"/>
          <p:cNvPicPr>
            <a:picLocks noGrp="1" noChangeAspect="1" noChangeArrowheads="1"/>
          </p:cNvPicPr>
          <p:nvPr>
            <p:ph idx="1"/>
          </p:nvPr>
        </p:nvPicPr>
        <p:blipFill>
          <a:blip r:embed="rId2" cstate="print"/>
          <a:srcRect/>
          <a:stretch>
            <a:fillRect/>
          </a:stretch>
        </p:blipFill>
        <p:spPr bwMode="auto">
          <a:xfrm>
            <a:off x="2691987" y="1752600"/>
            <a:ext cx="3733159" cy="4191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t>1.  Introduction</a:t>
            </a:r>
            <a:r>
              <a:rPr lang="lt-LT" sz="2800" b="1" dirty="0" smtClean="0"/>
              <a:t>.The loss of Independance.</a:t>
            </a:r>
            <a:endParaRPr lang="en-US" sz="2800" b="1" dirty="0"/>
          </a:p>
        </p:txBody>
      </p:sp>
      <p:sp>
        <p:nvSpPr>
          <p:cNvPr id="3" name="Content Placeholder 2"/>
          <p:cNvSpPr>
            <a:spLocks noGrp="1"/>
          </p:cNvSpPr>
          <p:nvPr>
            <p:ph idx="1"/>
          </p:nvPr>
        </p:nvSpPr>
        <p:spPr>
          <a:xfrm>
            <a:off x="457200" y="990600"/>
            <a:ext cx="8229600" cy="5715000"/>
          </a:xfrm>
        </p:spPr>
        <p:txBody>
          <a:bodyPr>
            <a:noAutofit/>
          </a:bodyPr>
          <a:lstStyle/>
          <a:p>
            <a:r>
              <a:rPr lang="lt-LT" sz="2000" dirty="0" smtClean="0"/>
              <a:t>Nacis come to power in 1933 in Germany. Due to the secret protocols of the Molotov-Rebentrop pakt (nuoroda i metus ir turini), Lithuania a territory under the Russian power influence. </a:t>
            </a:r>
            <a:r>
              <a:rPr lang="lt-LT" sz="2000" dirty="0"/>
              <a:t> </a:t>
            </a:r>
            <a:r>
              <a:rPr lang="en-US" sz="2000" dirty="0" smtClean="0"/>
              <a:t>I</a:t>
            </a:r>
            <a:r>
              <a:rPr lang="lt-LT" sz="2000" dirty="0" smtClean="0"/>
              <a:t>n 1939 10.10 Lithunia is fored to acccept Russian military forces into the country. </a:t>
            </a:r>
          </a:p>
          <a:p>
            <a:r>
              <a:rPr lang="lt-LT" sz="2000" dirty="0" smtClean="0"/>
              <a:t>On the enforsment of the Soviet Military forces into the country, Lithuania could no longer have an independant international policy.Įsileidus </a:t>
            </a:r>
            <a:r>
              <a:rPr lang="lt-LT" sz="2000" dirty="0"/>
              <a:t>į savo teritoriją SSRS Raudonuosios Armijos karines įgulas, LR jau negalėjo savarankiškai vykdyti savo politikos ir turėjo derinti ją su SSRS.  </a:t>
            </a:r>
            <a:endParaRPr lang="en-US" sz="2000" dirty="0"/>
          </a:p>
          <a:p>
            <a:r>
              <a:rPr lang="lt-LT" sz="2000" dirty="0" smtClean="0"/>
              <a:t> In 1939.10.28 the Lithuanian Army entered Vilnius and the legislation of the LR came into force. But the USSR pressed the neutral LR and cumulated their Army on the border of Lithuania and Soviet Union. 1940.06.15 the Soviet Army occupied the whole Lithuania, thus violating the erlier sighned non-agression treaty.</a:t>
            </a:r>
          </a:p>
          <a:p>
            <a:pPr>
              <a:buNone/>
            </a:pPr>
            <a:r>
              <a:rPr lang="en-US" sz="1800" dirty="0"/>
              <a:t> </a:t>
            </a:r>
          </a:p>
          <a:p>
            <a:pPr>
              <a:buNone/>
            </a:pPr>
            <a:r>
              <a:rPr lang="en-US" sz="1800" dirty="0"/>
              <a:t> </a:t>
            </a:r>
          </a:p>
          <a:p>
            <a:endParaRPr lang="en-US"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carriage, in which Lithuanian citizens were deported to Siberia</a:t>
            </a:r>
            <a:endParaRPr lang="en-US" dirty="0"/>
          </a:p>
        </p:txBody>
      </p:sp>
      <p:pic>
        <p:nvPicPr>
          <p:cNvPr id="3074" name="Picture 2" descr="C:\Documents and Settings\PC\My Documents\My Pictures\My Pictures\tremimai 1941 I.jpg"/>
          <p:cNvPicPr>
            <a:picLocks noGrp="1" noChangeAspect="1" noChangeArrowheads="1"/>
          </p:cNvPicPr>
          <p:nvPr>
            <p:ph idx="1"/>
          </p:nvPr>
        </p:nvPicPr>
        <p:blipFill>
          <a:blip r:embed="rId2" cstate="print"/>
          <a:srcRect/>
          <a:stretch>
            <a:fillRect/>
          </a:stretch>
        </p:blipFill>
        <p:spPr bwMode="auto">
          <a:xfrm>
            <a:off x="1285852" y="1676400"/>
            <a:ext cx="6641476" cy="4419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Heading to Siberia</a:t>
            </a:r>
            <a:br>
              <a:rPr lang="en-US" dirty="0" smtClean="0"/>
            </a:br>
            <a:endParaRPr lang="en-US" dirty="0"/>
          </a:p>
        </p:txBody>
      </p:sp>
      <p:pic>
        <p:nvPicPr>
          <p:cNvPr id="5122" name="Picture 2" descr="C:\Documents and Settings\PC\My Documents\My Pictures\My Pictures\tremimai 1941 III.jpg"/>
          <p:cNvPicPr>
            <a:picLocks noGrp="1" noChangeAspect="1" noChangeArrowheads="1"/>
          </p:cNvPicPr>
          <p:nvPr>
            <p:ph idx="1"/>
          </p:nvPr>
        </p:nvPicPr>
        <p:blipFill>
          <a:blip r:embed="rId2" cstate="print"/>
          <a:srcRect/>
          <a:stretch>
            <a:fillRect/>
          </a:stretch>
        </p:blipFill>
        <p:spPr bwMode="auto">
          <a:xfrm>
            <a:off x="1585661" y="1600200"/>
            <a:ext cx="5972678" cy="45259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last glance at the occupied Motherland</a:t>
            </a:r>
            <a:endParaRPr lang="en-US" dirty="0"/>
          </a:p>
        </p:txBody>
      </p:sp>
      <p:pic>
        <p:nvPicPr>
          <p:cNvPr id="4098" name="Picture 2" descr="C:\Documents and Settings\PC\My Documents\My Pictures\My Pictures\tremimai 1941 II.jpg"/>
          <p:cNvPicPr>
            <a:picLocks noGrp="1" noChangeAspect="1" noChangeArrowheads="1"/>
          </p:cNvPicPr>
          <p:nvPr>
            <p:ph idx="1"/>
          </p:nvPr>
        </p:nvPicPr>
        <p:blipFill>
          <a:blip r:embed="rId2" cstate="print"/>
          <a:srcRect/>
          <a:stretch>
            <a:fillRect/>
          </a:stretch>
        </p:blipFill>
        <p:spPr bwMode="auto">
          <a:xfrm>
            <a:off x="1465777" y="1676400"/>
            <a:ext cx="6061364" cy="4267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t> The German occupation.</a:t>
            </a:r>
            <a:endParaRPr lang="en-US" sz="2800" b="1" dirty="0"/>
          </a:p>
        </p:txBody>
      </p:sp>
      <p:sp>
        <p:nvSpPr>
          <p:cNvPr id="3" name="Content Placeholder 2"/>
          <p:cNvSpPr>
            <a:spLocks noGrp="1"/>
          </p:cNvSpPr>
          <p:nvPr>
            <p:ph idx="1"/>
          </p:nvPr>
        </p:nvSpPr>
        <p:spPr/>
        <p:txBody>
          <a:bodyPr>
            <a:normAutofit fontScale="70000" lnSpcReduction="20000"/>
          </a:bodyPr>
          <a:lstStyle/>
          <a:p>
            <a:r>
              <a:rPr lang="lt-LT" dirty="0" smtClean="0"/>
              <a:t>In </a:t>
            </a:r>
            <a:r>
              <a:rPr lang="lt-LT" dirty="0"/>
              <a:t>1941 06 22 </a:t>
            </a:r>
            <a:r>
              <a:rPr lang="lt-LT" dirty="0" smtClean="0"/>
              <a:t>  the operation Barbarosa began. It marked the beginning of the most rapiid escalation o fthe war ever seen in the world before.</a:t>
            </a:r>
          </a:p>
          <a:p>
            <a:endParaRPr lang="en-US" dirty="0" smtClean="0"/>
          </a:p>
          <a:p>
            <a:r>
              <a:rPr lang="en-US" dirty="0" smtClean="0"/>
              <a:t>A</a:t>
            </a:r>
            <a:r>
              <a:rPr lang="lt-LT" dirty="0" smtClean="0"/>
              <a:t>fter the recuperation of the Vilnius region, there were about 200,000 Jews around. </a:t>
            </a:r>
            <a:r>
              <a:rPr lang="en-US" dirty="0" smtClean="0"/>
              <a:t>O</a:t>
            </a:r>
            <a:r>
              <a:rPr lang="lt-LT" dirty="0" smtClean="0"/>
              <a:t>nly 10,00 were evacuated to russia at the beginning of the war, the rest remaine din the occupied territory.</a:t>
            </a:r>
          </a:p>
          <a:p>
            <a:endParaRPr lang="en-US" dirty="0" smtClean="0"/>
          </a:p>
          <a:p>
            <a:r>
              <a:rPr lang="lt-LT" dirty="0" smtClean="0"/>
              <a:t>Lithuania was occupied practically without any opposition from the Russian army. The German legislation came into force at once.</a:t>
            </a:r>
            <a:endParaRPr lang="en-US" dirty="0" smtClean="0"/>
          </a:p>
          <a:p>
            <a:pPr marL="0" indent="0">
              <a:buNone/>
            </a:pPr>
            <a:endParaRPr lang="lt-LT" dirty="0" smtClean="0"/>
          </a:p>
          <a:p>
            <a:r>
              <a:rPr lang="lt-LT" dirty="0" smtClean="0"/>
              <a:t>The German occupation in Lithuania lasted for 3 years. The final solvation of the Jewish problem was in force on the teritory of Lithuania for all this period.</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t> Barbarossa Plan</a:t>
            </a:r>
            <a:endParaRPr lang="en-US" sz="2800" b="1" dirty="0"/>
          </a:p>
        </p:txBody>
      </p:sp>
      <p:pic>
        <p:nvPicPr>
          <p:cNvPr id="1026" name="Picture 2" descr="C:\Documents and Settings\PC\My Documents\My Pictures\My Pictures\operacija barbarosa.jpg"/>
          <p:cNvPicPr>
            <a:picLocks noGrp="1" noChangeAspect="1" noChangeArrowheads="1"/>
          </p:cNvPicPr>
          <p:nvPr>
            <p:ph idx="1"/>
          </p:nvPr>
        </p:nvPicPr>
        <p:blipFill>
          <a:blip r:embed="rId2" cstate="print"/>
          <a:srcRect/>
          <a:stretch>
            <a:fillRect/>
          </a:stretch>
        </p:blipFill>
        <p:spPr bwMode="auto">
          <a:xfrm>
            <a:off x="1598878" y="1143000"/>
            <a:ext cx="5946244" cy="5334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 Barbarossa Plan</a:t>
            </a:r>
            <a:endParaRPr lang="en-US" dirty="0"/>
          </a:p>
        </p:txBody>
      </p:sp>
      <p:pic>
        <p:nvPicPr>
          <p:cNvPr id="2050" name="Picture 2" descr="C:\Documents and Settings\PC\My Documents\My Pictures\My Pictures\operacija barbarossa.jpg"/>
          <p:cNvPicPr>
            <a:picLocks noGrp="1" noChangeAspect="1" noChangeArrowheads="1"/>
          </p:cNvPicPr>
          <p:nvPr>
            <p:ph idx="1"/>
          </p:nvPr>
        </p:nvPicPr>
        <p:blipFill>
          <a:blip r:embed="rId2" cstate="print"/>
          <a:srcRect/>
          <a:stretch>
            <a:fillRect/>
          </a:stretch>
        </p:blipFill>
        <p:spPr bwMode="auto">
          <a:xfrm>
            <a:off x="2771219" y="1143000"/>
            <a:ext cx="3601562" cy="49831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Reichskomisariat Ostland</a:t>
            </a:r>
            <a:endParaRPr lang="en-US" sz="2800" b="1" dirty="0"/>
          </a:p>
        </p:txBody>
      </p:sp>
      <p:pic>
        <p:nvPicPr>
          <p:cNvPr id="3074" name="Picture 2" descr="C:\Documents and Settings\PC\My Documents\My Pictures\My Pictures\Reichskommissariat_Ostland_.png"/>
          <p:cNvPicPr>
            <a:picLocks noGrp="1" noChangeAspect="1" noChangeArrowheads="1"/>
          </p:cNvPicPr>
          <p:nvPr>
            <p:ph idx="1"/>
          </p:nvPr>
        </p:nvPicPr>
        <p:blipFill>
          <a:blip r:embed="rId2" cstate="print"/>
          <a:srcRect/>
          <a:stretch>
            <a:fillRect/>
          </a:stretch>
        </p:blipFill>
        <p:spPr bwMode="auto">
          <a:xfrm>
            <a:off x="2934274" y="1600200"/>
            <a:ext cx="3275451" cy="452596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3. </a:t>
            </a:r>
            <a:r>
              <a:rPr lang="lt-LT" sz="2800" b="1" dirty="0" smtClean="0"/>
              <a:t>Naci occupation in Lithuania(1941 06</a:t>
            </a:r>
            <a:r>
              <a:rPr lang="en-US" sz="2800" b="1" dirty="0" smtClean="0"/>
              <a:t>.22</a:t>
            </a:r>
            <a:r>
              <a:rPr lang="lt-LT" sz="2800" b="1" dirty="0" smtClean="0"/>
              <a:t> -1944 )</a:t>
            </a:r>
            <a:endParaRPr lang="en-US" sz="2800" b="1" dirty="0"/>
          </a:p>
        </p:txBody>
      </p:sp>
      <p:sp>
        <p:nvSpPr>
          <p:cNvPr id="3" name="Content Placeholder 2"/>
          <p:cNvSpPr>
            <a:spLocks noGrp="1"/>
          </p:cNvSpPr>
          <p:nvPr>
            <p:ph idx="1"/>
          </p:nvPr>
        </p:nvSpPr>
        <p:spPr/>
        <p:txBody>
          <a:bodyPr>
            <a:normAutofit/>
          </a:bodyPr>
          <a:lstStyle/>
          <a:p>
            <a:pPr marL="0" indent="0">
              <a:buNone/>
            </a:pPr>
            <a:endParaRPr lang="lt-LT" dirty="0" smtClean="0"/>
          </a:p>
          <a:p>
            <a:r>
              <a:rPr lang="lt-LT" dirty="0" smtClean="0"/>
              <a:t>Naci occupation was extremely violent and mass murders of the citizens were widely in practise. The human rights were severioly violated.</a:t>
            </a:r>
          </a:p>
          <a:p>
            <a:r>
              <a:rPr lang="lt-LT" dirty="0" smtClean="0"/>
              <a:t>The mass murders were performed by the special einzac groups developed only for killing people.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FATE OF THE JEWS UNDER NACY REGIME</a:t>
            </a:r>
            <a:endParaRPr lang="en-US" dirty="0"/>
          </a:p>
        </p:txBody>
      </p:sp>
      <p:sp>
        <p:nvSpPr>
          <p:cNvPr id="3" name="Content Placeholder 2"/>
          <p:cNvSpPr>
            <a:spLocks noGrp="1"/>
          </p:cNvSpPr>
          <p:nvPr>
            <p:ph idx="1"/>
          </p:nvPr>
        </p:nvSpPr>
        <p:spPr/>
        <p:txBody>
          <a:bodyPr>
            <a:normAutofit fontScale="70000" lnSpcReduction="20000"/>
          </a:bodyPr>
          <a:lstStyle/>
          <a:p>
            <a:r>
              <a:rPr lang="lt-LT" dirty="0" smtClean="0"/>
              <a:t>The Jews were very severely persecuted, arested and murdered with the occupation of Lithuania.</a:t>
            </a:r>
          </a:p>
          <a:p>
            <a:r>
              <a:rPr lang="lt-LT" dirty="0" smtClean="0"/>
              <a:t>The Jews were killed by germans, police and paramilitary local forces, who answered to the calls of Lithuanian Activists (LAF). According to the analyses made by the historitians, the following groups o participants took the active part in mass murders of the Jews:1. criminals 2. local inhabitants who wanted to have  revenge on Jews for their participation in the Soviet structures.3. antysemitic people </a:t>
            </a:r>
          </a:p>
          <a:p>
            <a:r>
              <a:rPr lang="lt-LT" dirty="0" smtClean="0"/>
              <a:t>Though the fate of the Jews was clear under the Naci laws, the participation of Lithuanians in the implementation of these laws played an appreciable part. Despite the fact that there were liberal relations between Jews and Lithuanians in Independant Lithunia and the state antysemitizm was non existant, part of Lithuanians were envolved into the implementation of the Nazi policy and contributed to the destruction of the Jewish population</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einzacgrupe a,b"/>
          <p:cNvPicPr>
            <a:picLocks noChangeAspect="1" noChangeArrowheads="1"/>
          </p:cNvPicPr>
          <p:nvPr/>
        </p:nvPicPr>
        <p:blipFill>
          <a:blip r:embed="rId2" cstate="print"/>
          <a:srcRect/>
          <a:stretch>
            <a:fillRect/>
          </a:stretch>
        </p:blipFill>
        <p:spPr bwMode="auto">
          <a:xfrm>
            <a:off x="0" y="1676400"/>
            <a:ext cx="8839200" cy="421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Lithuania 1920-1939</a:t>
            </a:r>
            <a:endParaRPr lang="en-US" sz="2800" b="1" dirty="0"/>
          </a:p>
        </p:txBody>
      </p:sp>
      <p:pic>
        <p:nvPicPr>
          <p:cNvPr id="3074" name="Picture 2" descr="C:\Documents and Settings\PC\My Documents\My Pictures\My Pictures\lietuva 1920.jpg"/>
          <p:cNvPicPr>
            <a:picLocks noGrp="1" noChangeAspect="1" noChangeArrowheads="1"/>
          </p:cNvPicPr>
          <p:nvPr>
            <p:ph idx="1"/>
          </p:nvPr>
        </p:nvPicPr>
        <p:blipFill>
          <a:blip r:embed="rId2" cstate="print"/>
          <a:srcRect/>
          <a:stretch>
            <a:fillRect/>
          </a:stretch>
        </p:blipFill>
        <p:spPr bwMode="auto">
          <a:xfrm>
            <a:off x="2326097" y="1600200"/>
            <a:ext cx="4491805" cy="452596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400" b="1" dirty="0" smtClean="0"/>
              <a:t/>
            </a:r>
            <a:br>
              <a:rPr lang="lt-LT" sz="2400" b="1" dirty="0" smtClean="0"/>
            </a:br>
            <a:r>
              <a:rPr lang="lt-LT" sz="2400" b="1" dirty="0" smtClean="0"/>
              <a:t>Lithuania uder the occupation</a:t>
            </a:r>
            <a:endParaRPr lang="en-US" sz="2400" b="1" dirty="0"/>
          </a:p>
        </p:txBody>
      </p:sp>
      <p:pic>
        <p:nvPicPr>
          <p:cNvPr id="1026" name="Picture 2" descr="C:\Documents and Settings\PC\My Documents\My Pictures\My Pictures\Lietuva-vokiečių-okupacijos-metais-1941-1944-m..png"/>
          <p:cNvPicPr>
            <a:picLocks noGrp="1" noChangeAspect="1" noChangeArrowheads="1"/>
          </p:cNvPicPr>
          <p:nvPr>
            <p:ph idx="1"/>
          </p:nvPr>
        </p:nvPicPr>
        <p:blipFill>
          <a:blip r:embed="rId2" cstate="print"/>
          <a:srcRect/>
          <a:stretch>
            <a:fillRect/>
          </a:stretch>
        </p:blipFill>
        <p:spPr bwMode="auto">
          <a:xfrm>
            <a:off x="1701267" y="1600200"/>
            <a:ext cx="5741466" cy="45259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lt-LT" sz="2800" b="1" dirty="0" smtClean="0"/>
              <a:t>The report of the einsac group A, as of 1942, Jnuary</a:t>
            </a:r>
            <a:endParaRPr lang="en-US" sz="2800" b="1" dirty="0"/>
          </a:p>
        </p:txBody>
      </p:sp>
      <p:pic>
        <p:nvPicPr>
          <p:cNvPr id="4098" name="Picture 2" descr="C:\Documents and Settings\PC\My Documents\My Pictures\My Pictures\raportas einzacgrupes A 1942 01.jpg"/>
          <p:cNvPicPr>
            <a:picLocks noGrp="1" noChangeAspect="1" noChangeArrowheads="1"/>
          </p:cNvPicPr>
          <p:nvPr>
            <p:ph idx="1"/>
          </p:nvPr>
        </p:nvPicPr>
        <p:blipFill>
          <a:blip r:embed="rId2" cstate="print"/>
          <a:srcRect/>
          <a:stretch>
            <a:fillRect/>
          </a:stretch>
        </p:blipFill>
        <p:spPr bwMode="auto">
          <a:xfrm>
            <a:off x="2590800" y="1447800"/>
            <a:ext cx="3962400" cy="4876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
            </a:r>
            <a:br>
              <a:rPr lang="lt-LT" sz="2800" b="1" dirty="0" smtClean="0"/>
            </a:br>
            <a:r>
              <a:rPr lang="lt-LT" sz="2800" b="1" dirty="0" smtClean="0"/>
              <a:t>The arrests of the </a:t>
            </a:r>
            <a:r>
              <a:rPr lang="lt-LT" sz="2800" b="1" dirty="0" err="1" smtClean="0"/>
              <a:t>Jews</a:t>
            </a:r>
            <a:r>
              <a:rPr lang="lt-LT" sz="2800" b="1" dirty="0" smtClean="0"/>
              <a:t> i</a:t>
            </a:r>
            <a:r>
              <a:rPr lang="en-US" sz="2800" b="1" dirty="0" smtClean="0"/>
              <a:t>n</a:t>
            </a:r>
            <a:r>
              <a:rPr lang="lt-LT" sz="2800" b="1" dirty="0" smtClean="0"/>
              <a:t> 1941</a:t>
            </a:r>
            <a:endParaRPr lang="en-US" sz="2800" b="1" dirty="0"/>
          </a:p>
        </p:txBody>
      </p:sp>
      <p:pic>
        <p:nvPicPr>
          <p:cNvPr id="5122" name="Picture 2" descr="C:\Documents and Settings\PC\My Documents\My Pictures\My Pictures\arestai zydu 1941 07.jpg"/>
          <p:cNvPicPr>
            <a:picLocks noGrp="1" noChangeAspect="1" noChangeArrowheads="1"/>
          </p:cNvPicPr>
          <p:nvPr>
            <p:ph idx="1"/>
          </p:nvPr>
        </p:nvPicPr>
        <p:blipFill>
          <a:blip r:embed="rId2" cstate="print"/>
          <a:srcRect/>
          <a:stretch>
            <a:fillRect/>
          </a:stretch>
        </p:blipFill>
        <p:spPr bwMode="auto">
          <a:xfrm>
            <a:off x="1752599" y="1851154"/>
            <a:ext cx="6161745" cy="439724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bullet murder sight</a:t>
            </a:r>
            <a:endParaRPr lang="en-US" dirty="0"/>
          </a:p>
        </p:txBody>
      </p:sp>
      <p:pic>
        <p:nvPicPr>
          <p:cNvPr id="6146" name="Picture 2" descr="C:\Documents and Settings\PC\My Documents\My Pictures\My Pictures\zydu zudynes 1941 m..jpg"/>
          <p:cNvPicPr>
            <a:picLocks noGrp="1" noChangeAspect="1" noChangeArrowheads="1"/>
          </p:cNvPicPr>
          <p:nvPr>
            <p:ph idx="1"/>
          </p:nvPr>
        </p:nvPicPr>
        <p:blipFill>
          <a:blip r:embed="rId2" cstate="print"/>
          <a:srcRect/>
          <a:stretch>
            <a:fillRect/>
          </a:stretch>
        </p:blipFill>
        <p:spPr bwMode="auto">
          <a:xfrm>
            <a:off x="1679515" y="1828800"/>
            <a:ext cx="6392133" cy="4495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Lietūkis garage, Kaunas</a:t>
            </a:r>
            <a:endParaRPr lang="en-US" dirty="0"/>
          </a:p>
        </p:txBody>
      </p:sp>
      <p:pic>
        <p:nvPicPr>
          <p:cNvPr id="7170" name="Picture 2" descr="C:\Documents and Settings\PC\My Documents\My Pictures\My Pictures\zudynes garaze I.jpg"/>
          <p:cNvPicPr>
            <a:picLocks noGrp="1" noChangeAspect="1" noChangeArrowheads="1"/>
          </p:cNvPicPr>
          <p:nvPr>
            <p:ph idx="1"/>
          </p:nvPr>
        </p:nvPicPr>
        <p:blipFill>
          <a:blip r:embed="rId2" cstate="print"/>
          <a:srcRect/>
          <a:stretch>
            <a:fillRect/>
          </a:stretch>
        </p:blipFill>
        <p:spPr bwMode="auto">
          <a:xfrm>
            <a:off x="1476481" y="1752600"/>
            <a:ext cx="6482080" cy="4419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Lietūkis garage, </a:t>
            </a:r>
            <a:r>
              <a:rPr lang="en-US" dirty="0"/>
              <a:t>K</a:t>
            </a:r>
            <a:r>
              <a:rPr lang="en-US" dirty="0" smtClean="0"/>
              <a:t>aunas</a:t>
            </a:r>
            <a:endParaRPr lang="en-US" dirty="0"/>
          </a:p>
        </p:txBody>
      </p:sp>
      <p:pic>
        <p:nvPicPr>
          <p:cNvPr id="1026" name="Picture 2" descr="C:\Documents and Settings\PC\My Documents\My Pictures\My Pictures\garaze zudikas.jpg"/>
          <p:cNvPicPr>
            <a:picLocks noGrp="1" noChangeAspect="1" noChangeArrowheads="1"/>
          </p:cNvPicPr>
          <p:nvPr>
            <p:ph idx="1"/>
          </p:nvPr>
        </p:nvPicPr>
        <p:blipFill>
          <a:blip r:embed="rId2" cstate="print"/>
          <a:srcRect/>
          <a:stretch>
            <a:fillRect/>
          </a:stretch>
        </p:blipFill>
        <p:spPr bwMode="auto">
          <a:xfrm>
            <a:off x="3175000" y="1805781"/>
            <a:ext cx="2794000" cy="4114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a:endParaRPr lang="lt-LT" dirty="0" smtClean="0"/>
          </a:p>
          <a:p>
            <a:pPr algn="just"/>
            <a:r>
              <a:rPr lang="lt-LT" dirty="0" smtClean="0"/>
              <a:t>It is considered that Lithuania was the first country in Europe were the mass murders of Jews started.</a:t>
            </a:r>
          </a:p>
          <a:p>
            <a:pPr algn="just"/>
            <a:r>
              <a:rPr lang="lt-LT" dirty="0" smtClean="0"/>
              <a:t>The mass murders were performed in 3 </a:t>
            </a:r>
            <a:r>
              <a:rPr lang="lt-LT" dirty="0" err="1" smtClean="0"/>
              <a:t>stages</a:t>
            </a:r>
            <a:r>
              <a:rPr lang="lt-LT" dirty="0" smtClean="0"/>
              <a:t>:</a:t>
            </a:r>
            <a:endParaRPr lang="en-US" dirty="0" smtClean="0"/>
          </a:p>
          <a:p>
            <a:pPr marL="0" indent="0" algn="just">
              <a:buNone/>
            </a:pPr>
            <a:r>
              <a:rPr lang="lt-LT" dirty="0" smtClean="0"/>
              <a:t>1. mass murders of Jews in </a:t>
            </a:r>
            <a:r>
              <a:rPr lang="lt-LT" dirty="0" err="1" smtClean="0"/>
              <a:t>Lithunia</a:t>
            </a:r>
            <a:r>
              <a:rPr lang="lt-LT" dirty="0" smtClean="0"/>
              <a:t> </a:t>
            </a:r>
            <a:r>
              <a:rPr lang="en-US" dirty="0"/>
              <a:t>1941 June- November</a:t>
            </a:r>
            <a:endParaRPr lang="en-US" dirty="0" smtClean="0"/>
          </a:p>
          <a:p>
            <a:pPr marL="0" indent="0" algn="just">
              <a:buNone/>
            </a:pPr>
            <a:r>
              <a:rPr lang="lt-LT" dirty="0" smtClean="0"/>
              <a:t>2. The executions in Gethos. </a:t>
            </a:r>
            <a:r>
              <a:rPr lang="en-US" dirty="0" smtClean="0"/>
              <a:t>1941 July-1943 March</a:t>
            </a:r>
          </a:p>
          <a:p>
            <a:pPr marL="0" indent="0" algn="just">
              <a:buNone/>
            </a:pPr>
            <a:r>
              <a:rPr lang="lt-LT" dirty="0" smtClean="0"/>
              <a:t>3. Mass murders in the other parts of Lithuania and deportation to the concentration </a:t>
            </a:r>
            <a:r>
              <a:rPr lang="lt-LT" dirty="0" err="1" smtClean="0"/>
              <a:t>camps</a:t>
            </a:r>
            <a:r>
              <a:rPr lang="lt-LT" dirty="0" smtClean="0"/>
              <a:t>.</a:t>
            </a:r>
            <a:r>
              <a:rPr lang="en-US" dirty="0" smtClean="0"/>
              <a:t> </a:t>
            </a:r>
            <a:r>
              <a:rPr lang="lt-LT" dirty="0"/>
              <a:t>1943 m. </a:t>
            </a:r>
            <a:r>
              <a:rPr lang="en-US" dirty="0" smtClean="0"/>
              <a:t>April</a:t>
            </a:r>
            <a:r>
              <a:rPr lang="lt-LT" dirty="0" smtClean="0"/>
              <a:t>-1944 </a:t>
            </a:r>
            <a:r>
              <a:rPr lang="lt-LT" dirty="0"/>
              <a:t>m. </a:t>
            </a:r>
            <a:r>
              <a:rPr lang="en-US" dirty="0" smtClean="0"/>
              <a:t>July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www.youtube.com/watch?v=AhZgBcHX9rI</a:t>
            </a:r>
            <a:endParaRPr lang="en-US" dirty="0"/>
          </a:p>
        </p:txBody>
      </p:sp>
      <p:sp>
        <p:nvSpPr>
          <p:cNvPr id="3" name="Content Placeholder 2"/>
          <p:cNvSpPr>
            <a:spLocks noGrp="1"/>
          </p:cNvSpPr>
          <p:nvPr>
            <p:ph idx="1"/>
          </p:nvPr>
        </p:nvSpPr>
        <p:spPr/>
        <p:txBody>
          <a:bodyPr/>
          <a:lstStyle/>
          <a:p>
            <a:r>
              <a:rPr lang="lt-LT" dirty="0" smtClean="0"/>
              <a:t>Lithuania uder the nazy occupation 1941-1944</a:t>
            </a:r>
          </a:p>
          <a:p>
            <a:pPr marL="0" indent="0">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 (1941 09 06 – 1943 09 23) The plan of the Vilnius Ghettoes </a:t>
            </a:r>
            <a:endParaRPr lang="en-US" sz="2800" b="1" dirty="0"/>
          </a:p>
        </p:txBody>
      </p:sp>
      <p:pic>
        <p:nvPicPr>
          <p:cNvPr id="2050" name="Picture 2" descr="C:\Documents and Settings\PC\My Documents\My Pictures\My Pictures\vilniau getu planas III.jpg"/>
          <p:cNvPicPr>
            <a:picLocks noGrp="1" noChangeAspect="1" noChangeArrowheads="1"/>
          </p:cNvPicPr>
          <p:nvPr>
            <p:ph idx="1"/>
          </p:nvPr>
        </p:nvPicPr>
        <p:blipFill>
          <a:blip r:embed="rId2" cstate="print"/>
          <a:srcRect/>
          <a:stretch>
            <a:fillRect/>
          </a:stretch>
        </p:blipFill>
        <p:spPr bwMode="auto">
          <a:xfrm>
            <a:off x="1600200" y="1905000"/>
            <a:ext cx="6248400" cy="4267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www.youtube.com/watch?v=lxQm924L19U</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The secret of the Vilnius Ghetto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                                  Poland 1920-1939</a:t>
            </a:r>
            <a:endParaRPr lang="en-US" sz="2800" b="1" dirty="0"/>
          </a:p>
        </p:txBody>
      </p:sp>
      <p:pic>
        <p:nvPicPr>
          <p:cNvPr id="1026" name="Picture 2" descr="C:\Documents and Settings\PC\My Documents\My Pictures\My Pictures\lenkija 1920-1939.png"/>
          <p:cNvPicPr>
            <a:picLocks noGrp="1" noChangeAspect="1" noChangeArrowheads="1"/>
          </p:cNvPicPr>
          <p:nvPr>
            <p:ph idx="1"/>
          </p:nvPr>
        </p:nvPicPr>
        <p:blipFill>
          <a:blip r:embed="rId2" cstate="print"/>
          <a:srcRect/>
          <a:stretch>
            <a:fillRect/>
          </a:stretch>
        </p:blipFill>
        <p:spPr bwMode="auto">
          <a:xfrm>
            <a:off x="2218499" y="1600200"/>
            <a:ext cx="4707002" cy="452596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(1941 07 10 – 1944 07 12) The plan of Kaunas Ghetto</a:t>
            </a:r>
            <a:endParaRPr lang="en-US" sz="2800" b="1" dirty="0"/>
          </a:p>
        </p:txBody>
      </p:sp>
      <p:pic>
        <p:nvPicPr>
          <p:cNvPr id="3074" name="Picture 2" descr="C:\Documents and Settings\PC\My Documents\My Pictures\My Pictures\kauno geto planas.gif"/>
          <p:cNvPicPr>
            <a:picLocks noGrp="1" noChangeAspect="1" noChangeArrowheads="1"/>
          </p:cNvPicPr>
          <p:nvPr>
            <p:ph idx="1"/>
          </p:nvPr>
        </p:nvPicPr>
        <p:blipFill>
          <a:blip r:embed="rId2" cstate="print"/>
          <a:srcRect/>
          <a:stretch>
            <a:fillRect/>
          </a:stretch>
        </p:blipFill>
        <p:spPr bwMode="auto">
          <a:xfrm>
            <a:off x="1524000" y="1862931"/>
            <a:ext cx="6096000" cy="40005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4.</a:t>
            </a:r>
            <a:r>
              <a:rPr lang="lt-LT" sz="2800" b="1" dirty="0" smtClean="0"/>
              <a:t>(1941-1944)</a:t>
            </a:r>
            <a:br>
              <a:rPr lang="lt-LT" sz="2800" b="1" dirty="0" smtClean="0"/>
            </a:br>
            <a:r>
              <a:rPr lang="lt-LT" sz="2800" b="1" dirty="0" smtClean="0"/>
              <a:t>The resistence movement in Lithuania</a:t>
            </a:r>
            <a:endParaRPr lang="en-US" sz="2800" b="1" dirty="0"/>
          </a:p>
        </p:txBody>
      </p:sp>
      <p:sp>
        <p:nvSpPr>
          <p:cNvPr id="3" name="Content Placeholder 2"/>
          <p:cNvSpPr>
            <a:spLocks noGrp="1"/>
          </p:cNvSpPr>
          <p:nvPr>
            <p:ph idx="1"/>
          </p:nvPr>
        </p:nvSpPr>
        <p:spPr>
          <a:xfrm>
            <a:off x="457200" y="1295400"/>
            <a:ext cx="8229600" cy="5334000"/>
          </a:xfrm>
        </p:spPr>
        <p:txBody>
          <a:bodyPr>
            <a:normAutofit fontScale="92500" lnSpcReduction="10000"/>
          </a:bodyPr>
          <a:lstStyle/>
          <a:p>
            <a:pPr lvl="0"/>
            <a:r>
              <a:rPr lang="lt-LT" sz="2000" dirty="0" smtClean="0"/>
              <a:t>Under the extremely rough oppression of the naci regime, the resistence organizations started their activities in 1941-44. They were opperated seperately and by national, party, governmental and other principals.</a:t>
            </a:r>
            <a:endParaRPr lang="ru-RU" sz="2000" dirty="0" smtClean="0"/>
          </a:p>
          <a:p>
            <a:pPr lvl="0"/>
            <a:r>
              <a:rPr lang="lt-LT" sz="2000" dirty="0" smtClean="0"/>
              <a:t>The Lithuanian national resistence organizations started their activities for the Independant Lithuania in 1941, as soon as nacis occupied Lithuania.</a:t>
            </a:r>
            <a:endParaRPr lang="ru-RU" sz="2000" dirty="0" smtClean="0"/>
          </a:p>
          <a:p>
            <a:pPr lvl="0"/>
            <a:r>
              <a:rPr lang="lt-LT" sz="2000" dirty="0" smtClean="0"/>
              <a:t>.</a:t>
            </a:r>
            <a:endParaRPr lang="ru-RU" sz="2000" dirty="0" smtClean="0"/>
          </a:p>
          <a:p>
            <a:pPr lvl="0"/>
            <a:r>
              <a:rPr lang="lt-LT" sz="2000" dirty="0" smtClean="0"/>
              <a:t>The Polish Army Krajova also operated in Lithuanian teritoryfrom 1942. Their aim was to rebuil the Polan din the prewar borders. (with vilnius and Vilnius region). This Army participated in both: the activities for the Soviets and against them.</a:t>
            </a:r>
            <a:endParaRPr lang="ru-RU" sz="2000" dirty="0" smtClean="0"/>
          </a:p>
          <a:p>
            <a:pPr lvl="0"/>
            <a:r>
              <a:rPr lang="lt-LT" sz="2000" dirty="0" smtClean="0"/>
              <a:t>The Soviet partizans reprezented the USSR on the occupied teritory. Russians, Lithuanias, Jews and others served there.</a:t>
            </a:r>
            <a:endParaRPr lang="ru-RU" sz="2000" dirty="0" smtClean="0"/>
          </a:p>
          <a:p>
            <a:pPr lvl="0"/>
            <a:r>
              <a:rPr lang="lt-LT" sz="2000" dirty="0" smtClean="0"/>
              <a:t>The Jews, who were condemed for extermination took part in the battle against nacis in various forms: a) spiritual resistence in Gettos,b0 armed resistence in Gettoes, c)armed resistence with the partizans, d) in the Soviet army.</a:t>
            </a:r>
            <a:endParaRPr lang="ru-RU" sz="2000" dirty="0" smtClean="0"/>
          </a:p>
          <a:p>
            <a:r>
              <a:rPr lang="lt-LT" sz="2000" dirty="0" smtClean="0"/>
              <a:t>The most active resistence of the Jews took place in Vilnius and Kaunas Gettoes</a:t>
            </a:r>
            <a:endParaRPr lang="lt-LT" sz="1900" dirty="0" smtClean="0"/>
          </a:p>
          <a:p>
            <a:pPr algn="just"/>
            <a:endParaRPr lang="lt-LT" sz="1900" dirty="0" smtClean="0"/>
          </a:p>
          <a:p>
            <a:pPr algn="just"/>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Lenkijos  kariuomenės Armija Krajowa dalinys</a:t>
            </a:r>
            <a:endParaRPr lang="en-US" sz="2800" b="1" dirty="0"/>
          </a:p>
        </p:txBody>
      </p:sp>
      <p:pic>
        <p:nvPicPr>
          <p:cNvPr id="4" name="Content Placeholder 3" descr="C:\Documents and Settings\PC\My Documents\My Pictures\My Pictures\armia krajowa.jpg"/>
          <p:cNvPicPr>
            <a:picLocks noGrp="1" noChangeAspect="1" noChangeArrowheads="1"/>
          </p:cNvPicPr>
          <p:nvPr>
            <p:ph idx="1"/>
          </p:nvPr>
        </p:nvPicPr>
        <p:blipFill>
          <a:blip r:embed="rId2" cstate="print"/>
          <a:srcRect/>
          <a:stretch>
            <a:fillRect/>
          </a:stretch>
        </p:blipFill>
        <p:spPr bwMode="auto">
          <a:xfrm>
            <a:off x="2971801" y="2424470"/>
            <a:ext cx="3998888" cy="359533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t>a) </a:t>
            </a:r>
            <a:r>
              <a:rPr lang="lt-LT" sz="2800" dirty="0" smtClean="0"/>
              <a:t>Spiritual resistence in gettoes.</a:t>
            </a:r>
            <a:endParaRPr lang="en-US" sz="2800" b="1" dirty="0"/>
          </a:p>
        </p:txBody>
      </p:sp>
      <p:sp>
        <p:nvSpPr>
          <p:cNvPr id="3" name="Content Placeholder 2"/>
          <p:cNvSpPr>
            <a:spLocks noGrp="1"/>
          </p:cNvSpPr>
          <p:nvPr>
            <p:ph idx="1"/>
          </p:nvPr>
        </p:nvSpPr>
        <p:spPr>
          <a:xfrm>
            <a:off x="457200" y="1219200"/>
            <a:ext cx="8229600" cy="4906963"/>
          </a:xfrm>
        </p:spPr>
        <p:txBody>
          <a:bodyPr>
            <a:normAutofit/>
          </a:bodyPr>
          <a:lstStyle/>
          <a:p>
            <a:pPr lvl="0"/>
            <a:r>
              <a:rPr lang="lt-LT" sz="2400" dirty="0" smtClean="0"/>
              <a:t>The resistance of the kind a as bringing food and medicine to Getto in order to survive could be qualified as resistence ander the very rough oppression of the Naciz.</a:t>
            </a:r>
            <a:endParaRPr lang="ru-RU" sz="2400" dirty="0" smtClean="0"/>
          </a:p>
          <a:p>
            <a:pPr lvl="0"/>
            <a:r>
              <a:rPr lang="lt-LT" sz="2400" dirty="0" smtClean="0"/>
              <a:t>Schools, theatres, lectoriums were in place in Gettoes. The orchestras performed concerts, docters were in constant battle for the health of the gettoe inhabitants. </a:t>
            </a:r>
            <a:endParaRPr lang="ru-RU" sz="2400" dirty="0" smtClean="0"/>
          </a:p>
          <a:p>
            <a:pPr lvl="0"/>
            <a:r>
              <a:rPr lang="lt-LT" sz="2400" dirty="0" smtClean="0"/>
              <a:t>The highets level of the spiritual resistence was just to stay human, to maintain self</a:t>
            </a:r>
            <a:r>
              <a:rPr lang="en-US" sz="2400" dirty="0" smtClean="0"/>
              <a:t> </a:t>
            </a:r>
            <a:r>
              <a:rPr lang="lt-LT" sz="2400" dirty="0" smtClean="0"/>
              <a:t>respect and survive.</a:t>
            </a:r>
            <a:endParaRPr lang="ru-RU"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The SPIRITUAL RESISTENCE IN GETTO. </a:t>
            </a:r>
            <a:r>
              <a:rPr lang="en-US" sz="2800" b="1" dirty="0" smtClean="0"/>
              <a:t/>
            </a:r>
            <a:br>
              <a:rPr lang="en-US" sz="2800" b="1" dirty="0" smtClean="0"/>
            </a:br>
            <a:r>
              <a:rPr lang="lt-LT" sz="2800" b="1" dirty="0" smtClean="0"/>
              <a:t>Kaunas secondary school.</a:t>
            </a:r>
            <a:endParaRPr lang="ru-RU" sz="2800" dirty="0"/>
          </a:p>
        </p:txBody>
      </p:sp>
      <p:pic>
        <p:nvPicPr>
          <p:cNvPr id="3074" name="Picture 2" descr="C:\Documents and Settings\PC\My Documents\My Pictures\My Pictures\kauno geto mokykla.jpg"/>
          <p:cNvPicPr>
            <a:picLocks noGrp="1" noChangeAspect="1" noChangeArrowheads="1"/>
          </p:cNvPicPr>
          <p:nvPr>
            <p:ph idx="1"/>
          </p:nvPr>
        </p:nvPicPr>
        <p:blipFill>
          <a:blip r:embed="rId2" cstate="print"/>
          <a:srcRect/>
          <a:stretch>
            <a:fillRect/>
          </a:stretch>
        </p:blipFill>
        <p:spPr bwMode="auto">
          <a:xfrm>
            <a:off x="1682749" y="2057400"/>
            <a:ext cx="6217921" cy="3886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The SPIRITUAL RESISTENCE IN GETTO. Kaunas getto orchestra.</a:t>
            </a:r>
            <a:endParaRPr lang="en-US" sz="2800" dirty="0"/>
          </a:p>
        </p:txBody>
      </p:sp>
      <p:pic>
        <p:nvPicPr>
          <p:cNvPr id="4098" name="Picture 2" descr="C:\Documents and Settings\PC\My Documents\My Pictures\My Pictures\kauno geto orkestras.jpg"/>
          <p:cNvPicPr>
            <a:picLocks noGrp="1" noChangeAspect="1" noChangeArrowheads="1"/>
          </p:cNvPicPr>
          <p:nvPr>
            <p:ph idx="1"/>
          </p:nvPr>
        </p:nvPicPr>
        <p:blipFill>
          <a:blip r:embed="rId2" cstate="print"/>
          <a:srcRect/>
          <a:stretch>
            <a:fillRect/>
          </a:stretch>
        </p:blipFill>
        <p:spPr bwMode="auto">
          <a:xfrm>
            <a:off x="1752600" y="1986999"/>
            <a:ext cx="5945711" cy="395660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New Year </a:t>
            </a:r>
            <a:r>
              <a:rPr lang="lt-LT" sz="2800" b="1" dirty="0" err="1" smtClean="0"/>
              <a:t>poster</a:t>
            </a:r>
            <a:r>
              <a:rPr lang="lt-LT" sz="2800" b="1" dirty="0" smtClean="0"/>
              <a:t> o</a:t>
            </a:r>
            <a:r>
              <a:rPr lang="en-US" sz="2800" b="1" dirty="0" smtClean="0"/>
              <a:t>f</a:t>
            </a:r>
            <a:r>
              <a:rPr lang="lt-LT" sz="2800" b="1" dirty="0" smtClean="0"/>
              <a:t> Vilnius Gretto The</a:t>
            </a:r>
            <a:r>
              <a:rPr lang="en-US" sz="2800" b="1" dirty="0" smtClean="0"/>
              <a:t>a</a:t>
            </a:r>
            <a:r>
              <a:rPr lang="lt-LT" sz="2800" b="1" dirty="0" smtClean="0"/>
              <a:t>tre.</a:t>
            </a:r>
            <a:endParaRPr lang="ru-RU" sz="2800" dirty="0"/>
          </a:p>
        </p:txBody>
      </p:sp>
      <p:pic>
        <p:nvPicPr>
          <p:cNvPr id="1026" name="Picture 2" descr="C:\Documents and Settings\PC\My Documents\My Pictures\My Pictures\geto teatro afisa.jpg"/>
          <p:cNvPicPr>
            <a:picLocks noGrp="1" noChangeAspect="1" noChangeArrowheads="1"/>
          </p:cNvPicPr>
          <p:nvPr>
            <p:ph idx="1"/>
          </p:nvPr>
        </p:nvPicPr>
        <p:blipFill>
          <a:blip r:embed="rId2" cstate="print"/>
          <a:srcRect/>
          <a:stretch>
            <a:fillRect/>
          </a:stretch>
        </p:blipFill>
        <p:spPr bwMode="auto">
          <a:xfrm>
            <a:off x="2819400" y="1565129"/>
            <a:ext cx="3687904" cy="483567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600" b="1" dirty="0"/>
              <a:t>Vilnius </a:t>
            </a:r>
            <a:r>
              <a:rPr lang="lt-LT" sz="3600" b="1" dirty="0" smtClean="0"/>
              <a:t>G</a:t>
            </a:r>
            <a:r>
              <a:rPr lang="en-US" sz="3600" b="1" dirty="0" smtClean="0"/>
              <a:t>h</a:t>
            </a:r>
            <a:r>
              <a:rPr lang="lt-LT" sz="3600" b="1" dirty="0" err="1" smtClean="0"/>
              <a:t>etto</a:t>
            </a:r>
            <a:r>
              <a:rPr lang="lt-LT" sz="3600" b="1" dirty="0" smtClean="0"/>
              <a:t> </a:t>
            </a:r>
            <a:r>
              <a:rPr lang="lt-LT" sz="3600" b="1" dirty="0" err="1"/>
              <a:t>The</a:t>
            </a:r>
            <a:r>
              <a:rPr lang="en-US" sz="3600" b="1" dirty="0"/>
              <a:t>a</a:t>
            </a:r>
            <a:r>
              <a:rPr lang="lt-LT" sz="3600" b="1" dirty="0" err="1"/>
              <a:t>tre</a:t>
            </a:r>
            <a:endParaRPr lang="lt-LT" sz="3600" dirty="0"/>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981200"/>
            <a:ext cx="6324600" cy="4732909"/>
          </a:xfrm>
        </p:spPr>
      </p:pic>
    </p:spTree>
    <p:extLst>
      <p:ext uri="{BB962C8B-B14F-4D97-AF65-F5344CB8AC3E}">
        <p14:creationId xmlns:p14="http://schemas.microsoft.com/office/powerpoint/2010/main" val="3570428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Vilnius </a:t>
            </a:r>
            <a:r>
              <a:rPr lang="lt-LT" dirty="0" smtClean="0"/>
              <a:t>G</a:t>
            </a:r>
            <a:r>
              <a:rPr lang="en-US" dirty="0" smtClean="0"/>
              <a:t>h</a:t>
            </a:r>
            <a:r>
              <a:rPr lang="lt-LT" dirty="0" err="1" smtClean="0"/>
              <a:t>etto</a:t>
            </a:r>
            <a:r>
              <a:rPr lang="lt-LT" dirty="0" smtClean="0"/>
              <a:t> </a:t>
            </a:r>
            <a:r>
              <a:rPr lang="lt-LT" dirty="0" err="1"/>
              <a:t>Theatre</a:t>
            </a:r>
            <a:endParaRPr lang="lt-LT" dirty="0"/>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600200"/>
            <a:ext cx="6264127" cy="4489291"/>
          </a:xfrm>
        </p:spPr>
      </p:pic>
    </p:spTree>
    <p:extLst>
      <p:ext uri="{BB962C8B-B14F-4D97-AF65-F5344CB8AC3E}">
        <p14:creationId xmlns:p14="http://schemas.microsoft.com/office/powerpoint/2010/main" val="3741060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lvl="0"/>
            <a:r>
              <a:rPr lang="en-US" sz="2800" dirty="0" smtClean="0"/>
              <a:t>b) </a:t>
            </a:r>
            <a:r>
              <a:rPr lang="lt-LT" sz="2800" dirty="0" err="1" smtClean="0"/>
              <a:t>The</a:t>
            </a:r>
            <a:r>
              <a:rPr lang="lt-LT" sz="2800" dirty="0" smtClean="0"/>
              <a:t> </a:t>
            </a:r>
            <a:r>
              <a:rPr lang="lt-LT" sz="2800" dirty="0" err="1"/>
              <a:t>armed</a:t>
            </a:r>
            <a:r>
              <a:rPr lang="lt-LT" sz="2800" dirty="0"/>
              <a:t> </a:t>
            </a:r>
            <a:r>
              <a:rPr lang="lt-LT" sz="2800" dirty="0" err="1"/>
              <a:t>resistence</a:t>
            </a:r>
            <a:r>
              <a:rPr lang="lt-LT" sz="2800" dirty="0"/>
              <a:t> </a:t>
            </a:r>
            <a:r>
              <a:rPr lang="lt-LT" sz="2800" dirty="0" err="1"/>
              <a:t>in</a:t>
            </a:r>
            <a:r>
              <a:rPr lang="lt-LT" sz="2800" dirty="0"/>
              <a:t> </a:t>
            </a:r>
            <a:r>
              <a:rPr lang="lt-LT" sz="2800" dirty="0" err="1"/>
              <a:t>getto</a:t>
            </a:r>
            <a:r>
              <a:rPr lang="lt-LT" sz="2800" dirty="0"/>
              <a:t>.</a:t>
            </a:r>
            <a:r>
              <a:rPr lang="ru-RU" sz="2800" dirty="0"/>
              <a:t/>
            </a:r>
            <a:br>
              <a:rPr lang="ru-RU" sz="2800" dirty="0"/>
            </a:br>
            <a:endParaRPr lang="en-US" sz="2800" b="1" dirty="0"/>
          </a:p>
        </p:txBody>
      </p:sp>
      <p:sp>
        <p:nvSpPr>
          <p:cNvPr id="3" name="Content Placeholder 2"/>
          <p:cNvSpPr>
            <a:spLocks noGrp="1"/>
          </p:cNvSpPr>
          <p:nvPr>
            <p:ph idx="1"/>
          </p:nvPr>
        </p:nvSpPr>
        <p:spPr>
          <a:xfrm>
            <a:off x="457200" y="838200"/>
            <a:ext cx="8229600" cy="5791200"/>
          </a:xfrm>
        </p:spPr>
        <p:txBody>
          <a:bodyPr>
            <a:normAutofit fontScale="92500" lnSpcReduction="10000"/>
          </a:bodyPr>
          <a:lstStyle/>
          <a:p>
            <a:pPr lvl="0"/>
            <a:r>
              <a:rPr lang="lt-LT" sz="1800" dirty="0" err="1" smtClean="0"/>
              <a:t>The</a:t>
            </a:r>
            <a:r>
              <a:rPr lang="lt-LT" sz="1800" dirty="0" smtClean="0"/>
              <a:t> </a:t>
            </a:r>
            <a:r>
              <a:rPr lang="lt-LT" sz="1800" dirty="0" err="1" smtClean="0"/>
              <a:t>methods</a:t>
            </a:r>
            <a:r>
              <a:rPr lang="en-US" sz="1800" dirty="0" smtClean="0"/>
              <a:t> </a:t>
            </a:r>
            <a:r>
              <a:rPr lang="lt-LT" sz="1800" dirty="0" err="1" smtClean="0"/>
              <a:t>of</a:t>
            </a:r>
            <a:r>
              <a:rPr lang="lt-LT" sz="1800" dirty="0" smtClean="0"/>
              <a:t> the resistence were mainly like this: to organize rebellions and sabotage in Gettos, or to organize fles from Gettoes to the woos and fight with the partizans</a:t>
            </a:r>
            <a:endParaRPr lang="ru-RU" sz="1800" dirty="0" smtClean="0"/>
          </a:p>
          <a:p>
            <a:r>
              <a:rPr lang="lt-LT" sz="1800" dirty="0" smtClean="0"/>
              <a:t>The anti-nazi organization AKO (1942-44) was created in Kaunas Getto for the armed resistence. The leader was Chaimas jelinas.The AKO members performed various actions, such as burning the naci ammunition warehouse,railway accidents, bombing and other sabotage actions.</a:t>
            </a:r>
            <a:endParaRPr lang="ru-RU" sz="1800" dirty="0" smtClean="0"/>
          </a:p>
          <a:p>
            <a:r>
              <a:rPr lang="lt-LT" sz="1800" dirty="0" smtClean="0"/>
              <a:t>After the Childrens Act in 1944.03.25, part of the partizans from the getto resistence movement managed to escape and continued their vattle in belorus on the lake Naroc.</a:t>
            </a:r>
            <a:endParaRPr lang="ru-RU" sz="1800" dirty="0" smtClean="0"/>
          </a:p>
          <a:p>
            <a:r>
              <a:rPr lang="lt-LT" sz="1800" dirty="0" smtClean="0"/>
              <a:t>The Joint Partizan Organization (FPO 1942-43) under the leadership of Icchackas Vitenbergas , Aba Kovneris, Jechielis Seinboimas was established in Vilnius Getto for the armed resistence against naciz. The survivers of such organizations as sionists, Bund, Komunist party, jouth organizations joined the organization. The aim of the organization was to manage the armed resistance against nacis. But they did not eventualy decide, where to perform the armed actions: in getto or outside Getto.</a:t>
            </a:r>
            <a:endParaRPr lang="ru-RU" sz="1800" dirty="0" smtClean="0"/>
          </a:p>
          <a:p>
            <a:pPr algn="just"/>
            <a:r>
              <a:rPr lang="lt-LT" sz="1800" dirty="0" smtClean="0"/>
              <a:t>They performed sabotage, smuggled amunition and parts of the amunition from the german warehouses to Getto and assembled guns. The so called „Seinboim baricade“ battle took place in 1943.09.01. The leader himself was killed as well as many innocent people from the Getto.</a:t>
            </a:r>
            <a:endParaRPr lang="en-US" sz="1800" dirty="0" smtClean="0"/>
          </a:p>
          <a:p>
            <a:pPr algn="just"/>
            <a:r>
              <a:rPr lang="lt-LT" sz="1800" dirty="0" smtClean="0"/>
              <a:t> The partizans evacuated from getto to the Rudidninkai and Naroc frorests from June, 1943. The last evacuation of the partizans took place during the lividation og Getto in 1943.09.23</a:t>
            </a:r>
            <a:endParaRPr lang="ru-RU" sz="1800" dirty="0" smtClean="0"/>
          </a:p>
          <a:p>
            <a:pPr algn="just"/>
            <a:endParaRPr lang="lt-LT" sz="1800" dirty="0" smtClean="0"/>
          </a:p>
          <a:p>
            <a:pPr algn="just"/>
            <a:endParaRPr lang="lt-LT" sz="2000" dirty="0" smtClean="0"/>
          </a:p>
          <a:p>
            <a:pPr algn="just"/>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BILATERAL UNDERSTNDING</a:t>
            </a:r>
            <a:endParaRPr lang="en-US" sz="3600" dirty="0"/>
          </a:p>
        </p:txBody>
      </p:sp>
      <p:pic>
        <p:nvPicPr>
          <p:cNvPr id="6146" name="Picture 2" descr="C:\Documents and Settings\PC\My Documents\My Pictures\My Pictures\stalinas hitleris.jpg"/>
          <p:cNvPicPr>
            <a:picLocks noGrp="1" noChangeAspect="1" noChangeArrowheads="1"/>
          </p:cNvPicPr>
          <p:nvPr>
            <p:ph idx="1"/>
          </p:nvPr>
        </p:nvPicPr>
        <p:blipFill>
          <a:blip r:embed="rId2" cstate="print"/>
          <a:srcRect/>
          <a:stretch>
            <a:fillRect/>
          </a:stretch>
        </p:blipFill>
        <p:spPr bwMode="auto">
          <a:xfrm>
            <a:off x="1611065" y="1295401"/>
            <a:ext cx="5704135" cy="494674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Icchakas Vitenbergas (1907 – 1943)</a:t>
            </a:r>
            <a:endParaRPr lang="en-US" dirty="0"/>
          </a:p>
        </p:txBody>
      </p:sp>
      <p:pic>
        <p:nvPicPr>
          <p:cNvPr id="1026" name="Picture 2" descr="C:\Documents and Settings\PC\My Documents\My Pictures\My Pictures\vitenberg.jpg"/>
          <p:cNvPicPr>
            <a:picLocks noGrp="1" noChangeAspect="1" noChangeArrowheads="1"/>
          </p:cNvPicPr>
          <p:nvPr>
            <p:ph idx="1"/>
          </p:nvPr>
        </p:nvPicPr>
        <p:blipFill>
          <a:blip r:embed="rId2" cstate="print"/>
          <a:srcRect/>
          <a:stretch>
            <a:fillRect/>
          </a:stretch>
        </p:blipFill>
        <p:spPr bwMode="auto">
          <a:xfrm>
            <a:off x="3047999" y="1714340"/>
            <a:ext cx="3053517" cy="4305459"/>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Aba Kovneris (1918-1987)</a:t>
            </a:r>
            <a:endParaRPr lang="en-US" dirty="0"/>
          </a:p>
        </p:txBody>
      </p:sp>
      <p:pic>
        <p:nvPicPr>
          <p:cNvPr id="2050" name="Picture 2" descr="C:\Documents and Settings\PC\My Documents\My Pictures\My Pictures\Kovner Aba.jpg"/>
          <p:cNvPicPr>
            <a:picLocks noGrp="1" noChangeAspect="1" noChangeArrowheads="1"/>
          </p:cNvPicPr>
          <p:nvPr>
            <p:ph idx="1"/>
          </p:nvPr>
        </p:nvPicPr>
        <p:blipFill>
          <a:blip r:embed="rId2" cstate="print"/>
          <a:srcRect/>
          <a:stretch>
            <a:fillRect/>
          </a:stretch>
        </p:blipFill>
        <p:spPr bwMode="auto">
          <a:xfrm>
            <a:off x="2438399" y="1729580"/>
            <a:ext cx="4290219" cy="429021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The EPO manifest „Jews, join the </a:t>
            </a:r>
            <a:r>
              <a:rPr lang="en-US" sz="2800" b="1" dirty="0" smtClean="0"/>
              <a:t>a</a:t>
            </a:r>
            <a:r>
              <a:rPr lang="lt-LT" sz="2800" b="1" dirty="0" smtClean="0"/>
              <a:t>rmed resistence“</a:t>
            </a:r>
            <a:endParaRPr lang="en-US" sz="2800" b="1" dirty="0"/>
          </a:p>
        </p:txBody>
      </p:sp>
      <p:pic>
        <p:nvPicPr>
          <p:cNvPr id="2050" name="Picture 2" descr="C:\Documents and Settings\PC\My Documents\My Pictures\My Pictures\partizanu FPO manifestas.jpg"/>
          <p:cNvPicPr>
            <a:picLocks noGrp="1" noChangeAspect="1" noChangeArrowheads="1"/>
          </p:cNvPicPr>
          <p:nvPr>
            <p:ph idx="1"/>
          </p:nvPr>
        </p:nvPicPr>
        <p:blipFill>
          <a:blip r:embed="rId2" cstate="print"/>
          <a:srcRect/>
          <a:stretch>
            <a:fillRect/>
          </a:stretch>
        </p:blipFill>
        <p:spPr bwMode="auto">
          <a:xfrm>
            <a:off x="1580261" y="1600200"/>
            <a:ext cx="5983477" cy="4525963"/>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92162"/>
          </a:xfrm>
        </p:spPr>
        <p:txBody>
          <a:bodyPr>
            <a:normAutofit fontScale="90000"/>
          </a:bodyPr>
          <a:lstStyle/>
          <a:p>
            <a:r>
              <a:rPr lang="lt-LT" sz="2700" b="1" dirty="0" smtClean="0"/>
              <a:t>C)THE ARMER RESISTNCE, FIGHTING WITH THE PARTIZANS</a:t>
            </a:r>
            <a:endParaRPr lang="en-US" sz="2700" b="1"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pPr algn="just"/>
            <a:r>
              <a:rPr lang="lt-LT" sz="2400" dirty="0" smtClean="0"/>
              <a:t>The Jews who fled from the Gettos, aimed to joint the antynaci movements. They could do it also enetring the partizn brigades, acting in Belorus and Lithuania.</a:t>
            </a:r>
          </a:p>
          <a:p>
            <a:pPr algn="just"/>
            <a:endParaRPr lang="en-US" sz="2400" dirty="0" smtClean="0"/>
          </a:p>
          <a:p>
            <a:pPr algn="just"/>
            <a:r>
              <a:rPr lang="lt-LT" sz="2400" dirty="0" smtClean="0"/>
              <a:t>It is considered, that among the soviet unrgground fighters there were 62% Lithuanians, 21% Russians and 17% Jews. Jews were nearly in every partian brigade. </a:t>
            </a:r>
            <a:r>
              <a:rPr lang="en-US" sz="2400" dirty="0" smtClean="0"/>
              <a:t>T</a:t>
            </a:r>
            <a:r>
              <a:rPr lang="lt-LT" sz="2400" dirty="0" smtClean="0"/>
              <a:t>here were 4 Jews’ partizan brigades:Keršytojas</a:t>
            </a:r>
            <a:r>
              <a:rPr lang="lt-LT" sz="2400" dirty="0"/>
              <a:t>, Už pergalę, Mirtis fašizmui, </a:t>
            </a:r>
            <a:r>
              <a:rPr lang="lt-LT" sz="2400" dirty="0" smtClean="0"/>
              <a:t>Kova. In 1944 the Jews’ partzan brigdes were converted into a mixed ones.</a:t>
            </a:r>
          </a:p>
          <a:p>
            <a:pPr algn="just"/>
            <a:endParaRPr lang="lt-LT" sz="2400" dirty="0"/>
          </a:p>
          <a:p>
            <a:pPr algn="just"/>
            <a:r>
              <a:rPr lang="lt-LT" sz="2400" dirty="0" smtClean="0"/>
              <a:t>Inspite of a very vivid antysemitic happeneings, spcially in Belorus partizan brigades, the input of Jews into a partizan movement as not too small: about 31 echelons was turned over, 25 stem engines were demoloshd, 150 carriges, 5 automobilesw ere distroyed. !3 bridges were dimolished.700 tlephone poles were cut downas well as the wires, the soldiers of the nazy army killed.</a:t>
            </a:r>
          </a:p>
          <a:p>
            <a:pPr algn="just"/>
            <a:endParaRPr lang="lt-LT" sz="2400" dirty="0" smtClean="0"/>
          </a:p>
          <a:p>
            <a:pPr algn="just"/>
            <a:r>
              <a:rPr lang="en-US" sz="2400" dirty="0" smtClean="0"/>
              <a:t>The Jewish partisans together with the Soviet Army took part in the liberation of Vilnius and other cities.</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
            </a:r>
            <a:br>
              <a:rPr lang="lt-LT" sz="2800" b="1" dirty="0" smtClean="0"/>
            </a:br>
            <a:r>
              <a:rPr lang="lt-LT" sz="2800" b="1" dirty="0" smtClean="0"/>
              <a:t>A.Boge,. Series: “Jewish partizans”</a:t>
            </a:r>
            <a:endParaRPr lang="en-US" sz="2800" b="1" dirty="0"/>
          </a:p>
        </p:txBody>
      </p:sp>
      <p:pic>
        <p:nvPicPr>
          <p:cNvPr id="3074" name="Picture 2" descr="C:\Documents and Settings\PC\My Documents\My Pictures\My Pictures\partizanai I bogen.jpg"/>
          <p:cNvPicPr>
            <a:picLocks noGrp="1" noChangeAspect="1" noChangeArrowheads="1"/>
          </p:cNvPicPr>
          <p:nvPr>
            <p:ph idx="1"/>
          </p:nvPr>
        </p:nvPicPr>
        <p:blipFill>
          <a:blip r:embed="rId2" cstate="print"/>
          <a:srcRect/>
          <a:stretch>
            <a:fillRect/>
          </a:stretch>
        </p:blipFill>
        <p:spPr bwMode="auto">
          <a:xfrm>
            <a:off x="2004385" y="1905000"/>
            <a:ext cx="5495341" cy="4191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b="1" dirty="0"/>
              <a:t>A.Boge,. Series: “Jewish partizans” </a:t>
            </a:r>
            <a:endParaRPr lang="en-US" dirty="0"/>
          </a:p>
        </p:txBody>
      </p:sp>
      <p:pic>
        <p:nvPicPr>
          <p:cNvPr id="4098" name="Picture 2" descr="C:\Documents and Settings\PC\My Documents\My Pictures\My Pictures\partizanai zydu bogen.jpg"/>
          <p:cNvPicPr>
            <a:picLocks noGrp="1" noChangeAspect="1" noChangeArrowheads="1"/>
          </p:cNvPicPr>
          <p:nvPr>
            <p:ph idx="1"/>
          </p:nvPr>
        </p:nvPicPr>
        <p:blipFill>
          <a:blip r:embed="rId2" cstate="print"/>
          <a:srcRect/>
          <a:stretch>
            <a:fillRect/>
          </a:stretch>
        </p:blipFill>
        <p:spPr bwMode="auto">
          <a:xfrm>
            <a:off x="1981200" y="1798798"/>
            <a:ext cx="5297356" cy="422100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b="1" dirty="0"/>
              <a:t>A.Boge,. Series: “Jewish partizans” </a:t>
            </a:r>
            <a:endParaRPr lang="en-US" dirty="0"/>
          </a:p>
        </p:txBody>
      </p:sp>
      <p:pic>
        <p:nvPicPr>
          <p:cNvPr id="5122" name="Picture 2" descr="C:\Documents and Settings\PC\My Documents\My Pictures\My Pictures\partizanai  II bogen.jpg"/>
          <p:cNvPicPr>
            <a:picLocks noGrp="1" noChangeAspect="1" noChangeArrowheads="1"/>
          </p:cNvPicPr>
          <p:nvPr>
            <p:ph idx="1"/>
          </p:nvPr>
        </p:nvPicPr>
        <p:blipFill>
          <a:blip r:embed="rId2" cstate="print"/>
          <a:srcRect/>
          <a:stretch>
            <a:fillRect/>
          </a:stretch>
        </p:blipFill>
        <p:spPr bwMode="auto">
          <a:xfrm>
            <a:off x="3074950" y="1600200"/>
            <a:ext cx="2994099" cy="4525963"/>
          </a:xfrm>
          <a:prstGeom prst="rect">
            <a:avLst/>
          </a:prstGeom>
          <a:noFill/>
        </p:spPr>
      </p:pic>
      <p:pic>
        <p:nvPicPr>
          <p:cNvPr id="5123" name="Picture 3" descr="C:\Documents and Settings\PC\My Documents\My Pictures\My Pictures\partizanai  II bogen.jpg"/>
          <p:cNvPicPr>
            <a:picLocks noChangeAspect="1" noChangeArrowheads="1"/>
          </p:cNvPicPr>
          <p:nvPr/>
        </p:nvPicPr>
        <p:blipFill>
          <a:blip r:embed="rId2" cstate="print"/>
          <a:srcRect/>
          <a:stretch>
            <a:fillRect/>
          </a:stretch>
        </p:blipFill>
        <p:spPr bwMode="auto">
          <a:xfrm>
            <a:off x="2819400" y="1600199"/>
            <a:ext cx="3581400" cy="492442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a:t> A.Boge,. Series: “Jewish partizans”</a:t>
            </a:r>
            <a:endParaRPr lang="en-US" dirty="0"/>
          </a:p>
        </p:txBody>
      </p:sp>
      <p:pic>
        <p:nvPicPr>
          <p:cNvPr id="7170" name="Picture 2" descr="C:\Documents and Settings\PC\My Documents\My Pictures\My Pictures\partizanai IV bogen.jpg"/>
          <p:cNvPicPr>
            <a:picLocks noGrp="1" noChangeAspect="1" noChangeArrowheads="1"/>
          </p:cNvPicPr>
          <p:nvPr>
            <p:ph idx="1"/>
          </p:nvPr>
        </p:nvPicPr>
        <p:blipFill>
          <a:blip r:embed="rId2" cstate="print"/>
          <a:srcRect/>
          <a:stretch>
            <a:fillRect/>
          </a:stretch>
        </p:blipFill>
        <p:spPr bwMode="auto">
          <a:xfrm>
            <a:off x="1927305" y="1828800"/>
            <a:ext cx="4953000" cy="3810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JEWISH PARTIZANS I VILNIUS 1994</a:t>
            </a:r>
            <a:endParaRPr lang="en-US" sz="2800" b="1" dirty="0"/>
          </a:p>
        </p:txBody>
      </p:sp>
      <p:pic>
        <p:nvPicPr>
          <p:cNvPr id="8194" name="Picture 2" descr="C:\Documents and Settings\PC\My Documents\My Pictures\My Pictures\vilniaus geto partizanai.gif"/>
          <p:cNvPicPr>
            <a:picLocks noGrp="1" noChangeAspect="1" noChangeArrowheads="1"/>
          </p:cNvPicPr>
          <p:nvPr>
            <p:ph idx="1"/>
          </p:nvPr>
        </p:nvPicPr>
        <p:blipFill>
          <a:blip r:embed="rId2" cstate="print"/>
          <a:srcRect/>
          <a:stretch>
            <a:fillRect/>
          </a:stretch>
        </p:blipFill>
        <p:spPr bwMode="auto">
          <a:xfrm>
            <a:off x="1898715" y="1905000"/>
            <a:ext cx="5929555" cy="4343399"/>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b="1" dirty="0" smtClean="0"/>
              <a:t/>
            </a:r>
            <a:br>
              <a:rPr lang="en-US" sz="2800" b="1" dirty="0" smtClean="0"/>
            </a:br>
            <a:r>
              <a:rPr lang="en-US" sz="2800" b="1" dirty="0" smtClean="0"/>
              <a:t>d) Fighting in the soviet army</a:t>
            </a:r>
            <a:endParaRPr lang="en-US" sz="2800" b="1" dirty="0"/>
          </a:p>
        </p:txBody>
      </p:sp>
      <p:sp>
        <p:nvSpPr>
          <p:cNvPr id="3" name="Content Placeholder 2"/>
          <p:cNvSpPr>
            <a:spLocks noGrp="1"/>
          </p:cNvSpPr>
          <p:nvPr>
            <p:ph idx="1"/>
          </p:nvPr>
        </p:nvSpPr>
        <p:spPr>
          <a:xfrm>
            <a:off x="457200" y="1219200"/>
            <a:ext cx="8229600" cy="4906963"/>
          </a:xfrm>
        </p:spPr>
        <p:txBody>
          <a:bodyPr>
            <a:normAutofit fontScale="62500" lnSpcReduction="20000"/>
          </a:bodyPr>
          <a:lstStyle/>
          <a:p>
            <a:pPr marL="0" indent="0" algn="just">
              <a:buNone/>
            </a:pPr>
            <a:endParaRPr lang="lt-LT" sz="2800" dirty="0" smtClean="0"/>
          </a:p>
          <a:p>
            <a:pPr algn="just"/>
            <a:r>
              <a:rPr lang="lt-LT" sz="2800" dirty="0" smtClean="0"/>
              <a:t>The Lithuanian Jews mostly served in the 16th Divizion</a:t>
            </a:r>
          </a:p>
          <a:p>
            <a:pPr algn="just"/>
            <a:r>
              <a:rPr lang="en-US" sz="2800" dirty="0" smtClean="0"/>
              <a:t>I</a:t>
            </a:r>
            <a:r>
              <a:rPr lang="lt-LT" sz="2800" dirty="0" smtClean="0"/>
              <a:t>n 1941.12.18 The USSR Defence Comitee dcided to fom the 16th Division as a Lithuaanian one.</a:t>
            </a:r>
          </a:p>
          <a:p>
            <a:pPr algn="just"/>
            <a:r>
              <a:rPr lang="lt-LT" sz="2800" dirty="0" smtClean="0"/>
              <a:t> </a:t>
            </a:r>
            <a:endParaRPr lang="lt-LT" sz="2800" dirty="0"/>
          </a:p>
          <a:p>
            <a:pPr algn="just"/>
            <a:r>
              <a:rPr lang="lt-LT" sz="2800" dirty="0" smtClean="0"/>
              <a:t>The divission was formed mostly from the refugees, who fled from Lithuania. The Lithuanian solders, who earlier served inthe other units of the Soviet Army, were also included.</a:t>
            </a:r>
          </a:p>
          <a:p>
            <a:pPr algn="just"/>
            <a:endParaRPr lang="lt-LT" sz="2800" dirty="0" smtClean="0"/>
          </a:p>
          <a:p>
            <a:pPr algn="just"/>
            <a:r>
              <a:rPr lang="lt-LT" sz="2800" dirty="0" smtClean="0"/>
              <a:t>The divission consisted of 36,3% of Lithuanians, 29% russians, 29% Jews, 4,8% other nationalities. </a:t>
            </a:r>
            <a:r>
              <a:rPr lang="en-US" sz="2800" dirty="0" smtClean="0"/>
              <a:t>F</a:t>
            </a:r>
            <a:r>
              <a:rPr lang="lt-LT" sz="2800" dirty="0" smtClean="0"/>
              <a:t>rom 10 250 oldirs of the divission, 7000 were Lithuanians or other Lithuanian citizens.</a:t>
            </a:r>
          </a:p>
          <a:p>
            <a:pPr algn="just"/>
            <a:endParaRPr lang="lt-LT" sz="2800" dirty="0" smtClean="0"/>
          </a:p>
          <a:p>
            <a:pPr algn="just">
              <a:buNone/>
            </a:pPr>
            <a:r>
              <a:rPr lang="en-US" sz="2800" dirty="0" smtClean="0"/>
              <a:t>	</a:t>
            </a:r>
            <a:r>
              <a:rPr lang="lt-LT" sz="2800" dirty="0" smtClean="0"/>
              <a:t>It was the most jewsih military unit of the Red Army. </a:t>
            </a:r>
            <a:r>
              <a:rPr lang="en-US" sz="2800" dirty="0" smtClean="0"/>
              <a:t>T</a:t>
            </a:r>
            <a:r>
              <a:rPr lang="lt-LT" sz="2800" dirty="0" smtClean="0"/>
              <a:t>he division took part in the Kurst battle, took pat in the liberation of of Belorus and Lithuania from nacis. 12 soldiers were awarded the names of the Heroes of the Soviet union, 4 Jes include:</a:t>
            </a:r>
            <a:r>
              <a:rPr lang="en-US" sz="2800" dirty="0" smtClean="0"/>
              <a:t> </a:t>
            </a:r>
            <a:r>
              <a:rPr lang="lt-LT" sz="2800" dirty="0" smtClean="0"/>
              <a:t>Vulfas </a:t>
            </a:r>
            <a:r>
              <a:rPr lang="lt-LT" sz="2800" dirty="0"/>
              <a:t>Vilenskis, Kalmanas Šuras, Grigorijus Užpolis,  Borisas Cindelis (</a:t>
            </a:r>
            <a:r>
              <a:rPr lang="lt-LT" sz="2800" dirty="0" smtClean="0"/>
              <a:t>post mortem). Th divission was disembodied in 1956.</a:t>
            </a:r>
          </a:p>
          <a:p>
            <a:pPr algn="just">
              <a:buNone/>
            </a:pPr>
            <a:endParaRPr lang="lt-LT" sz="2800" dirty="0" smtClean="0"/>
          </a:p>
          <a:p>
            <a:pPr algn="just">
              <a:buNone/>
            </a:pPr>
            <a:endParaRPr lang="lt-LT" sz="2800" dirty="0" smtClean="0"/>
          </a:p>
          <a:p>
            <a:pPr algn="just"/>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PACT OF THE MURDERERS</a:t>
            </a:r>
            <a:endParaRPr lang="en-US" dirty="0"/>
          </a:p>
        </p:txBody>
      </p:sp>
      <p:pic>
        <p:nvPicPr>
          <p:cNvPr id="1026" name="Picture 2" descr="C:\Documents and Settings\PC\My Documents\My Pictures\My Pictures\MolotovRibbentrop paktas.jpg"/>
          <p:cNvPicPr>
            <a:picLocks noGrp="1" noChangeAspect="1" noChangeArrowheads="1"/>
          </p:cNvPicPr>
          <p:nvPr>
            <p:ph idx="1"/>
          </p:nvPr>
        </p:nvPicPr>
        <p:blipFill>
          <a:blip r:embed="rId2" cstate="print"/>
          <a:srcRect/>
          <a:stretch>
            <a:fillRect/>
          </a:stretch>
        </p:blipFill>
        <p:spPr bwMode="auto">
          <a:xfrm>
            <a:off x="2608276" y="1447800"/>
            <a:ext cx="4088780" cy="50292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CONCLUSIONS</a:t>
            </a:r>
            <a:endParaRPr lang="en-US" sz="2800" b="1" dirty="0"/>
          </a:p>
        </p:txBody>
      </p:sp>
      <p:sp>
        <p:nvSpPr>
          <p:cNvPr id="3" name="Content Placeholder 2"/>
          <p:cNvSpPr>
            <a:spLocks noGrp="1"/>
          </p:cNvSpPr>
          <p:nvPr>
            <p:ph idx="1"/>
          </p:nvPr>
        </p:nvSpPr>
        <p:spPr/>
        <p:txBody>
          <a:bodyPr>
            <a:normAutofit lnSpcReduction="10000"/>
          </a:bodyPr>
          <a:lstStyle/>
          <a:p>
            <a:pPr marL="0" indent="0">
              <a:buNone/>
            </a:pPr>
            <a:r>
              <a:rPr lang="lt-LT" sz="2800" dirty="0" smtClean="0"/>
              <a:t>The Jewish nation suffered from a most violent terririzmand the earlier unseen mass murder.</a:t>
            </a:r>
          </a:p>
          <a:p>
            <a:r>
              <a:rPr lang="lt-LT" sz="2800" dirty="0" smtClean="0"/>
              <a:t> Inspite of the horrible repressions, the Jews managed to organize resistence, display ideas,  heroizm and courage. They deended the nations honour.</a:t>
            </a:r>
          </a:p>
          <a:p>
            <a:r>
              <a:rPr lang="lt-LT" sz="2800" dirty="0" smtClean="0"/>
              <a:t>Jews who were condemed to death, but survived, brought the word of the partizan anthem to life”The hour, we dreamed of will come, and our steps will reverberate: we are here!”</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
            </a:r>
            <a:br>
              <a:rPr lang="en-US" sz="2800" b="1" dirty="0" smtClean="0"/>
            </a:br>
            <a:r>
              <a:rPr lang="en-US" sz="2800" b="1" dirty="0" smtClean="0"/>
              <a:t>The secret Pact of the Molotov-Ribbentrop</a:t>
            </a:r>
            <a:endParaRPr lang="en-US" sz="2800" b="1" dirty="0"/>
          </a:p>
        </p:txBody>
      </p:sp>
      <p:pic>
        <p:nvPicPr>
          <p:cNvPr id="2051" name="Picture 3" descr="C:\Documents and Settings\PC\My Documents\My Pictures\My Pictures\molotovo ribentropo slaptasis protokolas.jpg"/>
          <p:cNvPicPr>
            <a:picLocks noGrp="1" noChangeAspect="1" noChangeArrowheads="1"/>
          </p:cNvPicPr>
          <p:nvPr>
            <p:ph idx="1"/>
          </p:nvPr>
        </p:nvPicPr>
        <p:blipFill>
          <a:blip r:embed="rId2" cstate="print"/>
          <a:srcRect/>
          <a:stretch>
            <a:fillRect/>
          </a:stretch>
        </p:blipFill>
        <p:spPr bwMode="auto">
          <a:xfrm>
            <a:off x="2924689" y="1524000"/>
            <a:ext cx="3380705" cy="480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THE Molotpov-Ribbentrop PACT 1939 m.</a:t>
            </a:r>
            <a:endParaRPr lang="en-US" sz="2800" b="1" dirty="0"/>
          </a:p>
        </p:txBody>
      </p:sp>
      <p:pic>
        <p:nvPicPr>
          <p:cNvPr id="5122" name="Picture 2" descr="C:\Documents and Settings\PC\My Documents\My Pictures\My Pictures\Ribbentrop-Molotov pakt.png"/>
          <p:cNvPicPr>
            <a:picLocks noGrp="1" noChangeAspect="1" noChangeArrowheads="1"/>
          </p:cNvPicPr>
          <p:nvPr>
            <p:ph idx="1"/>
          </p:nvPr>
        </p:nvPicPr>
        <p:blipFill>
          <a:blip r:embed="rId2" cstate="print"/>
          <a:srcRect/>
          <a:stretch>
            <a:fillRect/>
          </a:stretch>
        </p:blipFill>
        <p:spPr bwMode="auto">
          <a:xfrm>
            <a:off x="1373439" y="1600200"/>
            <a:ext cx="6397121" cy="45259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Ripping of Poland</a:t>
            </a:r>
            <a:endParaRPr lang="en-US" sz="2800" b="1" dirty="0"/>
          </a:p>
        </p:txBody>
      </p:sp>
      <p:pic>
        <p:nvPicPr>
          <p:cNvPr id="2050" name="Picture 2" descr="C:\Documents and Settings\PC\My Documents\My Pictures\My Pictures\lenkijos padalinimas 1939.gif"/>
          <p:cNvPicPr>
            <a:picLocks noGrp="1" noChangeAspect="1" noChangeArrowheads="1"/>
          </p:cNvPicPr>
          <p:nvPr>
            <p:ph idx="1"/>
          </p:nvPr>
        </p:nvPicPr>
        <p:blipFill>
          <a:blip r:embed="rId2" cstate="print"/>
          <a:srcRect/>
          <a:stretch>
            <a:fillRect/>
          </a:stretch>
        </p:blipFill>
        <p:spPr bwMode="auto">
          <a:xfrm>
            <a:off x="2285999" y="1743436"/>
            <a:ext cx="4776119" cy="442876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TotalTime>
  <Words>1805</Words>
  <Application>Microsoft Office PowerPoint</Application>
  <PresentationFormat>Presentazione su schermo (4:3)</PresentationFormat>
  <Paragraphs>138</Paragraphs>
  <Slides>60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60</vt:i4>
      </vt:variant>
    </vt:vector>
  </HeadingPairs>
  <TitlesOfParts>
    <vt:vector size="63" baseType="lpstr">
      <vt:lpstr>Arial</vt:lpstr>
      <vt:lpstr>Calibri</vt:lpstr>
      <vt:lpstr>Office Theme</vt:lpstr>
      <vt:lpstr>Holocaust Lesson</vt:lpstr>
      <vt:lpstr>1.  Introduction.The loss of Independance.</vt:lpstr>
      <vt:lpstr>Lithuania 1920-1939</vt:lpstr>
      <vt:lpstr>                                  Poland 1920-1939</vt:lpstr>
      <vt:lpstr>BILATERAL UNDERSTNDING</vt:lpstr>
      <vt:lpstr>THE PACT OF THE MURDERERS</vt:lpstr>
      <vt:lpstr> The secret Pact of the Molotov-Ribbentrop</vt:lpstr>
      <vt:lpstr>THE Molotpov-Ribbentrop PACT 1939 m.</vt:lpstr>
      <vt:lpstr>The Ripping of Poland</vt:lpstr>
      <vt:lpstr>Pact Molotov-Ribbentrop</vt:lpstr>
      <vt:lpstr>The Treaty of Non-aggression between Germany and The USSR was signed in Moscow in 1939 on the 23rd of August</vt:lpstr>
      <vt:lpstr>Lithuanian Army in Vilnius, 1939</vt:lpstr>
      <vt:lpstr> Recuperation of the Vilnius Region</vt:lpstr>
      <vt:lpstr>The Red Flud – the first occuption of Independant Lithuania by soviets.</vt:lpstr>
      <vt:lpstr>Presentazione standard di PowerPoint</vt:lpstr>
      <vt:lpstr>The campaign for the “workers “ government</vt:lpstr>
      <vt:lpstr> TThe so called “National Government” from the left: Matas Mickis, Vincas Krėvė-Mickevičius, Antanas Venclova, Justas Paleckis, Povilas Pakarskas, Ernestas Galvanauskas, Leonas Koganas, Vincas Vitkauskas</vt:lpstr>
      <vt:lpstr>The stamp with the coat of arms of the Lithuanian SSR</vt:lpstr>
      <vt:lpstr>Political prisoners</vt:lpstr>
      <vt:lpstr>The carriage, in which Lithuanian citizens were deported to Siberia</vt:lpstr>
      <vt:lpstr>Heading to Siberia </vt:lpstr>
      <vt:lpstr>The last glance at the occupied Motherland</vt:lpstr>
      <vt:lpstr> The German occupation.</vt:lpstr>
      <vt:lpstr> Barbarossa Plan</vt:lpstr>
      <vt:lpstr> Barbarossa Plan</vt:lpstr>
      <vt:lpstr>Reichskomisariat Ostland</vt:lpstr>
      <vt:lpstr>3. Naci occupation in Lithuania(1941 06.22 -1944 )</vt:lpstr>
      <vt:lpstr>THE FATE OF THE JEWS UNDER NACY REGIME</vt:lpstr>
      <vt:lpstr>Presentazione standard di PowerPoint</vt:lpstr>
      <vt:lpstr> Lithuania uder the occupation</vt:lpstr>
      <vt:lpstr>The report of the einsac group A, as of 1942, Jnuary</vt:lpstr>
      <vt:lpstr> The arrests of the Jews in 1941</vt:lpstr>
      <vt:lpstr>The bullet murder sight</vt:lpstr>
      <vt:lpstr>Lietūkis garage, Kaunas</vt:lpstr>
      <vt:lpstr>Lietūkis garage, Kaunas</vt:lpstr>
      <vt:lpstr>Presentazione standard di PowerPoint</vt:lpstr>
      <vt:lpstr>www.youtube.com/watch?v=AhZgBcHX9rI</vt:lpstr>
      <vt:lpstr> (1941 09 06 – 1943 09 23) The plan of the Vilnius Ghettoes </vt:lpstr>
      <vt:lpstr>www.youtube.com/watch?v=lxQm924L19U</vt:lpstr>
      <vt:lpstr>(1941 07 10 – 1944 07 12) The plan of Kaunas Ghetto</vt:lpstr>
      <vt:lpstr>4.(1941-1944) The resistence movement in Lithuania</vt:lpstr>
      <vt:lpstr>Lenkijos  kariuomenės Armija Krajowa dalinys</vt:lpstr>
      <vt:lpstr>a) Spiritual resistence in gettoes.</vt:lpstr>
      <vt:lpstr>The SPIRITUAL RESISTENCE IN GETTO.  Kaunas secondary school.</vt:lpstr>
      <vt:lpstr>The SPIRITUAL RESISTENCE IN GETTO. Kaunas getto orchestra.</vt:lpstr>
      <vt:lpstr>New Year poster of Vilnius Gretto Theatre.</vt:lpstr>
      <vt:lpstr>Vilnius Ghetto Theatre</vt:lpstr>
      <vt:lpstr>Vilnius Ghetto Theatre</vt:lpstr>
      <vt:lpstr>b) The armed resistence in getto. </vt:lpstr>
      <vt:lpstr>Icchakas Vitenbergas (1907 – 1943)</vt:lpstr>
      <vt:lpstr>Aba Kovneris (1918-1987)</vt:lpstr>
      <vt:lpstr>The EPO manifest „Jews, join the armed resistence“</vt:lpstr>
      <vt:lpstr>C)THE ARMER RESISTNCE, FIGHTING WITH THE PARTIZANS</vt:lpstr>
      <vt:lpstr> A.Boge,. Series: “Jewish partizans”</vt:lpstr>
      <vt:lpstr>A.Boge,. Series: “Jewish partizans” </vt:lpstr>
      <vt:lpstr>A.Boge,. Series: “Jewish partizans” </vt:lpstr>
      <vt:lpstr> A.Boge,. Series: “Jewish partizans”</vt:lpstr>
      <vt:lpstr>JEWISH PARTIZANS I VILNIUS 1994</vt:lpstr>
      <vt:lpstr> d) Fighting in the soviet army</vt:lpstr>
      <vt:lpstr>CONCLUSIONS</vt:lpstr>
    </vt:vector>
  </TitlesOfParts>
  <Company>NONE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Holocaust Lesson</dc:title>
  <dc:creator>CHANGE_ME1</dc:creator>
  <cp:lastModifiedBy>Ilenio</cp:lastModifiedBy>
  <cp:revision>240</cp:revision>
  <dcterms:created xsi:type="dcterms:W3CDTF">2015-06-20T08:58:49Z</dcterms:created>
  <dcterms:modified xsi:type="dcterms:W3CDTF">2017-03-07T17:27:34Z</dcterms:modified>
</cp:coreProperties>
</file>