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magine 36"/>
          <p:cNvPicPr/>
          <p:nvPr/>
        </p:nvPicPr>
        <p:blipFill>
          <a:blip r:embed="rId2"/>
          <a:stretch/>
        </p:blipFill>
        <p:spPr>
          <a:xfrm>
            <a:off x="3602520" y="1604520"/>
            <a:ext cx="4985640" cy="3977280"/>
          </a:xfrm>
          <a:prstGeom prst="rect">
            <a:avLst/>
          </a:prstGeom>
          <a:ln>
            <a:noFill/>
          </a:ln>
        </p:spPr>
      </p:pic>
      <p:pic>
        <p:nvPicPr>
          <p:cNvPr id="38" name="Immagine 37"/>
          <p:cNvPicPr/>
          <p:nvPr/>
        </p:nvPicPr>
        <p:blipFill>
          <a:blip r:embed="rId2"/>
          <a:stretch/>
        </p:blipFill>
        <p:spPr>
          <a:xfrm>
            <a:off x="3602520" y="1604520"/>
            <a:ext cx="49856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sk-SK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25. 2. 2016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ECCCFAD-E2F9-4ADD-982C-7B2F4E4ADE41}" type="slidenum">
              <a:rPr lang="sk-SK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‹N›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sk-SK" sz="1800" spc="-1">
                <a:latin typeface="Calibri"/>
              </a:rPr>
              <a:t>Kliknúť na úpravu formátu textu titulku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800" spc="-1">
                <a:latin typeface="Calibri"/>
              </a:rPr>
              <a:t>Kliknúť na úpravu formátu textu osnovy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sk-SK" sz="2000" spc="-1">
                <a:latin typeface="Calibri"/>
              </a:rPr>
              <a:t>Druhá úroveň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800" spc="-1">
                <a:latin typeface="Calibri"/>
              </a:rPr>
              <a:t>Tretia úroveň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sk-SK" sz="1800" spc="-1">
                <a:latin typeface="Calibri"/>
              </a:rPr>
              <a:t>Štvrtá úroveň osnovy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spc="-1">
                <a:latin typeface="Calibri"/>
              </a:rPr>
              <a:t>Piata úroveň osnovy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spc="-1">
                <a:latin typeface="Calibri"/>
              </a:rPr>
              <a:t>Šiesta úroveň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spc="-1">
                <a:latin typeface="Calibri"/>
              </a:rPr>
              <a:t>Siedma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yle.hnonline.sk/vikend/292094-ano-som-gardista-dobry-krestan" TargetMode="External"/><Relationship Id="rId7" Type="http://schemas.openxmlformats.org/officeDocument/2006/relationships/hyperlink" Target="https://www.postoj.sk/1978/rozhovor-slovensky-stat-a-jeho-gardisti" TargetMode="External"/><Relationship Id="rId2" Type="http://schemas.openxmlformats.org/officeDocument/2006/relationships/hyperlink" Target="http://www.upn.gov.sk/publikacie_web/hlinkova-garda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omov.sme.sk/c/8039198/najvacsie-vojnove-zlociny-poslali-ich-na-pracu-umierali-po-tisicoch.html" TargetMode="External"/><Relationship Id="rId5" Type="http://schemas.openxmlformats.org/officeDocument/2006/relationships/hyperlink" Target="http://forum.valka.cz/topic/view/63849/HLINKOVA-GARDA-II-" TargetMode="External"/><Relationship Id="rId4" Type="http://schemas.openxmlformats.org/officeDocument/2006/relationships/hyperlink" Target="https://sk.wikipedia.org/wiki/Hlinkova_gar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240000" y="720000"/>
            <a:ext cx="568800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60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Hlinka Guard</a:t>
            </a:r>
            <a:endParaRPr/>
          </a:p>
        </p:txBody>
      </p:sp>
      <p:pic>
        <p:nvPicPr>
          <p:cNvPr id="40" name="Obrázok 2"/>
          <p:cNvPicPr/>
          <p:nvPr/>
        </p:nvPicPr>
        <p:blipFill>
          <a:blip r:embed="rId2"/>
          <a:stretch/>
        </p:blipFill>
        <p:spPr>
          <a:xfrm>
            <a:off x="2616672" y="2283480"/>
            <a:ext cx="6723360" cy="4239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632472" y="968808"/>
            <a:ext cx="5303496" cy="563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7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Hlinka</a:t>
            </a:r>
            <a:r>
              <a:rPr lang="en-US" sz="27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Guard was a paramilitary unit established by the </a:t>
            </a:r>
            <a:r>
              <a:rPr lang="en-US" sz="27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Hlinka</a:t>
            </a:r>
            <a:r>
              <a:rPr lang="en-US" sz="27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Slovak People's Party as a supportive body for state authorities. It was formed in the summer of 1938, legalized and armed in October 1938.</a:t>
            </a:r>
            <a:endParaRPr sz="2700" dirty="0"/>
          </a:p>
          <a:p>
            <a:pPr>
              <a:lnSpc>
                <a:spcPct val="100000"/>
              </a:lnSpc>
            </a:pPr>
            <a:r>
              <a:rPr lang="en-US" sz="27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After the establishment of the Slovak State (March 14</a:t>
            </a:r>
            <a:r>
              <a:rPr lang="en-US" sz="2700" strike="noStrike" spc="-1" baseline="101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</a:t>
            </a:r>
            <a:r>
              <a:rPr lang="en-US" sz="27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1939), it actively participated in the persecution of Czechs, Gypsies, Jews and democratically minded Slovaks, later on deportations of Jews.
</a:t>
            </a:r>
            <a:endParaRPr sz="2700" dirty="0"/>
          </a:p>
        </p:txBody>
      </p:sp>
      <p:pic>
        <p:nvPicPr>
          <p:cNvPr id="42" name="Obrázok 2"/>
          <p:cNvPicPr/>
          <p:nvPr/>
        </p:nvPicPr>
        <p:blipFill>
          <a:blip r:embed="rId2"/>
          <a:stretch/>
        </p:blipFill>
        <p:spPr>
          <a:xfrm>
            <a:off x="0" y="1526544"/>
            <a:ext cx="6338088" cy="417931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231648" y="3114288"/>
            <a:ext cx="11819664" cy="350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 was intended to carry out pre-military and paramilitary training of boys and men aged 6 to 60.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Eventually, it took over and practically implement many tasks of the police force. It operated as a political police in cooperation with state security headquarters.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 had special units - Cavalry, Aviation, Motorized unit, Signals,  Rail unit, Academic unit of the HG).</a:t>
            </a:r>
            <a:endParaRPr dirty="0"/>
          </a:p>
        </p:txBody>
      </p:sp>
      <p:pic>
        <p:nvPicPr>
          <p:cNvPr id="44" name="Obrázok 3"/>
          <p:cNvPicPr/>
          <p:nvPr/>
        </p:nvPicPr>
        <p:blipFill>
          <a:blip r:embed="rId2"/>
          <a:stretch/>
        </p:blipFill>
        <p:spPr>
          <a:xfrm>
            <a:off x="3792372" y="163056"/>
            <a:ext cx="4698215" cy="270206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576000" y="3744000"/>
            <a:ext cx="11160000" cy="301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Any form of disagreement with the regime was brutally repressed. During the uprising, special Strike and Emergency Troops directly participated in punitive expeditions and actions against rebels and civilians.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Alongside these troops, Field Companies were formed and sent to the front.</a:t>
            </a:r>
            <a:endParaRPr/>
          </a:p>
        </p:txBody>
      </p:sp>
      <p:pic>
        <p:nvPicPr>
          <p:cNvPr id="46" name="Picture 2"/>
          <p:cNvPicPr/>
          <p:nvPr/>
        </p:nvPicPr>
        <p:blipFill>
          <a:blip r:embed="rId2"/>
          <a:stretch/>
        </p:blipFill>
        <p:spPr>
          <a:xfrm>
            <a:off x="2868930" y="0"/>
            <a:ext cx="6304230" cy="3632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365760" y="1996560"/>
            <a:ext cx="5844240" cy="331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After the war, the </a:t>
            </a: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Hlinka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Guard was banned and its members tried for war crimes.  Many have received death sentences for involvement in the murders of civilians and rebels.</a:t>
            </a:r>
            <a:endParaRPr dirty="0"/>
          </a:p>
        </p:txBody>
      </p:sp>
      <p:pic>
        <p:nvPicPr>
          <p:cNvPr id="48" name="Obrázok 2"/>
          <p:cNvPicPr/>
          <p:nvPr/>
        </p:nvPicPr>
        <p:blipFill>
          <a:blip r:embed="rId2"/>
          <a:stretch/>
        </p:blipFill>
        <p:spPr>
          <a:xfrm>
            <a:off x="6085684" y="1624030"/>
            <a:ext cx="6106316" cy="40570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745640" y="1143000"/>
            <a:ext cx="8935920" cy="548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Sources:</a:t>
            </a:r>
            <a:endParaRPr/>
          </a:p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Documents:</a:t>
            </a:r>
            <a:endParaRPr/>
          </a:p>
          <a:p>
            <a:pPr>
              <a:lnSpc>
                <a:spcPct val="100000"/>
              </a:lnSpc>
            </a:pPr>
            <a:r>
              <a:rPr lang="sk-SK" sz="2400" b="1" u="sng" strike="noStrike" spc="-1">
                <a:solidFill>
                  <a:srgbClr val="0563C1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http://www.upn.gov.sk/publikacie_web/hlinkova-garda.pdf</a:t>
            </a:r>
            <a:endParaRPr/>
          </a:p>
          <a:p>
            <a:pPr>
              <a:lnSpc>
                <a:spcPct val="100000"/>
              </a:lnSpc>
            </a:pPr>
            <a:r>
              <a:rPr lang="sk-SK" sz="2400" u="sng" strike="noStrike" spc="-1">
                <a:solidFill>
                  <a:srgbClr val="0563C1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http://</a:t>
            </a:r>
            <a:r>
              <a:rPr lang="sk-SK" sz="2400" u="sng" strike="noStrike" spc="-1">
                <a:solidFill>
                  <a:srgbClr val="0563C1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style.hnonline.sk/vikend/292094-ano-som-gardista-dobry-krestan</a:t>
            </a:r>
            <a:endParaRPr/>
          </a:p>
          <a:p>
            <a:pPr>
              <a:lnSpc>
                <a:spcPct val="100000"/>
              </a:lnSpc>
            </a:pPr>
            <a:r>
              <a:rPr lang="sk-SK" sz="2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Pictures:</a:t>
            </a:r>
            <a:endParaRPr/>
          </a:p>
          <a:p>
            <a:pPr>
              <a:lnSpc>
                <a:spcPct val="100000"/>
              </a:lnSpc>
            </a:pPr>
            <a:r>
              <a:rPr lang="sk-SK" sz="2400" u="sng" strike="noStrike" spc="-1">
                <a:solidFill>
                  <a:srgbClr val="0563C1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4"/>
              </a:rPr>
              <a:t>https://sk.wikipedia.org/wiki/Hlinkova_garda</a:t>
            </a:r>
            <a:endParaRPr/>
          </a:p>
          <a:p>
            <a:pPr>
              <a:lnSpc>
                <a:spcPct val="100000"/>
              </a:lnSpc>
            </a:pPr>
            <a:r>
              <a:rPr lang="sk-SK" sz="2400" u="sng" strike="noStrike" spc="-1">
                <a:solidFill>
                  <a:srgbClr val="0563C1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5"/>
              </a:rPr>
              <a:t>http://</a:t>
            </a:r>
            <a:r>
              <a:rPr lang="sk-SK" sz="2400" u="sng" strike="noStrike" spc="-1">
                <a:solidFill>
                  <a:srgbClr val="0563C1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5"/>
              </a:rPr>
              <a:t>forum.valka.cz/topic/view/63849/HLINKOVA-GARDA-II-</a:t>
            </a:r>
            <a:endParaRPr/>
          </a:p>
          <a:p>
            <a:pPr>
              <a:lnSpc>
                <a:spcPct val="100000"/>
              </a:lnSpc>
            </a:pPr>
            <a:r>
              <a:rPr lang="sk-SK" sz="2400" u="sng" strike="noStrike" spc="-1">
                <a:solidFill>
                  <a:srgbClr val="0563C1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6"/>
              </a:rPr>
              <a:t>http://domov.sme.sk/c/8039198/najvacsie-vojnove-zlociny-poslali-ich-na-pracu-umierali-po-tisicoch.html</a:t>
            </a:r>
            <a:endParaRPr/>
          </a:p>
          <a:p>
            <a:pPr>
              <a:lnSpc>
                <a:spcPct val="100000"/>
              </a:lnSpc>
            </a:pPr>
            <a:r>
              <a:rPr lang="sk-SK" sz="2400" u="sng" strike="noStrike" spc="-1">
                <a:solidFill>
                  <a:srgbClr val="0563C1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7"/>
              </a:rPr>
              <a:t>https://</a:t>
            </a:r>
            <a:r>
              <a:rPr lang="sk-SK" sz="2400" u="sng" strike="noStrike" spc="-1">
                <a:solidFill>
                  <a:srgbClr val="0563C1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7"/>
              </a:rPr>
              <a:t>www.postoj.sk/1978/rozhovor-slovensky-stat-a-jeho-gardisti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247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DejaVu Sans</vt:lpstr>
      <vt:lpstr>Symbol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Štefánia Nádaská</dc:creator>
  <cp:lastModifiedBy>Ilenio</cp:lastModifiedBy>
  <cp:revision>7</cp:revision>
  <dcterms:created xsi:type="dcterms:W3CDTF">2016-02-18T09:21:53Z</dcterms:created>
  <dcterms:modified xsi:type="dcterms:W3CDTF">2017-03-03T20:56:12Z</dcterms:modified>
  <dc:language>sk-SK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Širokouhlá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