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Immagin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A5B5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Alexander_Moyzes" TargetMode="External"/><Relationship Id="rId3" Type="http://schemas.openxmlformats.org/officeDocument/2006/relationships/hyperlink" Target="https://sk.wikipedia.org/wiki/Janko_Borod%C3%A1%C4%8D" TargetMode="External"/><Relationship Id="rId7" Type="http://schemas.openxmlformats.org/officeDocument/2006/relationships/hyperlink" Target="https://sk.wikipedia.org/wiki/%C4%BDudo_Ondrejov" TargetMode="External"/><Relationship Id="rId2" Type="http://schemas.openxmlformats.org/officeDocument/2006/relationships/hyperlink" Target="https://sk.wikipedia.org/wiki/Emil_Boleslav_Luk%C3%A1%C4%8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k.wikipedia.org/wiki/%C5%A0tefan_Bedn%C3%A1r" TargetMode="External"/><Relationship Id="rId5" Type="http://schemas.openxmlformats.org/officeDocument/2006/relationships/hyperlink" Target="https://sk.wikipedia.org/wiki/Laco_Novomesk%C3%BD" TargetMode="External"/><Relationship Id="rId4" Type="http://schemas.openxmlformats.org/officeDocument/2006/relationships/hyperlink" Target="https://sk.wikipedia.org/wiki/Milo_Urban" TargetMode="External"/><Relationship Id="rId9" Type="http://schemas.openxmlformats.org/officeDocument/2006/relationships/hyperlink" Target="http://kultura.sme.sk/c/5115656/skladatel-co-si-vzdy-robil-a-hovoril-svoje.html#ixzz4Dr6dsPq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846000" y="857160"/>
            <a:ext cx="7687800" cy="131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8000" b="1" strike="noStrike" cap="all" spc="-1" dirty="0" err="1">
                <a:solidFill>
                  <a:srgbClr val="7D324A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indiFference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Picture 2"/>
          <p:cNvPicPr/>
          <p:nvPr/>
        </p:nvPicPr>
        <p:blipFill>
          <a:blip r:embed="rId2"/>
          <a:stretch/>
        </p:blipFill>
        <p:spPr>
          <a:xfrm>
            <a:off x="1724760" y="3472110"/>
            <a:ext cx="5285520" cy="3106800"/>
          </a:xfrm>
          <a:prstGeom prst="rect">
            <a:avLst/>
          </a:prstGeom>
          <a:ln>
            <a:noFill/>
          </a:ln>
        </p:spPr>
      </p:pic>
      <p:sp>
        <p:nvSpPr>
          <p:cNvPr id="41" name="CustomShape 2"/>
          <p:cNvSpPr/>
          <p:nvPr/>
        </p:nvSpPr>
        <p:spPr>
          <a:xfrm>
            <a:off x="1907640" y="2403360"/>
            <a:ext cx="5760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Artists vs. totalitarianism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1309011" y="1258380"/>
            <a:ext cx="6196269" cy="20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Moyzes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1944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"I was deciding whether to join the Uprising or not and I remember that it was </a:t>
            </a:r>
            <a:r>
              <a:rPr lang="en-GB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Fero</a:t>
            </a: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Bokes who talked me out of it. He thought it was a bit strange. So I was already  on the train, but went off in </a:t>
            </a:r>
            <a:r>
              <a:rPr lang="en-GB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Trnava</a:t>
            </a: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and I came back home. I thought to myself, lets wait and see how it turns out. And later it was impossible to join. "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1309011" y="3850740"/>
            <a:ext cx="6196269" cy="20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GB" sz="1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Moyzes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 1968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Strongly protested against the occupation of Czechoslovakia by the Soviet Army in 1968, he was therefore dismissed  from the position of President of the Association of Slovak Composers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6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Printed scores of his 8th Symphony with words of protest were scrapped.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1043640" y="1484640"/>
            <a:ext cx="7128000" cy="40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BALOGH, Alexander: </a:t>
            </a:r>
            <a:r>
              <a:rPr lang="en-GB" sz="1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Dve tváre kultúry a umenia slovenského štátu</a:t>
            </a: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 Denník Sme 13. 4. 2014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ĎURKOVSKÁ, Mária: </a:t>
            </a:r>
            <a:r>
              <a:rPr lang="en-GB" sz="1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Kultúra ako jedna z dimenzií spoločenského života v Slovenskej republike v rokoch 1939 – 1945</a:t>
            </a: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 In: Život v Slovenskej republike Slovenská republika 1939 – 1945 očami mladých historikov IX . Bratislava: Ústav pamäti národa, 2010, s. 245 -259. ISBN 978-80-89335-37-4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KAMENEC, Ivan: </a:t>
            </a:r>
            <a:r>
              <a:rPr lang="en-GB" sz="120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Slovenský štát v obrazoch</a:t>
            </a: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. Praha: Ottovo nakladatelství, 2008, 248 s . ISBN 978-80-7360-700-5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Pictures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3: </a:t>
            </a:r>
            <a:r>
              <a:rPr lang="en-GB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https://sk.wikipedia.org/wiki/Emil_Boleslav_Luk%C3%A1%C4%8D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4: </a:t>
            </a:r>
            <a:r>
              <a:rPr lang="en-GB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https://sk.wikipedia.org/wiki/Janko_Borod%C3%A1%C4%8D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5: </a:t>
            </a:r>
            <a:r>
              <a:rPr lang="en-GB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4"/>
              </a:rPr>
              <a:t>https://sk.wikipedia.org/wiki/Milo_Urban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6: </a:t>
            </a:r>
            <a:r>
              <a:rPr lang="en-GB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5"/>
              </a:rPr>
              <a:t>https://sk.wikipedia.org/wiki/Laco_Novomesk%C3%BD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7: </a:t>
            </a:r>
            <a:r>
              <a:rPr lang="en-GB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6"/>
              </a:rPr>
              <a:t>https://sk.wikipedia.org/wiki/%C5%A0tefan_Bedn%C3%A1r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8: </a:t>
            </a:r>
            <a:r>
              <a:rPr lang="en-GB" sz="1200" b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7"/>
              </a:rPr>
              <a:t>https://sk.wikipedia.org/wiki/%C4%BDudo_Ondrejov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Slide 9:</a:t>
            </a:r>
            <a:r>
              <a:rPr lang="en-GB" sz="1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  <a:hlinkClick r:id="rId8"/>
              </a:rPr>
              <a:t>https://sk.wikipedia.org/</a:t>
            </a:r>
            <a:r>
              <a:rPr lang="en-GB" sz="1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  <a:hlinkClick r:id="rId8"/>
              </a:rPr>
              <a:t>wiki</a:t>
            </a:r>
            <a:r>
              <a:rPr lang="en-GB" sz="1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  <a:hlinkClick r:id="rId8"/>
              </a:rPr>
              <a:t>/</a:t>
            </a:r>
            <a:r>
              <a:rPr lang="en-GB" sz="1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  <a:hlinkClick r:id="rId8"/>
              </a:rPr>
              <a:t>Alexander_Moyzes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Slide 10: </a:t>
            </a:r>
            <a:r>
              <a:rPr lang="en-GB" sz="120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  <a:hlinkClick r:id="rId9"/>
              </a:rPr>
              <a:t>http://kultura.sme.sk/c/5115656/skladatel-co-si-vzdy-robil-a-hovoril-svoje.html#ixzz4Dr6dsPqK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320220" y="1495940"/>
            <a:ext cx="8469450" cy="4301680"/>
            <a:chOff x="503100" y="1805760"/>
            <a:chExt cx="7841320" cy="3923280"/>
          </a:xfrm>
        </p:grpSpPr>
        <p:sp>
          <p:nvSpPr>
            <p:cNvPr id="42" name="CustomShape 1"/>
            <p:cNvSpPr/>
            <p:nvPr/>
          </p:nvSpPr>
          <p:spPr>
            <a:xfrm>
              <a:off x="3879540" y="1805760"/>
              <a:ext cx="927360" cy="1554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GB" sz="9600" b="1" strike="noStrike" cap="all" spc="-1">
                  <a:solidFill>
                    <a:srgbClr val="7D324A"/>
                  </a:solidFill>
                  <a:uFill>
                    <a:solidFill>
                      <a:srgbClr val="FFFFFF"/>
                    </a:solidFill>
                  </a:uFill>
                  <a:latin typeface="Franklin Gothic Book"/>
                  <a:ea typeface="DejaVu Sans"/>
                </a:rPr>
                <a:t>?</a:t>
              </a:r>
              <a:endPara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3" name="CustomShape 2"/>
            <p:cNvSpPr/>
            <p:nvPr/>
          </p:nvSpPr>
          <p:spPr>
            <a:xfrm>
              <a:off x="503100" y="4030560"/>
              <a:ext cx="2499480" cy="638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GB" sz="3600" b="1" strike="noStrike" spc="-1">
                  <a:solidFill>
                    <a:srgbClr val="FF0000"/>
                  </a:solidFill>
                  <a:uFill>
                    <a:solidFill>
                      <a:srgbClr val="FFFFFF"/>
                    </a:solidFill>
                  </a:uFill>
                  <a:latin typeface="Franklin Gothic Book"/>
                  <a:ea typeface="DejaVu Sans"/>
                </a:rPr>
                <a:t>resistance</a:t>
              </a:r>
              <a:endPara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4" name="CustomShape 3"/>
            <p:cNvSpPr/>
            <p:nvPr/>
          </p:nvSpPr>
          <p:spPr>
            <a:xfrm>
              <a:off x="2663100" y="5090400"/>
              <a:ext cx="3367080" cy="638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GB" sz="3600" b="1" strike="noStrike" spc="-1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Franklin Gothic Book"/>
                  <a:ea typeface="DejaVu Sans"/>
                </a:rPr>
                <a:t>indifference</a:t>
              </a:r>
              <a:endPara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5" name="CustomShape 4"/>
            <p:cNvSpPr/>
            <p:nvPr/>
          </p:nvSpPr>
          <p:spPr>
            <a:xfrm>
              <a:off x="6046020" y="4092120"/>
              <a:ext cx="2298400" cy="577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GB" sz="3200" b="1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Franklin Gothic Book"/>
                  <a:ea typeface="DejaVu Sans"/>
                </a:rPr>
                <a:t>collaboration</a:t>
              </a:r>
              <a:endPara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6" name="CustomShape 5"/>
            <p:cNvSpPr/>
            <p:nvPr/>
          </p:nvSpPr>
          <p:spPr>
            <a:xfrm flipH="1">
              <a:off x="1510380" y="3448440"/>
              <a:ext cx="2363760" cy="581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rou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47" name="CustomShape 6"/>
            <p:cNvSpPr/>
            <p:nvPr/>
          </p:nvSpPr>
          <p:spPr>
            <a:xfrm>
              <a:off x="4343940" y="3739320"/>
              <a:ext cx="329040" cy="1350360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" name="CustomShape 7"/>
            <p:cNvSpPr/>
            <p:nvPr/>
          </p:nvSpPr>
          <p:spPr>
            <a:xfrm>
              <a:off x="5255460" y="3448440"/>
              <a:ext cx="2214360" cy="6429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rou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sp>
        <p:nvSpPr>
          <p:cNvPr id="49" name="CustomShape 8"/>
          <p:cNvSpPr/>
          <p:nvPr/>
        </p:nvSpPr>
        <p:spPr>
          <a:xfrm>
            <a:off x="1083240" y="348300"/>
            <a:ext cx="67842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2E4C7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Responsibility of Intelligentsia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ázok 1"/>
          <p:cNvPicPr/>
          <p:nvPr/>
        </p:nvPicPr>
        <p:blipFill>
          <a:blip r:embed="rId2"/>
          <a:stretch/>
        </p:blipFill>
        <p:spPr>
          <a:xfrm>
            <a:off x="3429000" y="2000160"/>
            <a:ext cx="2189880" cy="309492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1000440" y="479970"/>
            <a:ext cx="792900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EMIL BOLESLAV LUKÁČ  1900 -1979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690480" y="1807200"/>
            <a:ext cx="2356560" cy="335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1938-39 MP of Czechoslovak parliament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*1939 –45 parliamentarian of  Slovak Assembly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*1947- 1950 worked for the   government  (the department of education and culture)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6000840" y="1928880"/>
            <a:ext cx="2785320" cy="31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poet, interpreter, 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protagonist of literary  genre -  neosymbolism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teacher of  Slovak literature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the founder of the Association of Slovak Writers 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published  literary magazines (Tvorba 1940 – 1944)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206460" y="5680170"/>
            <a:ext cx="893754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„ ... don't ask of a poet to be someone's mouthpiece ...“</a:t>
            </a:r>
            <a:endParaRPr lang="en-GB" sz="180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428840" y="1000080"/>
            <a:ext cx="3428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Picture 2"/>
          <p:cNvPicPr/>
          <p:nvPr/>
        </p:nvPicPr>
        <p:blipFill>
          <a:blip r:embed="rId2"/>
          <a:stretch/>
        </p:blipFill>
        <p:spPr>
          <a:xfrm>
            <a:off x="685800" y="714239"/>
            <a:ext cx="3356640" cy="4196105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4698360" y="527130"/>
            <a:ext cx="319977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JANKO BORODÁČ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1892 -1964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4214880" y="1597230"/>
            <a:ext cx="4571280" cy="35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GB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* </a:t>
            </a: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the founder of Slovak modern theatre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the very first Slovak graduated actor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later  became  an outstanding  theatre director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introduced Slovak classic drama to the stage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established the first  cast of Slovak National Theatre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4"/>
          <p:cNvSpPr/>
          <p:nvPr/>
        </p:nvSpPr>
        <p:spPr>
          <a:xfrm>
            <a:off x="559440" y="5050440"/>
            <a:ext cx="821196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He was awarded for the development of Slovak theatre during the existence of the Slovak State as well as by the communist regime of Czechoslovakia (several times)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He wasn't able to stop the exodus of Jewish actors, who were being persecuted for their Jewish ancestry.</a:t>
            </a:r>
            <a:endParaRPr lang="en-GB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ázok 4"/>
          <p:cNvPicPr/>
          <p:nvPr/>
        </p:nvPicPr>
        <p:blipFill>
          <a:blip r:embed="rId2"/>
          <a:stretch/>
        </p:blipFill>
        <p:spPr>
          <a:xfrm>
            <a:off x="708660" y="717300"/>
            <a:ext cx="2552580" cy="3607518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3636000" y="565740"/>
            <a:ext cx="5153670" cy="33150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Milo Urban 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1904 </a:t>
            </a:r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– 1982</a:t>
            </a:r>
          </a:p>
          <a:p>
            <a:pPr>
              <a:lnSpc>
                <a:spcPct val="100000"/>
              </a:lnSpc>
            </a:pPr>
            <a:endParaRPr lang="en-GB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writer  and </a:t>
            </a:r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journalist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*a chief editor of the  pro-government  magazine ‘</a:t>
            </a:r>
            <a:r>
              <a:rPr lang="en-GB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Gardista</a:t>
            </a:r>
            <a:r>
              <a:rPr lang="en-GB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’</a:t>
            </a:r>
            <a:endParaRPr lang="en-GB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 after war sentenced to public reprimand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2"/>
          <p:cNvPicPr/>
          <p:nvPr/>
        </p:nvPicPr>
        <p:blipFill>
          <a:blip r:embed="rId3"/>
          <a:stretch/>
        </p:blipFill>
        <p:spPr>
          <a:xfrm>
            <a:off x="708660" y="4446180"/>
            <a:ext cx="5714280" cy="225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/>
          <p:nvPr/>
        </p:nvPicPr>
        <p:blipFill>
          <a:blip r:embed="rId2"/>
          <a:stretch/>
        </p:blipFill>
        <p:spPr>
          <a:xfrm>
            <a:off x="754380" y="663030"/>
            <a:ext cx="3631770" cy="5132274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4500720" y="508590"/>
            <a:ext cx="4285440" cy="38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Laco</a:t>
            </a: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3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Novomeský</a:t>
            </a:r>
            <a:endParaRPr lang="en-GB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en-GB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poet, a  protagonist of  Slovak </a:t>
            </a:r>
            <a:r>
              <a:rPr lang="en-GB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avantgard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member of Communist party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helped to  organise the Slovak National Uprising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the 1950s  sentenced in political trial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96860" y="4896270"/>
            <a:ext cx="7902630" cy="179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Štefan</a:t>
            </a: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r>
              <a:rPr lang="en-GB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Bednár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1909 -1976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a painter and a graphic designer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took part in  anti-fascist resistance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forged Identification cards for the persecuted 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Obrázok 2"/>
          <p:cNvPicPr/>
          <p:nvPr/>
        </p:nvPicPr>
        <p:blipFill>
          <a:blip r:embed="rId2"/>
          <a:srcRect l="19316" t="28223" r="13565"/>
          <a:stretch/>
        </p:blipFill>
        <p:spPr>
          <a:xfrm>
            <a:off x="899730" y="681209"/>
            <a:ext cx="5409630" cy="407538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/>
          <p:nvPr/>
        </p:nvPicPr>
        <p:blipFill>
          <a:blip r:embed="rId2"/>
          <a:stretch/>
        </p:blipFill>
        <p:spPr>
          <a:xfrm>
            <a:off x="640080" y="693719"/>
            <a:ext cx="3380130" cy="4776501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4140000" y="521190"/>
            <a:ext cx="4878270" cy="594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Ľudo</a:t>
            </a: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Ondrejov</a:t>
            </a: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1901 -1962</a:t>
            </a:r>
            <a:endParaRPr lang="en-GB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 outstanding Slovak writer,</a:t>
            </a:r>
            <a:endParaRPr lang="en-GB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r>
              <a:rPr lang="en-GB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Aryanized</a:t>
            </a:r>
            <a:r>
              <a:rPr lang="en-GB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 a used bookstore from the Steiner family who afterwards died in a concentration camp, (this was held secret by the communist regime until very recently)</a:t>
            </a:r>
            <a:endParaRPr lang="en-GB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*1944- 1945 a member of communist partisan group</a:t>
            </a:r>
            <a:endParaRPr lang="en-GB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after the WW2 worked for government</a:t>
            </a:r>
            <a:endParaRPr lang="en-GB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/>
          <p:nvPr/>
        </p:nvPicPr>
        <p:blipFill>
          <a:blip r:embed="rId2"/>
          <a:stretch/>
        </p:blipFill>
        <p:spPr>
          <a:xfrm>
            <a:off x="628650" y="682290"/>
            <a:ext cx="3328560" cy="4645812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4098870" y="537480"/>
            <a:ext cx="4576500" cy="520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Alexander </a:t>
            </a:r>
            <a:r>
              <a:rPr lang="en-GB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Moyzes</a:t>
            </a:r>
            <a:r>
              <a:rPr lang="en-GB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endParaRPr lang="en-GB" sz="32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1906 </a:t>
            </a:r>
            <a:r>
              <a:rPr lang="en-GB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– 1984</a:t>
            </a: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 </a:t>
            </a: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* He was a Slovak composer, teacher and organizer of musical life.</a:t>
            </a:r>
            <a:endParaRPr lang="en-GB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* Professor at the Academy of Music and Drama</a:t>
            </a:r>
            <a:endParaRPr lang="en-GB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* 1937 - 1948 Head of the music department of Radio Bratislava</a:t>
            </a:r>
            <a:endParaRPr lang="en-GB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* 1949 - 1978 Professor of composition at the Academy of Performing Arts, Rector for 6 years</a:t>
            </a:r>
            <a:endParaRPr lang="en-GB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* 1969 - 1970 President of the Association of Slovak Composers</a:t>
            </a:r>
            <a:endParaRPr lang="en-GB" sz="2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2980</TotalTime>
  <Words>470</Words>
  <Application>Microsoft Office PowerPoint</Application>
  <PresentationFormat>Presentazione su schermo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DejaVu Sans</vt:lpstr>
      <vt:lpstr>Franklin Gothic Book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Anglictina</dc:creator>
  <cp:lastModifiedBy>Ilenio</cp:lastModifiedBy>
  <cp:revision>65</cp:revision>
  <dcterms:created xsi:type="dcterms:W3CDTF">2016-04-14T08:08:17Z</dcterms:created>
  <dcterms:modified xsi:type="dcterms:W3CDTF">2017-03-03T21:10:37Z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GAM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Prezentácia na obrazovke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