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2" autoAdjust="0"/>
    <p:restoredTop sz="94563" autoAdjust="0"/>
  </p:normalViewPr>
  <p:slideViewPr>
    <p:cSldViewPr>
      <p:cViewPr>
        <p:scale>
          <a:sx n="66" d="100"/>
          <a:sy n="66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76FBE7-0F6A-4821-8A5B-05953ABC1115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322B56-F4BB-46A2-B5FA-B89AA48611F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2229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039848-E91C-4A07-AE41-6E72092DA520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La imagen es del Frente Popular y Sucesos de Jaca</a:t>
            </a: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507585-5FC9-4DCA-9FDE-237385D1C0D4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0ED03-8513-433D-944B-487BC356A659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22B56-F4BB-46A2-B5FA-B89AA48611F3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3DBE-0838-40DA-8C13-EC5B65F9DBD7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640B-A60E-44C8-9E31-8C0A0E2C03B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31A2-679C-4765-8DCC-FCB767BA7D4B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1D61-4D8D-44BC-986E-DA0D8A8BE50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3D7F-B066-41D9-B24F-EA947E44C0E7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9348-ECE5-4FBC-B9A0-5C26206DE2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F06B-A23E-441D-8DA7-7937FE895BFF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D3ED-70E8-4176-A609-5CC1E3000B6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E7BE-362C-43F6-95A4-C5EF0D419E75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0DC9-7882-4B16-A98C-203B0B20173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B805-9D25-4F08-BD4B-2F98FF302FF4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AB84-1B15-49A7-8FB5-FA86374C120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1833-4EC9-47DB-BEC2-DDC03C44EC0D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6117-F1AF-494B-8FF7-FA290B3E16E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E1F6-0E1D-4069-BA2F-AF32B2F04A97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44D5-A8E5-46DA-86D5-12C9E0A0F8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7F10-A838-48A9-9871-BE8071820CDB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E30F-C495-462E-9A93-A9BB2839BD5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8ACE-A434-4834-8A0C-2F6C19053A0B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4F34-89F9-490A-93A5-04FF9F86B70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D4E4-7CDF-427C-AFFA-2FAB9A330B43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C1AB-0E05-4D70-B42F-83A14D2783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FC646F-3979-40EC-AF7E-807827B3B307}" type="datetimeFigureOut">
              <a:rPr lang="es-ES"/>
              <a:pPr>
                <a:defRPr/>
              </a:pPr>
              <a:t>11/08/2015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1A766-C8F2-4961-8C24-B105E9119B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BERTO\Mis%20documentos\Mari\Trabajo\Julio_Mar&#237;a_L&#243;pez_Orozco\M&#250;sica\Gymnopedie_no_1%20(1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BIOGRAPHY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OF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50" y="3286125"/>
            <a:ext cx="6400800" cy="1752600"/>
          </a:xfrm>
        </p:spPr>
        <p:txBody>
          <a:bodyPr/>
          <a:lstStyle/>
          <a:p>
            <a:pPr eaLnBrk="1" hangingPunct="1"/>
            <a:r>
              <a:rPr lang="es-ES" sz="4400" dirty="0" smtClean="0">
                <a:solidFill>
                  <a:schemeClr val="tx1"/>
                </a:solidFill>
              </a:rPr>
              <a:t>Julio María López Orozco</a:t>
            </a:r>
          </a:p>
        </p:txBody>
      </p:sp>
      <p:pic>
        <p:nvPicPr>
          <p:cNvPr id="5" name="4 Imagen" descr="descarga.png"/>
          <p:cNvPicPr>
            <a:picLocks noChangeAspect="1"/>
          </p:cNvPicPr>
          <p:nvPr/>
        </p:nvPicPr>
        <p:blipFill>
          <a:blip r:embed="rId4">
            <a:lum bright="5000"/>
          </a:blip>
          <a:srcRect/>
          <a:stretch>
            <a:fillRect/>
          </a:stretch>
        </p:blipFill>
        <p:spPr bwMode="auto">
          <a:xfrm>
            <a:off x="0" y="5072063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38100" dir="13440000" sx="106000" sy="106000" rotWithShape="0">
              <a:srgbClr val="FF0000">
                <a:alpha val="61000"/>
              </a:srgbClr>
            </a:outerShdw>
          </a:effectLst>
        </p:spPr>
      </p:pic>
      <p:pic>
        <p:nvPicPr>
          <p:cNvPr id="2053" name="5 Imagen" descr="Logotip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607218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ymnopedie_no_1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3825905" cy="1317625"/>
          </a:xfrm>
        </p:spPr>
        <p:txBody>
          <a:bodyPr/>
          <a:lstStyle/>
          <a:p>
            <a:pPr algn="just"/>
            <a:r>
              <a:rPr lang="es-ES" dirty="0" smtClean="0"/>
              <a:t>In 1932, he opens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Secondary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in Elche.</a:t>
            </a:r>
          </a:p>
        </p:txBody>
      </p:sp>
      <p:pic>
        <p:nvPicPr>
          <p:cNvPr id="12" name="11 Marcador de contenido" descr="casa_de_gomez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3786190"/>
            <a:ext cx="3471862" cy="2386012"/>
          </a:xfrm>
        </p:spPr>
      </p:pic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4500562" y="214290"/>
            <a:ext cx="4041775" cy="1143003"/>
          </a:xfrm>
        </p:spPr>
        <p:txBody>
          <a:bodyPr/>
          <a:lstStyle/>
          <a:p>
            <a:pPr algn="just"/>
            <a:r>
              <a:rPr lang="es-ES" dirty="0" smtClean="0"/>
              <a:t>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appointed</a:t>
            </a:r>
            <a:r>
              <a:rPr lang="es-ES" dirty="0" smtClean="0"/>
              <a:t> </a:t>
            </a:r>
            <a:r>
              <a:rPr lang="es-ES" dirty="0" err="1" smtClean="0"/>
              <a:t>chair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Water</a:t>
            </a:r>
            <a:r>
              <a:rPr lang="es-ES" dirty="0" smtClean="0"/>
              <a:t> </a:t>
            </a:r>
            <a:r>
              <a:rPr lang="es-ES" dirty="0" err="1" smtClean="0"/>
              <a:t>Authority</a:t>
            </a:r>
            <a:r>
              <a:rPr lang="es-ES" dirty="0" smtClean="0"/>
              <a:t> of Segura </a:t>
            </a:r>
            <a:r>
              <a:rPr lang="es-ES" dirty="0" err="1" smtClean="0"/>
              <a:t>river</a:t>
            </a:r>
            <a:r>
              <a:rPr lang="es-ES" dirty="0" smtClean="0"/>
              <a:t>.</a:t>
            </a:r>
          </a:p>
        </p:txBody>
      </p:sp>
      <p:pic>
        <p:nvPicPr>
          <p:cNvPr id="13" name="12 Marcador de contenido" descr="Llopis Ferrándiz, Rodolfo y López Orozc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357298"/>
            <a:ext cx="3478212" cy="1760538"/>
          </a:xfrm>
        </p:spPr>
      </p:pic>
      <p:pic>
        <p:nvPicPr>
          <p:cNvPr id="11270" name="13 Imagen" descr="Logotip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6000750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Riegos de Levant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071678"/>
            <a:ext cx="4572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14282" y="6215082"/>
            <a:ext cx="4071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Gómez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House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First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National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Secondary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School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ES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86314" y="5143512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Hidrological</a:t>
            </a:r>
            <a:r>
              <a:rPr lang="es-ES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works</a:t>
            </a:r>
            <a:r>
              <a:rPr lang="es-ES" sz="1600" b="1" i="1" dirty="0" smtClean="0">
                <a:solidFill>
                  <a:schemeClr val="accent1">
                    <a:lumMod val="50000"/>
                  </a:schemeClr>
                </a:solidFill>
              </a:rPr>
              <a:t> in Elche.</a:t>
            </a:r>
            <a:endParaRPr lang="es-ES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596" y="314324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Kursaal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Theatre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Opening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first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National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Secondary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School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</a:rPr>
              <a:t> in Elche.</a:t>
            </a:r>
            <a:endParaRPr lang="es-ES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15 Imagen" descr="Claustro_Institu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645024"/>
            <a:ext cx="3453947" cy="2623331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57158" y="635795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First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faculty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members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National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Secondary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School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of Elche.</a:t>
            </a:r>
            <a:endParaRPr lang="es-E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9" grpId="0"/>
      <p:bldP spid="9" grpId="1"/>
      <p:bldP spid="11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sz="2400" b="1" dirty="0" smtClean="0">
                <a:latin typeface="+mn-lt"/>
              </a:rPr>
              <a:t>In 1933, he </a:t>
            </a:r>
            <a:r>
              <a:rPr lang="es-ES" sz="2400" b="1" dirty="0" err="1" smtClean="0">
                <a:latin typeface="+mn-lt"/>
              </a:rPr>
              <a:t>settles</a:t>
            </a:r>
            <a:r>
              <a:rPr lang="es-ES" sz="2400" b="1" dirty="0" smtClean="0">
                <a:latin typeface="+mn-lt"/>
              </a:rPr>
              <a:t> as a doctor in Madrid and he </a:t>
            </a:r>
            <a:r>
              <a:rPr lang="es-ES" sz="2400" b="1" dirty="0" err="1" smtClean="0">
                <a:latin typeface="+mn-lt"/>
              </a:rPr>
              <a:t>is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named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the</a:t>
            </a:r>
            <a:r>
              <a:rPr lang="es-ES" sz="2400" b="1" dirty="0" smtClean="0">
                <a:latin typeface="+mn-lt"/>
              </a:rPr>
              <a:t> vice </a:t>
            </a:r>
            <a:r>
              <a:rPr lang="es-ES" sz="2400" b="1" dirty="0" err="1" smtClean="0">
                <a:latin typeface="+mn-lt"/>
              </a:rPr>
              <a:t>president</a:t>
            </a:r>
            <a:r>
              <a:rPr lang="es-ES" sz="2400" b="1" dirty="0" smtClean="0">
                <a:latin typeface="+mn-lt"/>
              </a:rPr>
              <a:t> of </a:t>
            </a:r>
            <a:r>
              <a:rPr lang="es-ES" sz="2400" b="1" dirty="0" err="1" smtClean="0">
                <a:latin typeface="+mn-lt"/>
              </a:rPr>
              <a:t>the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national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board</a:t>
            </a:r>
            <a:r>
              <a:rPr lang="es-ES" sz="2400" b="1" dirty="0" smtClean="0">
                <a:latin typeface="+mn-lt"/>
              </a:rPr>
              <a:t> of </a:t>
            </a:r>
            <a:r>
              <a:rPr lang="es-ES" sz="2400" b="1" dirty="0" err="1" smtClean="0">
                <a:latin typeface="+mn-lt"/>
              </a:rPr>
              <a:t>the</a:t>
            </a:r>
            <a:r>
              <a:rPr lang="es-ES" sz="2400" b="1" dirty="0" smtClean="0">
                <a:latin typeface="+mn-lt"/>
              </a:rPr>
              <a:t> Radical </a:t>
            </a:r>
            <a:r>
              <a:rPr lang="es-ES" sz="2400" b="1" dirty="0" err="1" smtClean="0">
                <a:latin typeface="+mn-lt"/>
              </a:rPr>
              <a:t>Socialist</a:t>
            </a:r>
            <a:r>
              <a:rPr lang="es-ES" sz="2400" b="1" dirty="0" smtClean="0">
                <a:latin typeface="+mn-lt"/>
              </a:rPr>
              <a:t> Republican </a:t>
            </a:r>
            <a:r>
              <a:rPr lang="es-ES" sz="2400" b="1" dirty="0" err="1" smtClean="0">
                <a:latin typeface="+mn-lt"/>
              </a:rPr>
              <a:t>Party</a:t>
            </a:r>
            <a:r>
              <a:rPr lang="es-ES" sz="2400" b="1" dirty="0" smtClean="0">
                <a:latin typeface="+mn-lt"/>
              </a:rPr>
              <a:t>.</a:t>
            </a:r>
            <a:endParaRPr lang="es-ES" sz="2400" b="1" dirty="0">
              <a:latin typeface="+mn-lt"/>
            </a:endParaRPr>
          </a:p>
        </p:txBody>
      </p:sp>
      <p:pic>
        <p:nvPicPr>
          <p:cNvPr id="14" name="13 Marcador de contenido" descr="Emblema_del_Partido_Republicano_Radical_Socialist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14554"/>
            <a:ext cx="3114668" cy="3041048"/>
          </a:xfrm>
        </p:spPr>
      </p:pic>
      <p:pic>
        <p:nvPicPr>
          <p:cNvPr id="15" name="14 Marcador de contenido" descr="Madrid Puerta del Sol 19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68214" y="2357430"/>
            <a:ext cx="4567972" cy="2857520"/>
          </a:xfrm>
        </p:spPr>
      </p:pic>
      <p:pic>
        <p:nvPicPr>
          <p:cNvPr id="10" name="13 Imagen" descr="Logotip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6000750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0034" y="521495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Symbol of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Radical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Socialist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Republican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Party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57620" y="521495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Puerta del Sol (Madrid).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1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3 Imagen" descr="Logotip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72396" y="5857892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1000108"/>
            <a:ext cx="4286280" cy="1285883"/>
          </a:xfrm>
        </p:spPr>
        <p:txBody>
          <a:bodyPr/>
          <a:lstStyle/>
          <a:p>
            <a:pPr marL="357188" indent="-357188" algn="just">
              <a:buFont typeface="Wingdings" pitchFamily="2" charset="2"/>
              <a:buChar char="Ø"/>
            </a:pPr>
            <a:r>
              <a:rPr lang="es-ES" sz="2400" b="1" dirty="0" smtClean="0"/>
              <a:t>In 1936, he </a:t>
            </a:r>
            <a:r>
              <a:rPr lang="es-ES" sz="2400" b="1" dirty="0" err="1" smtClean="0"/>
              <a:t>settles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down</a:t>
            </a:r>
            <a:r>
              <a:rPr lang="es-ES" sz="2400" b="1" dirty="0" smtClean="0"/>
              <a:t> in Elche </a:t>
            </a:r>
            <a:r>
              <a:rPr lang="es-ES" sz="2400" b="1" dirty="0" err="1" smtClean="0"/>
              <a:t>again</a:t>
            </a:r>
            <a:r>
              <a:rPr lang="es-ES" sz="2400" b="1" dirty="0" smtClean="0"/>
              <a:t>.</a:t>
            </a:r>
          </a:p>
          <a:p>
            <a:pPr marL="357188" indent="-357188" algn="just">
              <a:buFont typeface="Wingdings" pitchFamily="2" charset="2"/>
              <a:buChar char="Ø"/>
            </a:pPr>
            <a:endParaRPr lang="es-ES" sz="2400" b="1" dirty="0" smtClean="0"/>
          </a:p>
          <a:p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2285992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Wingdings" pitchFamily="2" charset="2"/>
              <a:buChar char="Ø"/>
            </a:pPr>
            <a:r>
              <a:rPr lang="es-ES" sz="2400" b="1" dirty="0" smtClean="0">
                <a:latin typeface="+mn-lt"/>
              </a:rPr>
              <a:t>He </a:t>
            </a:r>
            <a:r>
              <a:rPr lang="es-ES" sz="2400" b="1" dirty="0" err="1" smtClean="0">
                <a:latin typeface="+mn-lt"/>
              </a:rPr>
              <a:t>joins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the</a:t>
            </a:r>
            <a:r>
              <a:rPr lang="es-ES" sz="2400" b="1" dirty="0">
                <a:latin typeface="+mn-lt"/>
              </a:rPr>
              <a:t> </a:t>
            </a:r>
            <a:r>
              <a:rPr lang="es-ES" sz="2400" b="1" dirty="0" smtClean="0">
                <a:latin typeface="+mn-lt"/>
              </a:rPr>
              <a:t>Republican </a:t>
            </a:r>
            <a:r>
              <a:rPr lang="es-ES" sz="2400" b="1" dirty="0" err="1" smtClean="0">
                <a:latin typeface="+mn-lt"/>
              </a:rPr>
              <a:t>Union</a:t>
            </a:r>
            <a:r>
              <a:rPr lang="es-ES" sz="2400" b="1" dirty="0" smtClean="0">
                <a:latin typeface="+mn-lt"/>
              </a:rPr>
              <a:t> (Unión Republicana).</a:t>
            </a:r>
            <a:endParaRPr lang="es-ES" sz="2400" b="1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371703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Wingdings" pitchFamily="2" charset="2"/>
              <a:buChar char="Ø"/>
            </a:pPr>
            <a:r>
              <a:rPr lang="es-ES" sz="2400" b="1" dirty="0" smtClean="0">
                <a:latin typeface="+mn-lt"/>
              </a:rPr>
              <a:t>He </a:t>
            </a:r>
            <a:r>
              <a:rPr lang="es-ES" sz="2400" b="1" dirty="0" err="1" smtClean="0">
                <a:latin typeface="+mn-lt"/>
              </a:rPr>
              <a:t>is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appointed</a:t>
            </a:r>
            <a:r>
              <a:rPr lang="es-ES" sz="2400" b="1" dirty="0" smtClean="0">
                <a:latin typeface="+mn-lt"/>
              </a:rPr>
              <a:t> as </a:t>
            </a:r>
            <a:r>
              <a:rPr lang="es-ES" sz="2400" b="1" dirty="0" err="1" smtClean="0">
                <a:latin typeface="+mn-lt"/>
              </a:rPr>
              <a:t>the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chair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for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the</a:t>
            </a:r>
            <a:r>
              <a:rPr lang="es-ES" sz="2400" b="1" dirty="0" smtClean="0">
                <a:latin typeface="+mn-lt"/>
              </a:rPr>
              <a:t> Local </a:t>
            </a:r>
            <a:r>
              <a:rPr lang="es-ES" sz="2400" b="1" dirty="0" err="1" smtClean="0">
                <a:latin typeface="+mn-lt"/>
              </a:rPr>
              <a:t>Committee</a:t>
            </a:r>
            <a:r>
              <a:rPr lang="es-ES" sz="2400" b="1" dirty="0" smtClean="0">
                <a:latin typeface="+mn-lt"/>
              </a:rPr>
              <a:t> of </a:t>
            </a:r>
            <a:r>
              <a:rPr lang="es-ES" sz="2400" b="1" dirty="0" err="1" smtClean="0">
                <a:latin typeface="+mn-lt"/>
              </a:rPr>
              <a:t>Refugees</a:t>
            </a:r>
            <a:r>
              <a:rPr lang="es-ES" sz="2400" b="1" dirty="0" smtClean="0">
                <a:latin typeface="+mn-lt"/>
              </a:rPr>
              <a:t>.</a:t>
            </a:r>
            <a:endParaRPr lang="es-ES" sz="2400" b="1" dirty="0">
              <a:latin typeface="+mn-lt"/>
            </a:endParaRPr>
          </a:p>
        </p:txBody>
      </p:sp>
      <p:pic>
        <p:nvPicPr>
          <p:cNvPr id="10" name="9 Imagen" descr="jm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66" y="928670"/>
            <a:ext cx="3512369" cy="4214842"/>
          </a:xfrm>
          <a:prstGeom prst="rect">
            <a:avLst/>
          </a:prstGeom>
        </p:spPr>
      </p:pic>
    </p:spTree>
  </p:cSld>
  <p:clrMapOvr>
    <a:masterClrMapping/>
  </p:clrMapOvr>
  <p:transition spd="slow" advClick="0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Period</a:t>
            </a:r>
            <a:r>
              <a:rPr lang="es-ES" dirty="0" smtClean="0"/>
              <a:t> 1936-1939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28596" y="1887743"/>
            <a:ext cx="4040188" cy="965193"/>
          </a:xfrm>
        </p:spPr>
        <p:txBody>
          <a:bodyPr/>
          <a:lstStyle/>
          <a:p>
            <a:pPr algn="just"/>
            <a:r>
              <a:rPr lang="es-ES" dirty="0" smtClean="0"/>
              <a:t>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director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blood</a:t>
            </a:r>
            <a:r>
              <a:rPr lang="es-ES" dirty="0" smtClean="0"/>
              <a:t> </a:t>
            </a:r>
            <a:r>
              <a:rPr lang="es-ES" dirty="0" err="1" smtClean="0"/>
              <a:t>hospitals</a:t>
            </a:r>
            <a:r>
              <a:rPr lang="es-ES" dirty="0" smtClean="0"/>
              <a:t>, set up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International Red </a:t>
            </a:r>
            <a:r>
              <a:rPr lang="es-ES" dirty="0" err="1" smtClean="0"/>
              <a:t>Aid</a:t>
            </a:r>
            <a:r>
              <a:rPr lang="es-ES" dirty="0" smtClean="0"/>
              <a:t> </a:t>
            </a:r>
            <a:r>
              <a:rPr lang="es-ES" dirty="0" smtClean="0"/>
              <a:t>(Socorro Rojo Internacional).</a:t>
            </a:r>
            <a:endParaRPr lang="es-ES" dirty="0"/>
          </a:p>
        </p:txBody>
      </p:sp>
      <p:pic>
        <p:nvPicPr>
          <p:cNvPr id="12" name="11 Marcador de contenido" descr="H_Socorro_Roj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3046533"/>
            <a:ext cx="3599078" cy="3190779"/>
          </a:xfrm>
        </p:spPr>
      </p:pic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4634681" y="1842012"/>
            <a:ext cx="4041775" cy="639762"/>
          </a:xfrm>
        </p:spPr>
        <p:txBody>
          <a:bodyPr/>
          <a:lstStyle/>
          <a:p>
            <a:pPr algn="just"/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chair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Passive</a:t>
            </a:r>
            <a:r>
              <a:rPr lang="es-ES" dirty="0" smtClean="0"/>
              <a:t> </a:t>
            </a:r>
            <a:r>
              <a:rPr lang="es-ES" dirty="0" err="1" smtClean="0"/>
              <a:t>Defense</a:t>
            </a:r>
            <a:r>
              <a:rPr lang="es-ES" dirty="0" smtClean="0"/>
              <a:t> </a:t>
            </a:r>
            <a:r>
              <a:rPr lang="es-ES" dirty="0" err="1" smtClean="0"/>
              <a:t>against</a:t>
            </a:r>
            <a:r>
              <a:rPr lang="es-ES" dirty="0" smtClean="0"/>
              <a:t> </a:t>
            </a:r>
            <a:r>
              <a:rPr lang="es-ES" dirty="0" err="1" smtClean="0"/>
              <a:t>Aircrafts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4" name="13 Marcador de contenido" descr="Comite Pasiv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3214686"/>
            <a:ext cx="4003675" cy="2571768"/>
          </a:xfrm>
        </p:spPr>
      </p:pic>
      <p:pic>
        <p:nvPicPr>
          <p:cNvPr id="13" name="13 Imagen" descr="Logoti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Civil </a:t>
            </a:r>
            <a:r>
              <a:rPr lang="es-ES" dirty="0" err="1" smtClean="0"/>
              <a:t>War</a:t>
            </a:r>
            <a:endParaRPr lang="es-ES" dirty="0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714908" cy="474027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b="1" dirty="0" smtClean="0"/>
              <a:t>He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tried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Law</a:t>
            </a:r>
            <a:r>
              <a:rPr lang="es-ES" b="1" dirty="0" smtClean="0"/>
              <a:t> of </a:t>
            </a:r>
            <a:r>
              <a:rPr lang="es-ES" b="1" dirty="0" err="1" smtClean="0"/>
              <a:t>Political</a:t>
            </a:r>
            <a:r>
              <a:rPr lang="es-ES" b="1" dirty="0" smtClean="0"/>
              <a:t> </a:t>
            </a:r>
            <a:r>
              <a:rPr lang="es-ES" b="1" dirty="0" err="1" smtClean="0"/>
              <a:t>Responsibilities</a:t>
            </a:r>
            <a:r>
              <a:rPr lang="es-ES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s-ES" sz="1100" b="1" dirty="0" smtClean="0"/>
          </a:p>
          <a:p>
            <a:pPr algn="just">
              <a:buFont typeface="Wingdings" pitchFamily="2" charset="2"/>
              <a:buChar char="Ø"/>
            </a:pPr>
            <a:r>
              <a:rPr lang="es-ES" b="1" dirty="0" smtClean="0"/>
              <a:t>He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arrested</a:t>
            </a:r>
            <a:r>
              <a:rPr lang="es-ES" b="1" dirty="0" smtClean="0"/>
              <a:t>, </a:t>
            </a:r>
            <a:r>
              <a:rPr lang="es-ES" b="1" dirty="0" err="1" smtClean="0"/>
              <a:t>imprisoned</a:t>
            </a:r>
            <a:r>
              <a:rPr lang="es-ES" b="1" dirty="0" smtClean="0"/>
              <a:t> in Alicante and </a:t>
            </a:r>
            <a:r>
              <a:rPr lang="es-ES" b="1" dirty="0" err="1" smtClean="0"/>
              <a:t>his</a:t>
            </a:r>
            <a:r>
              <a:rPr lang="es-ES" b="1" dirty="0" smtClean="0"/>
              <a:t> </a:t>
            </a:r>
            <a:r>
              <a:rPr lang="es-ES" b="1" dirty="0" err="1" smtClean="0"/>
              <a:t>property</a:t>
            </a:r>
            <a:r>
              <a:rPr lang="es-ES" b="1" dirty="0" smtClean="0"/>
              <a:t> </a:t>
            </a:r>
            <a:r>
              <a:rPr lang="es-ES" b="1" dirty="0" err="1" smtClean="0"/>
              <a:t>confiscated</a:t>
            </a:r>
            <a:r>
              <a:rPr lang="es-ES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s-ES" sz="1100" b="1" dirty="0" smtClean="0"/>
          </a:p>
          <a:p>
            <a:pPr algn="just">
              <a:buFont typeface="Wingdings" pitchFamily="2" charset="2"/>
              <a:buChar char="Ø"/>
            </a:pPr>
            <a:r>
              <a:rPr lang="es-ES" b="1" dirty="0" smtClean="0"/>
              <a:t>He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acquitted</a:t>
            </a:r>
            <a:r>
              <a:rPr lang="es-ES" b="1" dirty="0" smtClean="0"/>
              <a:t> and </a:t>
            </a:r>
            <a:r>
              <a:rPr lang="es-ES" b="1" dirty="0" err="1" smtClean="0"/>
              <a:t>fined</a:t>
            </a:r>
            <a:r>
              <a:rPr lang="es-ES" b="1" dirty="0" smtClean="0"/>
              <a:t>  </a:t>
            </a:r>
            <a:r>
              <a:rPr lang="es-ES" b="1" dirty="0" err="1" smtClean="0"/>
              <a:t>with</a:t>
            </a:r>
            <a:r>
              <a:rPr lang="es-ES" b="1" dirty="0" smtClean="0"/>
              <a:t> 35.000 pesetas in </a:t>
            </a:r>
            <a:r>
              <a:rPr lang="es-ES" b="1" dirty="0" err="1" smtClean="0"/>
              <a:t>limited</a:t>
            </a:r>
            <a:r>
              <a:rPr lang="es-ES" b="1" dirty="0" smtClean="0"/>
              <a:t> </a:t>
            </a:r>
            <a:r>
              <a:rPr lang="es-ES" b="1" dirty="0" err="1" smtClean="0"/>
              <a:t>installments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16" name="15 Marcador de contenido" descr="Reformatorio de mayores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928670"/>
            <a:ext cx="3546855" cy="2288577"/>
          </a:xfrm>
        </p:spPr>
      </p:pic>
      <p:pic>
        <p:nvPicPr>
          <p:cNvPr id="10" name="13 Imagen" descr="Logoti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798379" y="2845563"/>
            <a:ext cx="219071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286380" y="3214686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Adults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reformatory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in Alicante.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3504" y="5715016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Partial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payment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fine.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1285884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357188" indent="-357188">
              <a:buFont typeface="Wingdings" pitchFamily="2" charset="2"/>
              <a:buChar char="Ø"/>
            </a:pPr>
            <a:r>
              <a:rPr lang="es-ES" dirty="0" smtClean="0"/>
              <a:t>He </a:t>
            </a:r>
            <a:r>
              <a:rPr lang="es-ES" dirty="0" err="1" smtClean="0"/>
              <a:t>remarries</a:t>
            </a:r>
            <a:r>
              <a:rPr lang="es-ES" dirty="0" smtClean="0"/>
              <a:t> Asunción Manchón Navarro. </a:t>
            </a:r>
          </a:p>
          <a:p>
            <a:endParaRPr lang="es-ES" dirty="0"/>
          </a:p>
        </p:txBody>
      </p:sp>
      <p:pic>
        <p:nvPicPr>
          <p:cNvPr id="14" name="13 Marcador de contenido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2165721"/>
            <a:ext cx="2500330" cy="3719242"/>
          </a:xfrm>
        </p:spPr>
      </p:pic>
      <p:sp>
        <p:nvSpPr>
          <p:cNvPr id="12" name="11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5715016"/>
            <a:ext cx="4041775" cy="6397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dirty="0" smtClean="0"/>
              <a:t>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tried</a:t>
            </a:r>
            <a:r>
              <a:rPr lang="es-ES" dirty="0" smtClean="0"/>
              <a:t> </a:t>
            </a:r>
            <a:r>
              <a:rPr lang="es-ES" dirty="0" err="1" smtClean="0"/>
              <a:t>again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r>
              <a:rPr lang="es-ES" dirty="0" smtClean="0"/>
              <a:t> of </a:t>
            </a:r>
            <a:r>
              <a:rPr lang="es-ES" dirty="0" err="1" smtClean="0"/>
              <a:t>Repression</a:t>
            </a:r>
            <a:r>
              <a:rPr lang="es-ES" dirty="0" smtClean="0"/>
              <a:t> of </a:t>
            </a:r>
            <a:r>
              <a:rPr lang="es-ES" dirty="0" err="1" smtClean="0"/>
              <a:t>Freemasonry</a:t>
            </a:r>
            <a:r>
              <a:rPr lang="es-ES" dirty="0" smtClean="0"/>
              <a:t> and </a:t>
            </a:r>
            <a:r>
              <a:rPr lang="es-ES" dirty="0" err="1" smtClean="0"/>
              <a:t>Communism</a:t>
            </a:r>
            <a:r>
              <a:rPr lang="es-ES" dirty="0" smtClean="0"/>
              <a:t>. </a:t>
            </a:r>
          </a:p>
          <a:p>
            <a:endParaRPr lang="es-ES" dirty="0"/>
          </a:p>
        </p:txBody>
      </p:sp>
      <p:pic>
        <p:nvPicPr>
          <p:cNvPr id="5" name="13 Imagen" descr="Logoti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Marcador de contenido" descr="images_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429256" y="621735"/>
            <a:ext cx="2500330" cy="3901224"/>
          </a:xfrm>
        </p:spPr>
      </p:pic>
      <p:sp>
        <p:nvSpPr>
          <p:cNvPr id="7" name="6 CuadroTexto"/>
          <p:cNvSpPr txBox="1"/>
          <p:nvPr/>
        </p:nvSpPr>
        <p:spPr>
          <a:xfrm>
            <a:off x="857224" y="585789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Mr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Julio and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his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second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wife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Asunción.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4282" y="928670"/>
            <a:ext cx="4071966" cy="1754191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b="1" dirty="0" smtClean="0"/>
              <a:t>He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sentenced</a:t>
            </a:r>
            <a:r>
              <a:rPr lang="es-ES" b="1" dirty="0" smtClean="0"/>
              <a:t> </a:t>
            </a:r>
            <a:r>
              <a:rPr lang="es-ES" b="1" dirty="0" err="1" smtClean="0"/>
              <a:t>to</a:t>
            </a:r>
            <a:r>
              <a:rPr lang="es-ES" b="1" dirty="0" smtClean="0"/>
              <a:t> 25 </a:t>
            </a:r>
            <a:r>
              <a:rPr lang="es-ES" b="1" dirty="0" err="1" smtClean="0"/>
              <a:t>years</a:t>
            </a:r>
            <a:r>
              <a:rPr lang="es-ES" b="1" dirty="0" smtClean="0"/>
              <a:t> in </a:t>
            </a:r>
            <a:r>
              <a:rPr lang="es-ES" b="1" dirty="0" err="1" smtClean="0"/>
              <a:t>prison</a:t>
            </a:r>
            <a:r>
              <a:rPr lang="es-ES" b="1" dirty="0" smtClean="0"/>
              <a:t> and </a:t>
            </a:r>
            <a:r>
              <a:rPr lang="es-ES" b="1" dirty="0" err="1" smtClean="0"/>
              <a:t>sent</a:t>
            </a:r>
            <a:r>
              <a:rPr lang="es-ES" b="1" dirty="0" smtClean="0"/>
              <a:t> </a:t>
            </a:r>
            <a:r>
              <a:rPr lang="es-ES" b="1" dirty="0" err="1" smtClean="0"/>
              <a:t>to</a:t>
            </a:r>
            <a:r>
              <a:rPr lang="es-ES" b="1" dirty="0" smtClean="0"/>
              <a:t> </a:t>
            </a:r>
            <a:r>
              <a:rPr lang="es-ES" b="1" dirty="0" err="1" smtClean="0"/>
              <a:t>Porlier</a:t>
            </a:r>
            <a:r>
              <a:rPr lang="es-ES" b="1" dirty="0" smtClean="0"/>
              <a:t> </a:t>
            </a:r>
            <a:r>
              <a:rPr lang="es-ES" b="1" dirty="0" err="1" smtClean="0"/>
              <a:t>Prison</a:t>
            </a:r>
            <a:r>
              <a:rPr lang="es-ES" b="1" dirty="0" smtClean="0"/>
              <a:t> in Madrid.</a:t>
            </a:r>
            <a:endParaRPr lang="es-ES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4876" y="4214818"/>
            <a:ext cx="4041775" cy="126840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b="1" dirty="0" err="1" smtClean="0"/>
              <a:t>His</a:t>
            </a:r>
            <a:r>
              <a:rPr lang="es-ES" b="1" dirty="0" smtClean="0"/>
              <a:t> </a:t>
            </a:r>
            <a:r>
              <a:rPr lang="es-ES" b="1" dirty="0" err="1" smtClean="0"/>
              <a:t>wife</a:t>
            </a:r>
            <a:r>
              <a:rPr lang="es-ES" b="1" dirty="0" smtClean="0"/>
              <a:t> </a:t>
            </a:r>
            <a:r>
              <a:rPr lang="es-ES" b="1" dirty="0" err="1" smtClean="0"/>
              <a:t>manages</a:t>
            </a:r>
            <a:r>
              <a:rPr lang="es-ES" b="1" dirty="0" smtClean="0"/>
              <a:t> </a:t>
            </a:r>
            <a:r>
              <a:rPr lang="es-ES" b="1" dirty="0" err="1" smtClean="0"/>
              <a:t>to</a:t>
            </a:r>
            <a:r>
              <a:rPr lang="es-ES" b="1" dirty="0" smtClean="0"/>
              <a:t> </a:t>
            </a:r>
            <a:r>
              <a:rPr lang="es-ES" b="1" dirty="0" err="1" smtClean="0"/>
              <a:t>get</a:t>
            </a:r>
            <a:r>
              <a:rPr lang="es-ES" b="1" dirty="0" smtClean="0"/>
              <a:t> a </a:t>
            </a:r>
            <a:r>
              <a:rPr lang="es-ES" b="1" dirty="0" err="1" smtClean="0"/>
              <a:t>reduction</a:t>
            </a:r>
            <a:r>
              <a:rPr lang="es-ES" b="1" dirty="0" smtClean="0"/>
              <a:t> of </a:t>
            </a:r>
            <a:r>
              <a:rPr lang="es-ES" b="1" dirty="0" err="1" smtClean="0"/>
              <a:t>sentence</a:t>
            </a:r>
            <a:r>
              <a:rPr lang="es-ES" b="1" dirty="0" smtClean="0"/>
              <a:t> </a:t>
            </a:r>
            <a:r>
              <a:rPr lang="es-ES" b="1" dirty="0" err="1" smtClean="0"/>
              <a:t>to</a:t>
            </a:r>
            <a:r>
              <a:rPr lang="es-ES" b="1" dirty="0" smtClean="0"/>
              <a:t> 12 </a:t>
            </a:r>
            <a:r>
              <a:rPr lang="es-ES" b="1" dirty="0" err="1" smtClean="0"/>
              <a:t>years</a:t>
            </a:r>
            <a:r>
              <a:rPr lang="es-ES" b="1" dirty="0" smtClean="0"/>
              <a:t>. He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transferred</a:t>
            </a:r>
            <a:r>
              <a:rPr lang="es-ES" b="1" dirty="0" smtClean="0"/>
              <a:t> </a:t>
            </a:r>
            <a:r>
              <a:rPr lang="es-ES" b="1" dirty="0" err="1" smtClean="0"/>
              <a:t>to</a:t>
            </a:r>
            <a:r>
              <a:rPr lang="es-ES" b="1" dirty="0"/>
              <a:t> </a:t>
            </a:r>
            <a:r>
              <a:rPr lang="es-ES" b="1" dirty="0" smtClean="0"/>
              <a:t>Burgos </a:t>
            </a:r>
            <a:r>
              <a:rPr lang="es-ES" b="1" dirty="0" err="1" smtClean="0"/>
              <a:t>Prison</a:t>
            </a:r>
            <a:r>
              <a:rPr lang="es-ES" b="1" dirty="0" smtClean="0"/>
              <a:t> in 1943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7 Imagen" descr="Carcel de Porlier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4090324" cy="2476061"/>
          </a:xfrm>
          <a:prstGeom prst="rect">
            <a:avLst/>
          </a:prstGeom>
        </p:spPr>
      </p:pic>
      <p:pic>
        <p:nvPicPr>
          <p:cNvPr id="9" name="8 Imagen" descr="carrasco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71480"/>
            <a:ext cx="3819623" cy="3063624"/>
          </a:xfrm>
          <a:prstGeom prst="rect">
            <a:avLst/>
          </a:prstGeom>
        </p:spPr>
      </p:pic>
      <p:pic>
        <p:nvPicPr>
          <p:cNvPr id="10" name="13 Imagen" descr="Logoti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285852" y="5500702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Porlier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Prison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43438" y="3643315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Picture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given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Mr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Julio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friend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inmate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1428736"/>
            <a:ext cx="3857652" cy="4691063"/>
          </a:xfrm>
        </p:spPr>
        <p:txBody>
          <a:bodyPr/>
          <a:lstStyle/>
          <a:p>
            <a:endParaRPr lang="es-ES" dirty="0" smtClean="0"/>
          </a:p>
          <a:p>
            <a:pPr algn="ctr"/>
            <a:endParaRPr lang="es-ES" sz="2400" b="1" dirty="0" smtClean="0"/>
          </a:p>
          <a:p>
            <a:pPr algn="ctr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ctr"/>
            <a:r>
              <a:rPr lang="es-ES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Burgos </a:t>
            </a:r>
            <a:r>
              <a:rPr lang="es-ES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Prison</a:t>
            </a:r>
            <a:endParaRPr lang="es-ES" b="1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b="1" dirty="0" smtClean="0"/>
          </a:p>
          <a:p>
            <a:pPr algn="just"/>
            <a:r>
              <a:rPr lang="es-ES" sz="2400" b="1" dirty="0" err="1" smtClean="0"/>
              <a:t>Transcription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last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paragraph</a:t>
            </a:r>
            <a:r>
              <a:rPr lang="es-ES" sz="2400" b="1" dirty="0" smtClean="0"/>
              <a:t> of a </a:t>
            </a:r>
            <a:r>
              <a:rPr lang="es-ES" sz="2400" b="1" dirty="0" err="1" smtClean="0"/>
              <a:t>poem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by</a:t>
            </a:r>
            <a:r>
              <a:rPr lang="es-ES" sz="2400" b="1" dirty="0" smtClean="0"/>
              <a:t> “Marcos Ana”, </a:t>
            </a:r>
            <a:r>
              <a:rPr lang="es-ES" sz="2400" b="1" dirty="0" err="1" smtClean="0"/>
              <a:t>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inmate</a:t>
            </a:r>
            <a:r>
              <a:rPr lang="es-ES" sz="2400" b="1" dirty="0" smtClean="0"/>
              <a:t> in Burgos </a:t>
            </a:r>
            <a:r>
              <a:rPr lang="es-ES" sz="2400" b="1" dirty="0" err="1" smtClean="0"/>
              <a:t>Prison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poem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dedicated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María Teresa León:</a:t>
            </a:r>
          </a:p>
          <a:p>
            <a:pPr algn="just"/>
            <a:endParaRPr lang="es-ES" dirty="0"/>
          </a:p>
        </p:txBody>
      </p:sp>
      <p:pic>
        <p:nvPicPr>
          <p:cNvPr id="17" name="13 Imagen" descr="Logoti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Penal de Burg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785794"/>
            <a:ext cx="3786214" cy="2214578"/>
          </a:xfrm>
          <a:prstGeom prst="rect">
            <a:avLst/>
          </a:prstGeom>
        </p:spPr>
      </p:pic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4357686" y="273050"/>
            <a:ext cx="4357718" cy="5853113"/>
          </a:xfrm>
        </p:spPr>
        <p:txBody>
          <a:bodyPr/>
          <a:lstStyle/>
          <a:p>
            <a:pPr algn="ctr">
              <a:buNone/>
            </a:pPr>
            <a:endParaRPr lang="es-ES" sz="1000" i="1" dirty="0" smtClean="0"/>
          </a:p>
          <a:p>
            <a:pPr algn="ctr">
              <a:buNone/>
            </a:pPr>
            <a:endParaRPr lang="es-ES" sz="2400" i="1" dirty="0" smtClean="0"/>
          </a:p>
          <a:p>
            <a:pPr algn="ctr">
              <a:buNone/>
            </a:pPr>
            <a:endParaRPr lang="es-ES" sz="2400" i="1" dirty="0" smtClean="0"/>
          </a:p>
          <a:p>
            <a:pPr algn="ctr">
              <a:buNone/>
            </a:pPr>
            <a:r>
              <a:rPr lang="es-ES" sz="2400" i="1" dirty="0" smtClean="0"/>
              <a:t>“Un patio donde gira</a:t>
            </a:r>
          </a:p>
          <a:p>
            <a:pPr algn="ctr">
              <a:buNone/>
            </a:pPr>
            <a:r>
              <a:rPr lang="es-ES" sz="2400" i="1" dirty="0" smtClean="0"/>
              <a:t>mi corazón, clavado;</a:t>
            </a:r>
          </a:p>
          <a:p>
            <a:pPr algn="ctr">
              <a:buNone/>
            </a:pPr>
            <a:r>
              <a:rPr lang="es-ES" sz="2400" i="1" dirty="0" smtClean="0"/>
              <a:t>mi corazón, desnudo;</a:t>
            </a:r>
          </a:p>
          <a:p>
            <a:pPr algn="ctr">
              <a:buNone/>
            </a:pPr>
            <a:r>
              <a:rPr lang="es-ES" sz="2400" i="1" dirty="0" smtClean="0"/>
              <a:t>mi corazón, clavado;</a:t>
            </a:r>
          </a:p>
          <a:p>
            <a:pPr algn="ctr">
              <a:buNone/>
            </a:pPr>
            <a:r>
              <a:rPr lang="es-ES" sz="2400" i="1" dirty="0" smtClean="0"/>
              <a:t>mi corazón que tiene</a:t>
            </a:r>
          </a:p>
          <a:p>
            <a:pPr algn="ctr">
              <a:buNone/>
            </a:pPr>
            <a:r>
              <a:rPr lang="es-ES" sz="2400" i="1" dirty="0" smtClean="0"/>
              <a:t>la forma gris de un patio.</a:t>
            </a:r>
          </a:p>
          <a:p>
            <a:pPr algn="ctr">
              <a:buNone/>
            </a:pPr>
            <a:r>
              <a:rPr lang="es-ES" sz="2400" i="1" dirty="0" smtClean="0"/>
              <a:t>un patio donde giran</a:t>
            </a:r>
          </a:p>
          <a:p>
            <a:pPr algn="ctr">
              <a:buNone/>
            </a:pPr>
            <a:r>
              <a:rPr lang="es-ES" sz="2400" i="1" dirty="0" smtClean="0"/>
              <a:t>los hombres sin descanso.”</a:t>
            </a:r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			   </a:t>
            </a:r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			        </a:t>
            </a:r>
            <a:r>
              <a:rPr lang="es-ES" sz="1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Marcos Ana</a:t>
            </a:r>
            <a:endParaRPr lang="es-ES" sz="14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4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3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1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4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7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8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6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9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9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sz="2800" b="1" dirty="0" smtClean="0"/>
              <a:t>In 1945, he comes back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Elche </a:t>
            </a:r>
            <a:r>
              <a:rPr lang="es-ES" sz="2800" b="1" dirty="0" err="1" smtClean="0"/>
              <a:t>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parole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due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health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reasons</a:t>
            </a:r>
            <a:r>
              <a:rPr lang="es-ES" sz="2800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Font typeface="Wingdings" pitchFamily="2" charset="2"/>
              <a:buChar char="Ø"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sz="1000" dirty="0" smtClean="0"/>
          </a:p>
          <a:p>
            <a:pPr algn="just">
              <a:buNone/>
            </a:pPr>
            <a:endParaRPr lang="es-ES" sz="1000" dirty="0" smtClean="0"/>
          </a:p>
          <a:p>
            <a:pPr algn="just">
              <a:buFont typeface="Wingdings" pitchFamily="2" charset="2"/>
              <a:buChar char="Ø"/>
            </a:pPr>
            <a:r>
              <a:rPr lang="es-ES" sz="2800" b="1" dirty="0" smtClean="0"/>
              <a:t>In 1946, he </a:t>
            </a:r>
            <a:r>
              <a:rPr lang="es-ES" sz="2800" b="1" dirty="0" err="1" smtClean="0"/>
              <a:t>requests</a:t>
            </a:r>
            <a:r>
              <a:rPr lang="es-ES" sz="2800" b="1" dirty="0" smtClean="0"/>
              <a:t> a </a:t>
            </a:r>
            <a:r>
              <a:rPr lang="es-ES" sz="2800" b="1" dirty="0" err="1" smtClean="0"/>
              <a:t>permission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perform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his</a:t>
            </a:r>
            <a:r>
              <a:rPr lang="es-ES" sz="2800" b="1" dirty="0" smtClean="0"/>
              <a:t> medical </a:t>
            </a:r>
            <a:r>
              <a:rPr lang="es-ES" sz="2800" b="1" dirty="0" err="1" smtClean="0"/>
              <a:t>career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However</a:t>
            </a:r>
            <a:r>
              <a:rPr lang="es-ES" sz="2800" b="1" dirty="0" smtClean="0"/>
              <a:t>, he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purged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by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Regime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hold</a:t>
            </a:r>
            <a:r>
              <a:rPr lang="es-ES" sz="2800" b="1" dirty="0" smtClean="0"/>
              <a:t> a </a:t>
            </a:r>
            <a:r>
              <a:rPr lang="es-ES" sz="2800" b="1" dirty="0" err="1" smtClean="0"/>
              <a:t>public</a:t>
            </a:r>
            <a:r>
              <a:rPr lang="es-ES" sz="2800" b="1" dirty="0" smtClean="0"/>
              <a:t> post in </a:t>
            </a:r>
            <a:r>
              <a:rPr lang="es-ES" sz="2800" b="1" dirty="0" err="1" smtClean="0"/>
              <a:t>his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job</a:t>
            </a:r>
            <a:r>
              <a:rPr lang="es-ES" sz="2800" b="1" dirty="0" smtClean="0"/>
              <a:t>.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s-ES" dirty="0"/>
          </a:p>
        </p:txBody>
      </p:sp>
      <p:pic>
        <p:nvPicPr>
          <p:cNvPr id="9" name="8 Imagen" descr="Vista_Elch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1" y="1428736"/>
            <a:ext cx="4857784" cy="3055426"/>
          </a:xfrm>
          <a:prstGeom prst="rect">
            <a:avLst/>
          </a:prstGeom>
        </p:spPr>
      </p:pic>
      <p:pic>
        <p:nvPicPr>
          <p:cNvPr id="10" name="13 Imagen" descr="Logoti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D6EB"/>
            </a:gs>
            <a:gs pos="100000">
              <a:srgbClr val="FFEBFA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Tart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500174"/>
            <a:ext cx="4683122" cy="3482380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7158" y="1233589"/>
            <a:ext cx="3500462" cy="4211635"/>
          </a:xfrm>
        </p:spPr>
        <p:txBody>
          <a:bodyPr/>
          <a:lstStyle/>
          <a:p>
            <a:pPr marL="266700" indent="-266700" algn="just">
              <a:buFont typeface="Wingdings" pitchFamily="2" charset="2"/>
              <a:buChar char="Ø"/>
            </a:pPr>
            <a:r>
              <a:rPr lang="es-ES" sz="2400" b="1" dirty="0" err="1" smtClean="0"/>
              <a:t>His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wife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requests</a:t>
            </a:r>
            <a:r>
              <a:rPr lang="es-ES" sz="2400" b="1" dirty="0" smtClean="0"/>
              <a:t> a </a:t>
            </a:r>
            <a:r>
              <a:rPr lang="es-ES" sz="2400" b="1" dirty="0" err="1" smtClean="0"/>
              <a:t>petition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for</a:t>
            </a:r>
            <a:r>
              <a:rPr lang="es-ES" sz="2400" b="1" dirty="0" smtClean="0"/>
              <a:t> a </a:t>
            </a:r>
            <a:r>
              <a:rPr lang="es-ES" sz="2400" b="1" dirty="0" err="1" smtClean="0"/>
              <a:t>pardon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that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same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year</a:t>
            </a:r>
            <a:r>
              <a:rPr lang="es-ES" sz="2400" b="1" dirty="0" smtClean="0"/>
              <a:t> he </a:t>
            </a:r>
            <a:r>
              <a:rPr lang="es-ES" sz="2400" b="1" dirty="0" err="1" smtClean="0"/>
              <a:t>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eventually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allowed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practice</a:t>
            </a:r>
            <a:r>
              <a:rPr lang="es-ES" sz="2400" b="1" dirty="0" smtClean="0"/>
              <a:t> Medicine </a:t>
            </a:r>
            <a:r>
              <a:rPr lang="es-ES" sz="2400" b="1" dirty="0" err="1" smtClean="0"/>
              <a:t>inside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municipality</a:t>
            </a:r>
            <a:r>
              <a:rPr lang="es-ES" sz="2400" b="1" dirty="0" smtClean="0"/>
              <a:t> of Elche.</a:t>
            </a:r>
          </a:p>
          <a:p>
            <a:pPr algn="just"/>
            <a:endParaRPr lang="es-ES" sz="2400" dirty="0" smtClean="0"/>
          </a:p>
          <a:p>
            <a:pPr marL="266700" indent="-266700" algn="just">
              <a:buFont typeface="Wingdings" pitchFamily="2" charset="2"/>
              <a:buChar char="Ø"/>
            </a:pPr>
            <a:r>
              <a:rPr lang="es-ES" sz="2400" b="1" dirty="0" smtClean="0"/>
              <a:t>He uses a </a:t>
            </a:r>
            <a:r>
              <a:rPr lang="es-ES" sz="2400" b="1" dirty="0" err="1" smtClean="0"/>
              <a:t>sprung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cart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for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home </a:t>
            </a:r>
            <a:r>
              <a:rPr lang="es-ES" sz="2400" b="1" dirty="0" err="1" smtClean="0"/>
              <a:t>visits</a:t>
            </a:r>
            <a:r>
              <a:rPr lang="es-ES" sz="2400" b="1" dirty="0" smtClean="0"/>
              <a:t>.</a:t>
            </a:r>
          </a:p>
          <a:p>
            <a:pPr algn="just"/>
            <a:endParaRPr lang="es-ES" sz="2400" dirty="0" smtClean="0"/>
          </a:p>
        </p:txBody>
      </p:sp>
      <p:pic>
        <p:nvPicPr>
          <p:cNvPr id="6" name="13 Imagen" descr="Logoti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357188" y="1484784"/>
            <a:ext cx="3008312" cy="3801591"/>
          </a:xfrm>
        </p:spPr>
        <p:txBody>
          <a:bodyPr/>
          <a:lstStyle/>
          <a:p>
            <a:pPr algn="ctr" eaLnBrk="1" hangingPunct="1"/>
            <a:r>
              <a:rPr lang="es-ES" sz="2800" dirty="0" smtClean="0"/>
              <a:t>He </a:t>
            </a:r>
            <a:r>
              <a:rPr lang="es-ES" sz="2800" dirty="0" err="1" smtClean="0"/>
              <a:t>was</a:t>
            </a:r>
            <a:r>
              <a:rPr lang="es-ES" sz="2800" dirty="0" smtClean="0"/>
              <a:t> </a:t>
            </a:r>
            <a:r>
              <a:rPr lang="es-ES" sz="2800" dirty="0" err="1" smtClean="0"/>
              <a:t>born</a:t>
            </a:r>
            <a:r>
              <a:rPr lang="es-ES" sz="2800" dirty="0" smtClean="0"/>
              <a:t> in Elche in 1885, son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liberal and </a:t>
            </a:r>
            <a:r>
              <a:rPr lang="es-ES" sz="2800" dirty="0" err="1" smtClean="0"/>
              <a:t>freemason</a:t>
            </a:r>
            <a:r>
              <a:rPr lang="es-ES" sz="2800" dirty="0" smtClean="0"/>
              <a:t> </a:t>
            </a:r>
            <a:r>
              <a:rPr lang="es-ES" sz="2800" dirty="0" err="1" smtClean="0"/>
              <a:t>lawyer</a:t>
            </a:r>
            <a:r>
              <a:rPr lang="es-ES" sz="2800" dirty="0"/>
              <a:t> </a:t>
            </a:r>
            <a:r>
              <a:rPr lang="es-ES" sz="2800" b="1" dirty="0" smtClean="0"/>
              <a:t>Julio María López Martínez</a:t>
            </a:r>
            <a:r>
              <a:rPr lang="es-ES" sz="2800" dirty="0" smtClean="0"/>
              <a:t> and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teacher</a:t>
            </a:r>
            <a:r>
              <a:rPr lang="es-ES" sz="2800" dirty="0" smtClean="0"/>
              <a:t> </a:t>
            </a:r>
            <a:r>
              <a:rPr lang="es-ES" sz="2800" b="1" dirty="0" smtClean="0"/>
              <a:t>Herminia Orozco Chacón</a:t>
            </a:r>
            <a:r>
              <a:rPr lang="es-ES" sz="2400" b="1" dirty="0" smtClean="0"/>
              <a:t>.</a:t>
            </a:r>
          </a:p>
        </p:txBody>
      </p:sp>
      <p:pic>
        <p:nvPicPr>
          <p:cNvPr id="14" name="13 Marcador de contenido" descr="Vista_de_Elche_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714375"/>
            <a:ext cx="3738563" cy="4710113"/>
          </a:xfrm>
        </p:spPr>
      </p:pic>
      <p:pic>
        <p:nvPicPr>
          <p:cNvPr id="3076" name="3 Imagen" descr="Logotip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929313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286248" y="5429264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</a:rPr>
              <a:t>Glorieta and Santa María </a:t>
            </a:r>
            <a:r>
              <a:rPr lang="es-ES" sz="1400" b="1" i="1" dirty="0" err="1" smtClean="0">
                <a:solidFill>
                  <a:schemeClr val="accent1">
                    <a:lumMod val="75000"/>
                  </a:schemeClr>
                </a:solidFill>
              </a:rPr>
              <a:t>Basilica</a:t>
            </a:r>
            <a:endParaRPr lang="es-E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786314" y="1000108"/>
            <a:ext cx="3857652" cy="2797172"/>
          </a:xfrm>
        </p:spPr>
        <p:txBody>
          <a:bodyPr/>
          <a:lstStyle/>
          <a:p>
            <a:pPr algn="just"/>
            <a:r>
              <a:rPr lang="es-ES" sz="2400" b="1" dirty="0" err="1" smtClean="0"/>
              <a:t>Francoist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Regime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sentences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him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a </a:t>
            </a:r>
            <a:r>
              <a:rPr lang="es-ES" sz="2400" b="1" dirty="0" err="1" smtClean="0"/>
              <a:t>kind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internal</a:t>
            </a:r>
            <a:r>
              <a:rPr lang="es-ES" sz="2400" b="1" dirty="0" smtClean="0"/>
              <a:t> exile </a:t>
            </a:r>
            <a:r>
              <a:rPr lang="es-ES" sz="2400" b="1" dirty="0" err="1" smtClean="0"/>
              <a:t>inside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very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own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hometown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  <p:pic>
        <p:nvPicPr>
          <p:cNvPr id="14" name="13 Marcador de contenido" descr="Don_julio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941554" cy="3766373"/>
          </a:xfrm>
        </p:spPr>
      </p:pic>
      <p:pic>
        <p:nvPicPr>
          <p:cNvPr id="16" name="13 Imagen" descr="Logoti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4786314" y="4000504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+mn-lt"/>
              </a:rPr>
              <a:t>He </a:t>
            </a:r>
            <a:r>
              <a:rPr lang="es-ES" sz="2400" b="1" dirty="0" err="1" smtClean="0">
                <a:latin typeface="+mn-lt"/>
              </a:rPr>
              <a:t>becomes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an</a:t>
            </a:r>
            <a:r>
              <a:rPr lang="es-ES" sz="2400" b="1" dirty="0" smtClean="0">
                <a:latin typeface="+mn-lt"/>
              </a:rPr>
              <a:t> invisible </a:t>
            </a:r>
            <a:r>
              <a:rPr lang="es-ES" sz="2400" b="1" dirty="0" err="1" smtClean="0">
                <a:latin typeface="+mn-lt"/>
              </a:rPr>
              <a:t>citizen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for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Elche’s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inhabitants</a:t>
            </a:r>
            <a:r>
              <a:rPr lang="es-ES" sz="2400" b="1" dirty="0" smtClean="0">
                <a:latin typeface="+mn-lt"/>
              </a:rPr>
              <a:t>.</a:t>
            </a:r>
            <a:endParaRPr lang="es-ES" sz="2400" b="1" dirty="0">
              <a:latin typeface="+mn-lt"/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/>
              <a:t>He </a:t>
            </a:r>
            <a:r>
              <a:rPr lang="es-ES" sz="3200" b="1" dirty="0" err="1" smtClean="0"/>
              <a:t>dies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on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April</a:t>
            </a:r>
            <a:r>
              <a:rPr lang="es-ES" sz="3200" b="1" dirty="0" smtClean="0"/>
              <a:t> 7</a:t>
            </a:r>
            <a:r>
              <a:rPr lang="es-ES" sz="3200" b="1" baseline="30000" dirty="0" smtClean="0"/>
              <a:t>th</a:t>
            </a:r>
            <a:r>
              <a:rPr lang="es-ES" sz="3200" b="1" dirty="0" smtClean="0"/>
              <a:t>, 1970.</a:t>
            </a:r>
            <a:endParaRPr lang="es-ES" sz="3200" b="1" dirty="0"/>
          </a:p>
        </p:txBody>
      </p:sp>
      <p:pic>
        <p:nvPicPr>
          <p:cNvPr id="8" name="13 Imagen" descr="Logoti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Marcador de contenido" descr="Esquela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1612" y="2115344"/>
            <a:ext cx="6200775" cy="3495675"/>
          </a:xfrm>
        </p:spPr>
      </p:pic>
      <p:sp>
        <p:nvSpPr>
          <p:cNvPr id="6" name="5 CuadroTexto"/>
          <p:cNvSpPr txBox="1"/>
          <p:nvPr/>
        </p:nvSpPr>
        <p:spPr>
          <a:xfrm>
            <a:off x="2285984" y="564357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Announcement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Mr.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Julio´s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decease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C8C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sz="2400" b="1" dirty="0" err="1" smtClean="0"/>
              <a:t>His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burial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becomes</a:t>
            </a:r>
            <a:r>
              <a:rPr lang="es-ES" sz="2400" b="1" dirty="0" smtClean="0"/>
              <a:t> a </a:t>
            </a:r>
            <a:r>
              <a:rPr lang="es-ES" sz="2400" b="1" dirty="0" err="1" smtClean="0"/>
              <a:t>mass</a:t>
            </a:r>
            <a:r>
              <a:rPr lang="es-ES" sz="2400" b="1" dirty="0" smtClean="0"/>
              <a:t> tribute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a republican and </a:t>
            </a:r>
            <a:r>
              <a:rPr lang="es-ES" sz="2400" b="1" dirty="0" err="1" smtClean="0"/>
              <a:t>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excellent</a:t>
            </a:r>
            <a:r>
              <a:rPr lang="es-ES" sz="2400" b="1" dirty="0" smtClean="0"/>
              <a:t> doctor, </a:t>
            </a:r>
            <a:r>
              <a:rPr lang="es-ES" sz="2400" b="1" dirty="0" err="1" smtClean="0"/>
              <a:t>known</a:t>
            </a:r>
            <a:r>
              <a:rPr lang="es-ES" sz="2400" b="1" dirty="0" smtClean="0"/>
              <a:t> in Elche as </a:t>
            </a:r>
            <a:r>
              <a:rPr lang="es-ES" sz="2400" b="1" dirty="0" err="1" smtClean="0"/>
              <a:t>Mr</a:t>
            </a:r>
            <a:r>
              <a:rPr lang="es-ES" sz="2400" b="1" dirty="0" smtClean="0"/>
              <a:t> Julio, doctor of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poor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  <p:pic>
        <p:nvPicPr>
          <p:cNvPr id="4" name="13 Imagen" descr="Logoti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Panteón_Don_Jul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214554"/>
            <a:ext cx="2411015" cy="3214686"/>
          </a:xfrm>
          <a:prstGeom prst="rect">
            <a:avLst/>
          </a:prstGeom>
        </p:spPr>
      </p:pic>
      <p:pic>
        <p:nvPicPr>
          <p:cNvPr id="6" name="5 Imagen" descr="Lápida_Don_Jul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196694"/>
            <a:ext cx="4143404" cy="310755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57290" y="5429264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Front of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family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mausoleum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57686" y="528638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Tombstone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Mr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Julio María López Orozco and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his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wife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Asunción Manchón Navarro.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escarg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gradFill flip="none" rotWithShape="1">
            <a:gsLst>
              <a:gs pos="600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5" name="13 Imagen" descr="Logoti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43174" y="1071547"/>
            <a:ext cx="450059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ACCOMPLISHED BY:</a:t>
            </a:r>
          </a:p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 MARÍA IBÁÑEZ LOPERA</a:t>
            </a:r>
          </a:p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ACKNOWLEDGEMENTS:</a:t>
            </a:r>
          </a:p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MIGUEL ORS MONTENEGRO</a:t>
            </a:r>
          </a:p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granted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elaboration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endParaRPr lang="es-E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720" y="6000768"/>
            <a:ext cx="17144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</a:rPr>
              <a:t>©</a:t>
            </a:r>
          </a:p>
        </p:txBody>
      </p:sp>
      <p:pic>
        <p:nvPicPr>
          <p:cNvPr id="9" name="13 Imagen" descr="Logoti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15272" y="600076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Escudo universidad de Valenc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785794"/>
            <a:ext cx="2000239" cy="2501040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929188" y="1428750"/>
            <a:ext cx="3786187" cy="4214813"/>
          </a:xfrm>
        </p:spPr>
        <p:txBody>
          <a:bodyPr/>
          <a:lstStyle/>
          <a:p>
            <a:pPr algn="ctr" eaLnBrk="1" hangingPunct="1"/>
            <a:endParaRPr lang="es-ES" sz="2800" dirty="0" smtClean="0"/>
          </a:p>
          <a:p>
            <a:pPr algn="ctr" eaLnBrk="1" hangingPunct="1"/>
            <a:endParaRPr lang="es-ES" sz="2800" dirty="0" smtClean="0"/>
          </a:p>
          <a:p>
            <a:pPr algn="ctr" eaLnBrk="1" hangingPunct="1"/>
            <a:r>
              <a:rPr lang="es-ES" sz="2400" dirty="0" smtClean="0"/>
              <a:t>He </a:t>
            </a:r>
            <a:r>
              <a:rPr lang="es-ES" sz="2400" dirty="0" err="1" smtClean="0"/>
              <a:t>finishes</a:t>
            </a:r>
            <a:r>
              <a:rPr lang="es-ES" sz="2400" dirty="0" smtClean="0"/>
              <a:t> </a:t>
            </a:r>
            <a:r>
              <a:rPr lang="es-ES" sz="2400" dirty="0" err="1" smtClean="0"/>
              <a:t>his</a:t>
            </a:r>
            <a:r>
              <a:rPr lang="es-ES" sz="2400" dirty="0" smtClean="0"/>
              <a:t> </a:t>
            </a:r>
            <a:r>
              <a:rPr lang="es-ES" sz="2400" dirty="0" err="1" smtClean="0"/>
              <a:t>studies</a:t>
            </a:r>
            <a:r>
              <a:rPr lang="es-ES" sz="2400" dirty="0" smtClean="0"/>
              <a:t> of Medicine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University</a:t>
            </a:r>
            <a:r>
              <a:rPr lang="es-ES" sz="2400" dirty="0" smtClean="0"/>
              <a:t> of Valencia in 1908.</a:t>
            </a:r>
          </a:p>
        </p:txBody>
      </p:sp>
      <p:pic>
        <p:nvPicPr>
          <p:cNvPr id="4100" name="3 Imagen" descr="Logotip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00750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Universiadad de Valenc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500438"/>
            <a:ext cx="4286280" cy="25455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42910" y="6072206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Atrium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of Valencia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dirty="0" err="1" smtClean="0"/>
              <a:t>From</a:t>
            </a:r>
            <a:r>
              <a:rPr lang="es-ES" sz="3200" dirty="0" smtClean="0"/>
              <a:t> 1909 </a:t>
            </a:r>
            <a:r>
              <a:rPr lang="es-ES" sz="3200" dirty="0" err="1" smtClean="0"/>
              <a:t>to</a:t>
            </a:r>
            <a:r>
              <a:rPr lang="es-ES" sz="3200" dirty="0" smtClean="0"/>
              <a:t> 1913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He </a:t>
            </a:r>
            <a:r>
              <a:rPr lang="es-ES" dirty="0" err="1" smtClean="0"/>
              <a:t>works</a:t>
            </a:r>
            <a:r>
              <a:rPr lang="es-ES" dirty="0" smtClean="0"/>
              <a:t> as a </a:t>
            </a:r>
            <a:r>
              <a:rPr lang="es-ES" dirty="0" err="1" smtClean="0"/>
              <a:t>town’s</a:t>
            </a:r>
            <a:r>
              <a:rPr lang="es-ES" dirty="0" smtClean="0"/>
              <a:t> doctor at </a:t>
            </a:r>
            <a:r>
              <a:rPr lang="es-ES" dirty="0" err="1" smtClean="0"/>
              <a:t>Orxeta</a:t>
            </a:r>
            <a:r>
              <a:rPr lang="es-ES" dirty="0" smtClean="0"/>
              <a:t> (Alicante).</a:t>
            </a:r>
          </a:p>
        </p:txBody>
      </p:sp>
      <p:pic>
        <p:nvPicPr>
          <p:cNvPr id="5" name="4 Marcador de contenido" descr="Orcheta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62" y="2285992"/>
            <a:ext cx="2857500" cy="3562350"/>
          </a:xfrm>
        </p:spPr>
      </p:pic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He </a:t>
            </a:r>
            <a:r>
              <a:rPr lang="es-ES" dirty="0" err="1" smtClean="0"/>
              <a:t>marries</a:t>
            </a:r>
            <a:r>
              <a:rPr lang="es-ES" dirty="0" smtClean="0"/>
              <a:t> Esperanza Álvarez and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daughters</a:t>
            </a:r>
            <a:r>
              <a:rPr lang="es-ES" dirty="0" smtClean="0"/>
              <a:t> Herminia and Pilar are </a:t>
            </a:r>
            <a:r>
              <a:rPr lang="es-ES" dirty="0" err="1" smtClean="0"/>
              <a:t>born</a:t>
            </a:r>
            <a:r>
              <a:rPr lang="es-ES" dirty="0" smtClean="0"/>
              <a:t>.</a:t>
            </a:r>
          </a:p>
        </p:txBody>
      </p:sp>
      <p:pic>
        <p:nvPicPr>
          <p:cNvPr id="6" name="5 Imagen" descr="primer_matriomoni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5992"/>
            <a:ext cx="207168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las_dos_ninas_de_blanc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285992"/>
            <a:ext cx="19589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9 Imagen" descr="Logotip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607218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2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4040188" cy="639762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In 1913, he </a:t>
            </a:r>
            <a:r>
              <a:rPr lang="es-ES" dirty="0" err="1" smtClean="0"/>
              <a:t>moves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hometown</a:t>
            </a:r>
            <a:r>
              <a:rPr lang="es-ES" dirty="0" smtClean="0"/>
              <a:t> and </a:t>
            </a:r>
            <a:r>
              <a:rPr lang="es-ES" dirty="0" err="1" smtClean="0"/>
              <a:t>starts</a:t>
            </a:r>
            <a:r>
              <a:rPr lang="es-ES" dirty="0" smtClean="0"/>
              <a:t> a medical office.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4040188" cy="47148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200" dirty="0" smtClean="0"/>
              <a:t>“</a:t>
            </a:r>
            <a:r>
              <a:rPr lang="es-ES" sz="2200" dirty="0" err="1" smtClean="0"/>
              <a:t>Mr</a:t>
            </a:r>
            <a:r>
              <a:rPr lang="es-ES" sz="2200" dirty="0" smtClean="0"/>
              <a:t> Julio María López </a:t>
            </a:r>
            <a:r>
              <a:rPr lang="es-ES" sz="2200" dirty="0" err="1" smtClean="0"/>
              <a:t>Orozco’s</a:t>
            </a:r>
            <a:r>
              <a:rPr lang="es-ES" sz="2200" dirty="0" smtClean="0"/>
              <a:t> Medical-</a:t>
            </a:r>
            <a:r>
              <a:rPr lang="es-ES" sz="2200" dirty="0" err="1" smtClean="0"/>
              <a:t>surgical</a:t>
            </a:r>
            <a:r>
              <a:rPr lang="es-ES" sz="2200" dirty="0" smtClean="0"/>
              <a:t> </a:t>
            </a:r>
            <a:r>
              <a:rPr lang="es-ES" sz="2200" dirty="0" err="1" smtClean="0"/>
              <a:t>clinic</a:t>
            </a:r>
            <a:r>
              <a:rPr lang="es-ES" sz="2200" dirty="0" smtClean="0"/>
              <a:t>.</a:t>
            </a:r>
          </a:p>
          <a:p>
            <a:pPr algn="ctr" eaLnBrk="1" hangingPunct="1">
              <a:buFont typeface="Arial" charset="0"/>
              <a:buNone/>
            </a:pPr>
            <a:r>
              <a:rPr lang="es-ES" sz="2200" dirty="0" smtClean="0"/>
              <a:t>1, Canalejas (Corredera) Street. </a:t>
            </a:r>
          </a:p>
          <a:p>
            <a:pPr algn="ctr" eaLnBrk="1" hangingPunct="1">
              <a:buFont typeface="Arial" charset="0"/>
              <a:buNone/>
            </a:pPr>
            <a:r>
              <a:rPr lang="es-ES" sz="2200" dirty="0" smtClean="0"/>
              <a:t>Medicine and General </a:t>
            </a:r>
            <a:r>
              <a:rPr lang="es-ES" sz="2200" dirty="0" err="1" smtClean="0"/>
              <a:t>surgery</a:t>
            </a:r>
            <a:r>
              <a:rPr lang="es-ES" sz="2200" dirty="0" smtClean="0"/>
              <a:t>. </a:t>
            </a:r>
          </a:p>
          <a:p>
            <a:pPr algn="ctr" eaLnBrk="1" hangingPunct="1">
              <a:buFont typeface="Arial" charset="0"/>
              <a:buNone/>
            </a:pPr>
            <a:r>
              <a:rPr lang="es-ES" sz="2200" dirty="0" err="1" smtClean="0"/>
              <a:t>From</a:t>
            </a:r>
            <a:r>
              <a:rPr lang="es-ES" sz="2200" dirty="0" smtClean="0"/>
              <a:t> 10 </a:t>
            </a:r>
            <a:r>
              <a:rPr lang="es-ES" sz="2200" dirty="0" err="1" smtClean="0"/>
              <a:t>to</a:t>
            </a:r>
            <a:r>
              <a:rPr lang="es-ES" sz="2200" dirty="0" smtClean="0"/>
              <a:t> 12 am.</a:t>
            </a:r>
          </a:p>
          <a:p>
            <a:pPr algn="ctr" eaLnBrk="1" hangingPunct="1">
              <a:buFont typeface="Arial" charset="0"/>
              <a:buNone/>
            </a:pPr>
            <a:r>
              <a:rPr lang="es-ES" sz="2200" dirty="0" smtClean="0"/>
              <a:t>Free </a:t>
            </a:r>
            <a:r>
              <a:rPr lang="es-ES" sz="2200" dirty="0" err="1" smtClean="0"/>
              <a:t>for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poor</a:t>
            </a:r>
            <a:r>
              <a:rPr lang="es-ES" sz="2200" dirty="0" smtClean="0"/>
              <a:t> </a:t>
            </a:r>
            <a:r>
              <a:rPr lang="es-ES" sz="2200" dirty="0" err="1" smtClean="0"/>
              <a:t>on</a:t>
            </a:r>
            <a:r>
              <a:rPr lang="es-ES" sz="2200" dirty="0" smtClean="0"/>
              <a:t> </a:t>
            </a:r>
            <a:r>
              <a:rPr lang="es-ES" sz="2200" dirty="0" err="1" smtClean="0"/>
              <a:t>Wednesdays</a:t>
            </a:r>
            <a:r>
              <a:rPr lang="es-ES" sz="2200" dirty="0" smtClean="0"/>
              <a:t>. </a:t>
            </a:r>
          </a:p>
          <a:p>
            <a:pPr algn="ctr" eaLnBrk="1" hangingPunct="1">
              <a:buFont typeface="Arial" charset="0"/>
              <a:buNone/>
            </a:pPr>
            <a:r>
              <a:rPr lang="es-ES" sz="2200" dirty="0" smtClean="0"/>
              <a:t>Home </a:t>
            </a:r>
            <a:r>
              <a:rPr lang="es-ES" sz="2200" dirty="0" err="1" smtClean="0"/>
              <a:t>visits</a:t>
            </a:r>
            <a:r>
              <a:rPr lang="es-ES" sz="2200" dirty="0" smtClean="0"/>
              <a:t>. </a:t>
            </a:r>
          </a:p>
          <a:p>
            <a:pPr algn="ctr" eaLnBrk="1" hangingPunct="1">
              <a:buFont typeface="Arial" charset="0"/>
              <a:buNone/>
            </a:pPr>
            <a:r>
              <a:rPr lang="es-ES" sz="2200" dirty="0" err="1" smtClean="0"/>
              <a:t>Retainers</a:t>
            </a:r>
            <a:r>
              <a:rPr lang="es-ES" sz="2200" dirty="0" smtClean="0"/>
              <a:t> </a:t>
            </a:r>
            <a:r>
              <a:rPr lang="es-ES" sz="2200" dirty="0" err="1" smtClean="0"/>
              <a:t>accepted</a:t>
            </a:r>
            <a:r>
              <a:rPr lang="es-ES" sz="2200" dirty="0" smtClean="0"/>
              <a:t>”. </a:t>
            </a:r>
          </a:p>
          <a:p>
            <a:pPr eaLnBrk="1" hangingPunct="1">
              <a:buFont typeface="Arial" charset="0"/>
              <a:buNone/>
            </a:pPr>
            <a:endParaRPr lang="es-ES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499992" y="500063"/>
            <a:ext cx="4429726" cy="857250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In 1914,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wife</a:t>
            </a:r>
            <a:r>
              <a:rPr lang="es-ES" dirty="0" smtClean="0"/>
              <a:t> </a:t>
            </a:r>
            <a:r>
              <a:rPr lang="es-ES" dirty="0" err="1" smtClean="0"/>
              <a:t>dies</a:t>
            </a:r>
            <a:r>
              <a:rPr lang="es-ES" dirty="0" smtClean="0"/>
              <a:t> and 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appointed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doctor of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districts</a:t>
            </a:r>
            <a:r>
              <a:rPr lang="es-ES" dirty="0" smtClean="0"/>
              <a:t> in Elche.</a:t>
            </a:r>
          </a:p>
        </p:txBody>
      </p:sp>
      <p:pic>
        <p:nvPicPr>
          <p:cNvPr id="7" name="6 Marcador de contenido" descr="padre_con_dos_nino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91138" y="1571625"/>
            <a:ext cx="2746375" cy="4286250"/>
          </a:xfrm>
        </p:spPr>
      </p:pic>
      <p:pic>
        <p:nvPicPr>
          <p:cNvPr id="6150" name="5 Imagen" descr="Logotip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607218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600" b="1" dirty="0" err="1" smtClean="0"/>
              <a:t>From</a:t>
            </a:r>
            <a:r>
              <a:rPr lang="es-ES" sz="2600" b="1" dirty="0" smtClean="0"/>
              <a:t> 1917 he </a:t>
            </a:r>
            <a:r>
              <a:rPr lang="es-ES" sz="2600" b="1" dirty="0" err="1" smtClean="0"/>
              <a:t>starts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his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political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activity</a:t>
            </a:r>
            <a:r>
              <a:rPr lang="es-ES" sz="2600" b="1" dirty="0" smtClean="0"/>
              <a:t>: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He </a:t>
            </a:r>
            <a:r>
              <a:rPr lang="es-ES" dirty="0" err="1" smtClean="0"/>
              <a:t>becomes</a:t>
            </a:r>
            <a:r>
              <a:rPr lang="es-ES" dirty="0" smtClean="0"/>
              <a:t> a </a:t>
            </a:r>
            <a:r>
              <a:rPr lang="es-ES" dirty="0" err="1" smtClean="0"/>
              <a:t>member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Antigermanophile</a:t>
            </a:r>
            <a:r>
              <a:rPr lang="es-ES" dirty="0" smtClean="0"/>
              <a:t> League (1917).</a:t>
            </a:r>
          </a:p>
        </p:txBody>
      </p:sp>
      <p:pic>
        <p:nvPicPr>
          <p:cNvPr id="7" name="6 Marcador de contenido" descr="lopez orozco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459038"/>
            <a:ext cx="2968625" cy="3398837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57686" y="1500174"/>
            <a:ext cx="4357718" cy="639762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In 1920, he </a:t>
            </a:r>
            <a:r>
              <a:rPr lang="es-ES" dirty="0" err="1" smtClean="0"/>
              <a:t>joins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lodge</a:t>
            </a:r>
            <a:r>
              <a:rPr lang="es-ES" dirty="0" smtClean="0"/>
              <a:t> “Constante Alona n. 8” in Alicante.</a:t>
            </a:r>
          </a:p>
        </p:txBody>
      </p:sp>
      <p:pic>
        <p:nvPicPr>
          <p:cNvPr id="10" name="9 Marcador de contenido" descr="Logí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86248" y="2428868"/>
            <a:ext cx="4500032" cy="3429024"/>
          </a:xfrm>
        </p:spPr>
      </p:pic>
      <p:pic>
        <p:nvPicPr>
          <p:cNvPr id="7175" name="7 Imagen" descr="Logotip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607218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 rot="10800000" flipV="1">
            <a:off x="642910" y="0"/>
            <a:ext cx="7500990" cy="1428760"/>
          </a:xfrm>
        </p:spPr>
        <p:txBody>
          <a:bodyPr/>
          <a:lstStyle/>
          <a:p>
            <a:pPr algn="just">
              <a:defRPr/>
            </a:pPr>
            <a:r>
              <a:rPr lang="es-ES" sz="2200" b="1" dirty="0">
                <a:latin typeface="+mn-lt"/>
              </a:rPr>
              <a:t>I</a:t>
            </a:r>
            <a:r>
              <a:rPr lang="es-ES" sz="2200" b="1" dirty="0" smtClean="0">
                <a:latin typeface="+mn-lt"/>
              </a:rPr>
              <a:t>n 1924, he </a:t>
            </a:r>
            <a:r>
              <a:rPr lang="es-ES" sz="2200" b="1" dirty="0" err="1" smtClean="0">
                <a:latin typeface="+mn-lt"/>
              </a:rPr>
              <a:t>is</a:t>
            </a:r>
            <a:r>
              <a:rPr lang="es-ES" sz="2200" b="1" dirty="0" smtClean="0">
                <a:latin typeface="+mn-lt"/>
              </a:rPr>
              <a:t> </a:t>
            </a:r>
            <a:r>
              <a:rPr lang="es-ES" sz="2200" b="1" dirty="0" err="1" smtClean="0">
                <a:latin typeface="+mn-lt"/>
              </a:rPr>
              <a:t>named</a:t>
            </a:r>
            <a:r>
              <a:rPr lang="es-ES" sz="2200" b="1" dirty="0" smtClean="0">
                <a:latin typeface="+mn-lt"/>
              </a:rPr>
              <a:t> Grand Master of </a:t>
            </a:r>
            <a:r>
              <a:rPr lang="es-ES" sz="2200" b="1" dirty="0" err="1" smtClean="0">
                <a:latin typeface="+mn-lt"/>
              </a:rPr>
              <a:t>the</a:t>
            </a:r>
            <a:r>
              <a:rPr lang="es-ES" sz="2200" b="1" dirty="0" smtClean="0">
                <a:latin typeface="+mn-lt"/>
              </a:rPr>
              <a:t> </a:t>
            </a:r>
            <a:r>
              <a:rPr lang="es-ES" sz="2200" b="1" dirty="0" err="1" smtClean="0">
                <a:latin typeface="+mn-lt"/>
              </a:rPr>
              <a:t>lodge</a:t>
            </a:r>
            <a:r>
              <a:rPr lang="es-ES" sz="2200" b="1" dirty="0" smtClean="0">
                <a:latin typeface="+mn-lt"/>
              </a:rPr>
              <a:t> “</a:t>
            </a:r>
            <a:r>
              <a:rPr lang="es-ES" sz="2200" b="1" dirty="0" err="1" smtClean="0">
                <a:latin typeface="+mn-lt"/>
              </a:rPr>
              <a:t>Illice</a:t>
            </a:r>
            <a:r>
              <a:rPr lang="es-ES" sz="2200" b="1" dirty="0" smtClean="0">
                <a:latin typeface="+mn-lt"/>
              </a:rPr>
              <a:t> Constante n. 7” in Elche.</a:t>
            </a:r>
            <a:endParaRPr lang="es-ES" sz="2200" b="1" dirty="0">
              <a:latin typeface="+mn-lt"/>
            </a:endParaRPr>
          </a:p>
        </p:txBody>
      </p:sp>
      <p:pic>
        <p:nvPicPr>
          <p:cNvPr id="8196" name="13 Imagen" descr="Logotip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6072188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Edificio Calaho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142984"/>
            <a:ext cx="7252040" cy="4786346"/>
          </a:xfrm>
          <a:prstGeom prst="rect">
            <a:avLst/>
          </a:prstGeom>
        </p:spPr>
      </p:pic>
      <p:pic>
        <p:nvPicPr>
          <p:cNvPr id="8" name="7 Marcador de contenido" descr="Sala_de_la_Logi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1538" y="1189450"/>
            <a:ext cx="7072362" cy="4834926"/>
          </a:xfrm>
        </p:spPr>
      </p:pic>
    </p:spTree>
  </p:cSld>
  <p:clrMapOvr>
    <a:masterClrMapping/>
  </p:clrMapOvr>
  <p:transition spd="slow" advClick="0" advTm="1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3857623" cy="1889125"/>
          </a:xfrm>
        </p:spPr>
        <p:txBody>
          <a:bodyPr/>
          <a:lstStyle/>
          <a:p>
            <a:pPr algn="just"/>
            <a:r>
              <a:rPr lang="es-ES" dirty="0" smtClean="0"/>
              <a:t>In 1928, 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named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president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Republican Alliance of Elche. He </a:t>
            </a:r>
            <a:r>
              <a:rPr lang="es-ES" dirty="0" err="1" smtClean="0"/>
              <a:t>goes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Gijón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representative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Levant</a:t>
            </a:r>
            <a:r>
              <a:rPr lang="es-ES" dirty="0" smtClean="0"/>
              <a:t> Regional </a:t>
            </a:r>
            <a:r>
              <a:rPr lang="es-ES" dirty="0" err="1" smtClean="0"/>
              <a:t>Lodge</a:t>
            </a:r>
            <a:r>
              <a:rPr lang="es-ES" dirty="0" smtClean="0"/>
              <a:t>.</a:t>
            </a:r>
          </a:p>
        </p:txBody>
      </p:sp>
      <p:pic>
        <p:nvPicPr>
          <p:cNvPr id="12" name="11 Marcador de contenido" descr="Mitin_Frente_Popula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3286125"/>
            <a:ext cx="4040188" cy="2360613"/>
          </a:xfrm>
        </p:spPr>
      </p:pic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5143504" y="3659857"/>
            <a:ext cx="3357586" cy="1857375"/>
          </a:xfrm>
        </p:spPr>
        <p:txBody>
          <a:bodyPr/>
          <a:lstStyle/>
          <a:p>
            <a:pPr algn="just"/>
            <a:r>
              <a:rPr lang="es-ES" dirty="0" smtClean="0"/>
              <a:t>In 1930, </a:t>
            </a:r>
            <a:r>
              <a:rPr lang="es-ES" dirty="0" err="1" smtClean="0"/>
              <a:t>due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Jaca </a:t>
            </a:r>
            <a:r>
              <a:rPr lang="es-ES" dirty="0" err="1" smtClean="0"/>
              <a:t>events</a:t>
            </a:r>
            <a:r>
              <a:rPr lang="es-ES" dirty="0" smtClean="0"/>
              <a:t>, 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sent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prison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/>
              <a:t> </a:t>
            </a:r>
            <a:r>
              <a:rPr lang="es-ES" dirty="0" err="1" smtClean="0"/>
              <a:t>republicans</a:t>
            </a:r>
            <a:r>
              <a:rPr lang="es-ES" dirty="0" smtClean="0"/>
              <a:t> and </a:t>
            </a:r>
            <a:r>
              <a:rPr lang="es-ES" dirty="0" err="1" smtClean="0"/>
              <a:t>socialists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Elche.</a:t>
            </a:r>
          </a:p>
        </p:txBody>
      </p:sp>
      <p:pic>
        <p:nvPicPr>
          <p:cNvPr id="15" name="14 Marcador de contenido" descr="inicios-sublevacion-jaca1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857750" y="1000125"/>
            <a:ext cx="3814763" cy="2428875"/>
          </a:xfrm>
        </p:spPr>
      </p:pic>
      <p:pic>
        <p:nvPicPr>
          <p:cNvPr id="9222" name="15 Imagen" descr="Logotip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6000750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4714876" y="714356"/>
            <a:ext cx="4143404" cy="514353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285720" y="714356"/>
            <a:ext cx="4286280" cy="514353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t="100000" r="100000"/>
              </a:path>
              <a:tileRect l="-100000" b="-10000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ransition spd="slow" advClick="0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621018" cy="1143000"/>
          </a:xfrm>
        </p:spPr>
        <p:txBody>
          <a:bodyPr/>
          <a:lstStyle/>
          <a:p>
            <a:pPr>
              <a:defRPr/>
            </a:pPr>
            <a:r>
              <a:rPr lang="es-ES" sz="2400" b="1" dirty="0">
                <a:latin typeface="+mn-lt"/>
              </a:rPr>
              <a:t>I</a:t>
            </a:r>
            <a:r>
              <a:rPr lang="es-ES" sz="2400" b="1" dirty="0" smtClean="0">
                <a:latin typeface="+mn-lt"/>
              </a:rPr>
              <a:t>n 1931, he </a:t>
            </a:r>
            <a:r>
              <a:rPr lang="es-ES" sz="2400" b="1" dirty="0" err="1" smtClean="0">
                <a:latin typeface="+mn-lt"/>
              </a:rPr>
              <a:t>is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>
                <a:latin typeface="+mn-lt"/>
              </a:rPr>
              <a:t>elected</a:t>
            </a:r>
            <a:r>
              <a:rPr lang="es-ES" sz="2400" b="1" dirty="0" smtClean="0">
                <a:latin typeface="+mn-lt"/>
              </a:rPr>
              <a:t>  </a:t>
            </a:r>
            <a:r>
              <a:rPr lang="es-ES" sz="2400" b="1" dirty="0" err="1" smtClean="0">
                <a:latin typeface="+mn-lt"/>
              </a:rPr>
              <a:t>Member</a:t>
            </a:r>
            <a:r>
              <a:rPr lang="es-ES" sz="2400" b="1" dirty="0" smtClean="0">
                <a:latin typeface="+mn-lt"/>
              </a:rPr>
              <a:t> of </a:t>
            </a:r>
            <a:r>
              <a:rPr lang="es-ES" sz="2400" b="1" dirty="0" err="1" smtClean="0">
                <a:latin typeface="+mn-lt"/>
              </a:rPr>
              <a:t>the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err="1" smtClean="0"/>
              <a:t>Lower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House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Parliament</a:t>
            </a:r>
            <a:r>
              <a:rPr lang="es-ES" sz="2400" b="1" dirty="0" smtClean="0"/>
              <a:t>.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" sz="2400" b="1" dirty="0">
              <a:latin typeface="+mn-lt"/>
            </a:endParaRPr>
          </a:p>
        </p:txBody>
      </p:sp>
      <p:pic>
        <p:nvPicPr>
          <p:cNvPr id="17" name="16 Marcador de contenido" descr="Ciudadano_Azana_las elecciones a Cortes constituyentes, el 28 de junio de 193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1000108"/>
            <a:ext cx="3628750" cy="2428892"/>
          </a:xfrm>
        </p:spPr>
      </p:pic>
      <p:pic>
        <p:nvPicPr>
          <p:cNvPr id="6" name="5 Marcador de contenido" descr="Cortes Constituyentes de 193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2910" y="3714752"/>
            <a:ext cx="3657600" cy="2571768"/>
          </a:xfrm>
        </p:spPr>
      </p:pic>
      <p:pic>
        <p:nvPicPr>
          <p:cNvPr id="10244" name="17 Imagen" descr="Logotip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6000750"/>
            <a:ext cx="1228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s-elecciones-generales-de-193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1571612"/>
            <a:ext cx="4012725" cy="428628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71472" y="3429000"/>
            <a:ext cx="378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Manuel Azaña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voting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elections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of 1931.</a:t>
            </a:r>
            <a:endParaRPr lang="es-E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14414" y="6248345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</a:rPr>
              <a:t>Congreso de los Diputados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Lower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House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 smtClean="0">
                <a:solidFill>
                  <a:schemeClr val="tx2">
                    <a:lumMod val="75000"/>
                  </a:schemeClr>
                </a:solidFill>
              </a:rPr>
              <a:t>Parliament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9 Imagen" descr="carrasco_1303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8" y="1000108"/>
            <a:ext cx="3479766" cy="4929198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8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3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3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881</Words>
  <Application>Microsoft Office PowerPoint</Application>
  <PresentationFormat>Presentación en pantalla (4:3)</PresentationFormat>
  <Paragraphs>125</Paragraphs>
  <Slides>24</Slides>
  <Notes>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BIOGRAPHY  OF</vt:lpstr>
      <vt:lpstr>Presentación de PowerPoint</vt:lpstr>
      <vt:lpstr>Presentación de PowerPoint</vt:lpstr>
      <vt:lpstr>From 1909 to 1913</vt:lpstr>
      <vt:lpstr>Presentación de PowerPoint</vt:lpstr>
      <vt:lpstr>From 1917 he starts his political activity:</vt:lpstr>
      <vt:lpstr>In 1924, he is named Grand Master of the lodge “Illice Constante n. 7” in Elche.</vt:lpstr>
      <vt:lpstr>Presentación de PowerPoint</vt:lpstr>
      <vt:lpstr>In 1931, he is elected  Member of the Lower House of the Parliament. </vt:lpstr>
      <vt:lpstr>Presentación de PowerPoint</vt:lpstr>
      <vt:lpstr>In 1933, he settles as a doctor in Madrid and he is named the vice president of the national board of the Radical Socialist Republican Party.</vt:lpstr>
      <vt:lpstr>Presentación de PowerPoint</vt:lpstr>
      <vt:lpstr>Period 1936-1939</vt:lpstr>
      <vt:lpstr>After the Civil War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Francoist Regime sentences him to a kind of internal exile inside his very own hometown.</vt:lpstr>
      <vt:lpstr>He dies on April 7th, 1970.</vt:lpstr>
      <vt:lpstr>Presentación de PowerPoint</vt:lpstr>
      <vt:lpstr>Presentación de PowerPoint</vt:lpstr>
      <vt:lpstr>Presentación de PowerPoint</vt:lpstr>
    </vt:vector>
  </TitlesOfParts>
  <Company>ALBERTO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BIOGRAFIA  DE</dc:title>
  <dc:creator>ALBERTO</dc:creator>
  <cp:lastModifiedBy>marisu</cp:lastModifiedBy>
  <cp:revision>238</cp:revision>
  <dcterms:created xsi:type="dcterms:W3CDTF">2015-06-15T19:37:52Z</dcterms:created>
  <dcterms:modified xsi:type="dcterms:W3CDTF">2015-08-11T22:20:50Z</dcterms:modified>
</cp:coreProperties>
</file>