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8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1" r:id="rId25"/>
    <p:sldId id="276" r:id="rId26"/>
    <p:sldId id="282"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3A2B06C-EBE3-4492-A0B0-0A05EEAD966A}" type="datetimeFigureOut">
              <a:rPr lang="pl-PL" smtClean="0"/>
              <a:t>2016-12-22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7991475" y="6429375"/>
            <a:ext cx="876300" cy="292100"/>
          </a:xfrm>
        </p:spPr>
        <p:txBody>
          <a:bodyPr/>
          <a:lstStyle/>
          <a:p>
            <a:fld id="{3782FFAC-4510-45C9-9784-B5B3F0279828}" type="slidenum">
              <a:rPr lang="pl-PL" smtClean="0"/>
              <a:t>‹#›</a:t>
            </a:fld>
            <a:endParaRPr lang="pl-PL"/>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pl-PL" smtClean="0"/>
              <a:t>Kliknij, aby edytować styl</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3A2B06C-EBE3-4492-A0B0-0A05EEAD966A}" type="datetimeFigureOut">
              <a:rPr lang="pl-PL" smtClean="0"/>
              <a:t>2016-12-22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82FFAC-4510-45C9-9784-B5B3F0279828}"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3A2B06C-EBE3-4492-A0B0-0A05EEAD966A}" type="datetimeFigureOut">
              <a:rPr lang="pl-PL" smtClean="0"/>
              <a:t>2016-12-22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82FFAC-4510-45C9-9784-B5B3F0279828}"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33A2B06C-EBE3-4492-A0B0-0A05EEAD966A}" type="datetimeFigureOut">
              <a:rPr lang="pl-PL" smtClean="0"/>
              <a:t>2016-12-22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82FFAC-4510-45C9-9784-B5B3F0279828}" type="slidenum">
              <a:rPr lang="pl-PL" smtClean="0"/>
              <a:t>‹#›</a:t>
            </a:fld>
            <a:endParaRPr lang="pl-PL"/>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33A2B06C-EBE3-4492-A0B0-0A05EEAD966A}" type="datetimeFigureOut">
              <a:rPr lang="pl-PL" smtClean="0"/>
              <a:t>2016-12-22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82FFAC-4510-45C9-9784-B5B3F0279828}" type="slidenum">
              <a:rPr lang="pl-PL" smtClean="0"/>
              <a:t>‹#›</a:t>
            </a:fld>
            <a:endParaRPr lang="pl-PL"/>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pl-PL" smtClean="0"/>
              <a:t>Kliknij, aby edytować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A2B06C-EBE3-4492-A0B0-0A05EEAD966A}" type="datetimeFigureOut">
              <a:rPr lang="pl-PL" smtClean="0"/>
              <a:t>2016-12-22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782FFAC-4510-45C9-9784-B5B3F0279828}" type="slidenum">
              <a:rPr lang="pl-PL" smtClean="0"/>
              <a:t>‹#›</a:t>
            </a:fld>
            <a:endParaRPr lang="pl-PL"/>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3A2B06C-EBE3-4492-A0B0-0A05EEAD966A}" type="datetimeFigureOut">
              <a:rPr lang="pl-PL" smtClean="0"/>
              <a:t>2016-12-22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782FFAC-4510-45C9-9784-B5B3F0279828}" type="slidenum">
              <a:rPr lang="pl-PL" smtClean="0"/>
              <a:t>‹#›</a:t>
            </a:fld>
            <a:endParaRPr lang="pl-PL"/>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3A2B06C-EBE3-4492-A0B0-0A05EEAD966A}" type="datetimeFigureOut">
              <a:rPr lang="pl-PL" smtClean="0"/>
              <a:t>2016-12-22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782FFAC-4510-45C9-9784-B5B3F0279828}" type="slidenum">
              <a:rPr lang="pl-PL" smtClean="0"/>
              <a:t>‹#›</a:t>
            </a:fld>
            <a:endParaRPr lang="pl-PL"/>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2B06C-EBE3-4492-A0B0-0A05EEAD966A}" type="datetimeFigureOut">
              <a:rPr lang="pl-PL" smtClean="0"/>
              <a:t>2016-12-22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782FFAC-4510-45C9-9784-B5B3F0279828}"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33A2B06C-EBE3-4492-A0B0-0A05EEAD966A}" type="datetimeFigureOut">
              <a:rPr lang="pl-PL" smtClean="0"/>
              <a:t>2016-12-22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782FFAC-4510-45C9-9784-B5B3F0279828}" type="slidenum">
              <a:rPr lang="pl-PL" smtClean="0"/>
              <a:t>‹#›</a:t>
            </a:fld>
            <a:endParaRPr lang="pl-PL"/>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pl-PL" smtClean="0"/>
              <a:t>Kliknij, aby edytować styl</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pl-PL" smtClean="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3A2B06C-EBE3-4492-A0B0-0A05EEAD966A}" type="datetimeFigureOut">
              <a:rPr lang="pl-PL" smtClean="0"/>
              <a:t>2016-12-22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782FFAC-4510-45C9-9784-B5B3F0279828}" type="slidenum">
              <a:rPr lang="pl-PL" smtClean="0"/>
              <a:t>‹#›</a:t>
            </a:fld>
            <a:endParaRPr lang="pl-PL"/>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pl-PL" smtClean="0"/>
              <a:t>Kliknij, aby edytować styl</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3A2B06C-EBE3-4492-A0B0-0A05EEAD966A}" type="datetimeFigureOut">
              <a:rPr lang="pl-PL" smtClean="0"/>
              <a:t>2016-12-22</a:t>
            </a:fld>
            <a:endParaRPr lang="pl-PL"/>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pl-PL"/>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3782FFAC-4510-45C9-9784-B5B3F0279828}"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l.wikipedia.org/wiki/I_rozbi%C3%B3r_Polski"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halat.pl/jmatejko.html" TargetMode="External"/><Relationship Id="rId2" Type="http://schemas.openxmlformats.org/officeDocument/2006/relationships/hyperlink" Target="https://histmag.org/Liberum%20veto-Nie-pozwalam-przez-ktore-upadla" TargetMode="External"/><Relationship Id="rId1" Type="http://schemas.openxmlformats.org/officeDocument/2006/relationships/slideLayout" Target="../slideLayouts/slideLayout2.xml"/><Relationship Id="rId5" Type="http://schemas.openxmlformats.org/officeDocument/2006/relationships/hyperlink" Target="http://facet.interia.pl/historia/news-11-listopada-w-prl-czyli-lapanki-i-palowanie,nId,1054965" TargetMode="External"/><Relationship Id="rId4" Type="http://schemas.openxmlformats.org/officeDocument/2006/relationships/hyperlink" Target="http://jegostrona.pl/militaria/artykuly/353838,72-rocznica-wybuchu-ii-wojny-swiatowej.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istmag.org/Liberum%20veto-Nie-pozwalam-przez-ktore-upadla-Rzeczpospolita-6451"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halat.pl/jmatejko.html"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halat.pl/jmatejko.html"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491880" y="2204864"/>
            <a:ext cx="5472608" cy="3091482"/>
          </a:xfrm>
        </p:spPr>
        <p:txBody>
          <a:bodyPr anchor="ctr"/>
          <a:lstStyle/>
          <a:p>
            <a:pPr eaLnBrk="1" hangingPunct="1">
              <a:defRPr/>
            </a:pPr>
            <a:r>
              <a:rPr lang="pl-PL" sz="6000" smtClean="0">
                <a:solidFill>
                  <a:schemeClr val="tx2"/>
                </a:solidFill>
              </a:rPr>
              <a:t>DEMOcracy</a:t>
            </a:r>
            <a:r>
              <a:rPr lang="pl-PL" sz="6000" smtClean="0"/>
              <a:t>?</a:t>
            </a:r>
            <a:endParaRPr lang="pl-PL" sz="6000" dirty="0"/>
          </a:p>
        </p:txBody>
      </p:sp>
    </p:spTree>
    <p:extLst>
      <p:ext uri="{BB962C8B-B14F-4D97-AF65-F5344CB8AC3E}">
        <p14:creationId xmlns:p14="http://schemas.microsoft.com/office/powerpoint/2010/main" val="123396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641056" y="755650"/>
            <a:ext cx="3333750" cy="5257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ymbol zastępczy tekstu 3"/>
          <p:cNvSpPr>
            <a:spLocks noGrp="1"/>
          </p:cNvSpPr>
          <p:nvPr>
            <p:ph type="body" sz="half" idx="2"/>
          </p:nvPr>
        </p:nvSpPr>
        <p:spPr>
          <a:xfrm>
            <a:off x="107504" y="116632"/>
            <a:ext cx="3097212" cy="6336655"/>
          </a:xfrm>
        </p:spPr>
        <p:txBody>
          <a:bodyPr>
            <a:normAutofit fontScale="32500" lnSpcReduction="20000"/>
          </a:bodyPr>
          <a:lstStyle/>
          <a:p>
            <a:pPr algn="ctr" eaLnBrk="1" fontAlgn="auto" hangingPunct="1">
              <a:spcAft>
                <a:spcPts val="0"/>
              </a:spcAft>
              <a:defRPr/>
            </a:pPr>
            <a:endParaRPr lang="pl-PL" sz="1400" dirty="0" smtClean="0"/>
          </a:p>
          <a:p>
            <a:pPr algn="ctr">
              <a:defRPr/>
            </a:pPr>
            <a:r>
              <a:rPr lang="en-US" sz="6200" dirty="0"/>
              <a:t>When in the 18th century democracies of western Europe were born as an opposition towards absolutism, Polish  democracy was nearing its end. Since the end of the 18th century, throughout the 19th century up till the year 1918, that is for 123 years, Poland did not exist politically</a:t>
            </a:r>
            <a:r>
              <a:rPr lang="en-US" sz="6200" dirty="0" smtClean="0"/>
              <a:t>.</a:t>
            </a:r>
            <a:r>
              <a:rPr lang="pl-PL" sz="6200" dirty="0" smtClean="0"/>
              <a:t> </a:t>
            </a:r>
            <a:r>
              <a:rPr lang="en-US" sz="6200" dirty="0" smtClean="0"/>
              <a:t>It </a:t>
            </a:r>
            <a:r>
              <a:rPr lang="en-US" sz="6200" dirty="0"/>
              <a:t>was divided and taken over by three totalitarian monarchies – Russia, Austria and Prussia</a:t>
            </a:r>
            <a:r>
              <a:rPr lang="en-US" sz="5000" dirty="0"/>
              <a:t>. </a:t>
            </a:r>
            <a:endParaRPr lang="pl-PL" sz="5000" dirty="0"/>
          </a:p>
          <a:p>
            <a:pPr algn="ctr" eaLnBrk="1" fontAlgn="auto" hangingPunct="1">
              <a:spcAft>
                <a:spcPts val="0"/>
              </a:spcAft>
              <a:defRPr/>
            </a:pPr>
            <a:endParaRPr lang="pl-PL" sz="5000" dirty="0" smtClean="0"/>
          </a:p>
          <a:p>
            <a:pPr algn="ctr" eaLnBrk="1" fontAlgn="auto" hangingPunct="1">
              <a:spcAft>
                <a:spcPts val="0"/>
              </a:spcAft>
              <a:defRPr/>
            </a:pPr>
            <a:endParaRPr lang="pl-PL" sz="1400" dirty="0"/>
          </a:p>
          <a:p>
            <a:pPr algn="ctr" eaLnBrk="1" fontAlgn="auto" hangingPunct="1">
              <a:spcAft>
                <a:spcPts val="0"/>
              </a:spcAft>
              <a:defRPr/>
            </a:pPr>
            <a:endParaRPr lang="pl-PL" sz="1400" dirty="0" smtClean="0"/>
          </a:p>
          <a:p>
            <a:pPr algn="ctr" eaLnBrk="1" fontAlgn="auto" hangingPunct="1">
              <a:spcAft>
                <a:spcPts val="0"/>
              </a:spcAft>
              <a:defRPr/>
            </a:pPr>
            <a:endParaRPr lang="pl-PL" sz="1400" dirty="0"/>
          </a:p>
          <a:p>
            <a:pPr algn="ctr" eaLnBrk="1" fontAlgn="auto" hangingPunct="1">
              <a:spcAft>
                <a:spcPts val="0"/>
              </a:spcAft>
              <a:defRPr/>
            </a:pPr>
            <a:endParaRPr lang="pl-PL" sz="1400" dirty="0" smtClean="0"/>
          </a:p>
          <a:p>
            <a:pPr algn="ctr" eaLnBrk="1" fontAlgn="auto" hangingPunct="1">
              <a:spcAft>
                <a:spcPts val="0"/>
              </a:spcAft>
              <a:defRPr/>
            </a:pPr>
            <a:endParaRPr lang="pl-PL" sz="1400" dirty="0"/>
          </a:p>
          <a:p>
            <a:pPr lvl="0" algn="ctr">
              <a:buClr>
                <a:srgbClr val="61625E"/>
              </a:buClr>
              <a:defRPr/>
            </a:pPr>
            <a:r>
              <a:rPr lang="pl-PL" sz="3400" dirty="0">
                <a:solidFill>
                  <a:srgbClr val="CBD8DD"/>
                </a:solidFill>
              </a:rPr>
              <a:t>Kołacz Królewski </a:t>
            </a:r>
            <a:r>
              <a:rPr lang="pl-PL" sz="3400" dirty="0" smtClean="0">
                <a:solidFill>
                  <a:srgbClr val="CBD8DD"/>
                </a:solidFill>
              </a:rPr>
              <a:t>– The </a:t>
            </a:r>
            <a:r>
              <a:rPr lang="pl-PL" sz="3400" dirty="0" err="1" smtClean="0">
                <a:solidFill>
                  <a:srgbClr val="CBD8DD"/>
                </a:solidFill>
              </a:rPr>
              <a:t>Allegory</a:t>
            </a:r>
            <a:r>
              <a:rPr lang="pl-PL" sz="3400" dirty="0" smtClean="0">
                <a:solidFill>
                  <a:srgbClr val="CBD8DD"/>
                </a:solidFill>
              </a:rPr>
              <a:t> of the </a:t>
            </a:r>
            <a:r>
              <a:rPr lang="pl-PL" sz="3400" dirty="0" err="1" smtClean="0">
                <a:solidFill>
                  <a:srgbClr val="CBD8DD"/>
                </a:solidFill>
              </a:rPr>
              <a:t>Partition</a:t>
            </a:r>
            <a:r>
              <a:rPr lang="pl-PL" sz="3400" dirty="0" smtClean="0">
                <a:solidFill>
                  <a:srgbClr val="CBD8DD"/>
                </a:solidFill>
              </a:rPr>
              <a:t> of Poland </a:t>
            </a:r>
            <a:r>
              <a:rPr lang="pl-PL" sz="3400" dirty="0" err="1" smtClean="0">
                <a:solidFill>
                  <a:srgbClr val="CBD8DD"/>
                </a:solidFill>
              </a:rPr>
              <a:t>copperplate</a:t>
            </a:r>
            <a:r>
              <a:rPr lang="pl-PL" sz="3400" dirty="0" smtClean="0">
                <a:solidFill>
                  <a:srgbClr val="CBD8DD"/>
                </a:solidFill>
              </a:rPr>
              <a:t> </a:t>
            </a:r>
            <a:r>
              <a:rPr lang="pl-PL" sz="3400" dirty="0" err="1" smtClean="0">
                <a:solidFill>
                  <a:srgbClr val="CBD8DD"/>
                </a:solidFill>
              </a:rPr>
              <a:t>based</a:t>
            </a:r>
            <a:r>
              <a:rPr lang="pl-PL" sz="3400" dirty="0" smtClean="0">
                <a:solidFill>
                  <a:srgbClr val="CBD8DD"/>
                </a:solidFill>
              </a:rPr>
              <a:t> on a </a:t>
            </a:r>
            <a:r>
              <a:rPr lang="pl-PL" sz="3400" dirty="0" err="1" smtClean="0">
                <a:solidFill>
                  <a:srgbClr val="CBD8DD"/>
                </a:solidFill>
              </a:rPr>
              <a:t>drawing</a:t>
            </a:r>
            <a:r>
              <a:rPr lang="pl-PL" sz="3400" dirty="0" smtClean="0">
                <a:solidFill>
                  <a:srgbClr val="CBD8DD"/>
                </a:solidFill>
              </a:rPr>
              <a:t> by</a:t>
            </a:r>
            <a:r>
              <a:rPr lang="pl-PL" sz="3400" dirty="0">
                <a:solidFill>
                  <a:srgbClr val="CBD8DD"/>
                </a:solidFill>
              </a:rPr>
              <a:t> </a:t>
            </a:r>
            <a:r>
              <a:rPr lang="pl-PL" sz="3400" dirty="0" err="1" smtClean="0">
                <a:solidFill>
                  <a:srgbClr val="CBD8DD"/>
                </a:solidFill>
              </a:rPr>
              <a:t>Noël</a:t>
            </a:r>
            <a:r>
              <a:rPr lang="pl-PL" sz="3400" dirty="0" smtClean="0">
                <a:solidFill>
                  <a:srgbClr val="CBD8DD"/>
                </a:solidFill>
              </a:rPr>
              <a:t> </a:t>
            </a:r>
            <a:r>
              <a:rPr lang="pl-PL" sz="3400" dirty="0">
                <a:solidFill>
                  <a:srgbClr val="CBD8DD"/>
                </a:solidFill>
              </a:rPr>
              <a:t>Le </a:t>
            </a:r>
            <a:r>
              <a:rPr lang="pl-PL" sz="3400" dirty="0" err="1" smtClean="0">
                <a:solidFill>
                  <a:srgbClr val="CBD8DD"/>
                </a:solidFill>
              </a:rPr>
              <a:t>Mire</a:t>
            </a:r>
            <a:endParaRPr lang="pl-PL" sz="3400" dirty="0">
              <a:solidFill>
                <a:srgbClr val="CBD8DD"/>
              </a:solidFill>
            </a:endParaRPr>
          </a:p>
          <a:p>
            <a:pPr lvl="0" algn="ctr">
              <a:buClr>
                <a:srgbClr val="61625E"/>
              </a:buClr>
              <a:defRPr/>
            </a:pPr>
            <a:r>
              <a:rPr lang="pl-PL" sz="3400" dirty="0">
                <a:solidFill>
                  <a:srgbClr val="CBD8DD"/>
                </a:solidFill>
                <a:hlinkClick r:id="rId3"/>
              </a:rPr>
              <a:t>https://</a:t>
            </a:r>
            <a:r>
              <a:rPr lang="pl-PL" sz="3400" dirty="0" smtClean="0">
                <a:solidFill>
                  <a:srgbClr val="CBD8DD"/>
                </a:solidFill>
                <a:hlinkClick r:id="rId3"/>
              </a:rPr>
              <a:t>pl.wikipedia.org/wiki/I_rozbi%C3%B3r_Polski</a:t>
            </a:r>
            <a:endParaRPr lang="pl-PL" sz="3400" dirty="0" smtClean="0">
              <a:solidFill>
                <a:srgbClr val="CBD8DD"/>
              </a:solidFill>
            </a:endParaRPr>
          </a:p>
          <a:p>
            <a:pPr lvl="0" algn="ctr">
              <a:buClr>
                <a:srgbClr val="61625E"/>
              </a:buClr>
              <a:defRPr/>
            </a:pPr>
            <a:endParaRPr lang="pl-PL" sz="3400" dirty="0">
              <a:solidFill>
                <a:srgbClr val="CBD8DD"/>
              </a:solidFill>
            </a:endParaRPr>
          </a:p>
          <a:p>
            <a:pPr algn="ctr" eaLnBrk="1" fontAlgn="auto" hangingPunct="1">
              <a:spcAft>
                <a:spcPts val="0"/>
              </a:spcAft>
              <a:defRPr/>
            </a:pPr>
            <a:endParaRPr lang="pl-PL" sz="3400" dirty="0" smtClean="0"/>
          </a:p>
          <a:p>
            <a:pPr algn="ctr" eaLnBrk="1" fontAlgn="auto" hangingPunct="1">
              <a:spcAft>
                <a:spcPts val="0"/>
              </a:spcAft>
              <a:defRPr/>
            </a:pPr>
            <a:endParaRPr lang="pl-PL" sz="1400" dirty="0"/>
          </a:p>
          <a:p>
            <a:pPr algn="ctr" eaLnBrk="1" fontAlgn="auto" hangingPunct="1">
              <a:spcAft>
                <a:spcPts val="0"/>
              </a:spcAft>
              <a:defRPr/>
            </a:pPr>
            <a:endParaRPr lang="pl-PL" sz="1400" dirty="0" smtClean="0"/>
          </a:p>
          <a:p>
            <a:pPr algn="ctr" eaLnBrk="1" fontAlgn="auto" hangingPunct="1">
              <a:spcAft>
                <a:spcPts val="0"/>
              </a:spcAft>
              <a:defRPr/>
            </a:pPr>
            <a:endParaRPr lang="pl-PL" sz="1400" dirty="0"/>
          </a:p>
          <a:p>
            <a:pPr algn="ctr" eaLnBrk="1" fontAlgn="auto" hangingPunct="1">
              <a:spcAft>
                <a:spcPts val="0"/>
              </a:spcAft>
              <a:defRPr/>
            </a:pPr>
            <a:endParaRPr lang="pl-PL" sz="1400" dirty="0" smtClean="0"/>
          </a:p>
          <a:p>
            <a:pPr algn="ctr" eaLnBrk="1" fontAlgn="auto" hangingPunct="1">
              <a:spcAft>
                <a:spcPts val="0"/>
              </a:spcAft>
              <a:defRPr/>
            </a:pPr>
            <a:endParaRPr lang="pl-PL" sz="1400" dirty="0"/>
          </a:p>
          <a:p>
            <a:pPr algn="ctr" eaLnBrk="1" fontAlgn="auto" hangingPunct="1">
              <a:spcAft>
                <a:spcPts val="0"/>
              </a:spcAft>
              <a:defRPr/>
            </a:pPr>
            <a:endParaRPr lang="pl-PL" sz="1400" dirty="0" smtClean="0"/>
          </a:p>
          <a:p>
            <a:pPr algn="ctr" eaLnBrk="1" fontAlgn="auto" hangingPunct="1">
              <a:spcAft>
                <a:spcPts val="0"/>
              </a:spcAft>
              <a:defRPr/>
            </a:pPr>
            <a:endParaRPr lang="pl-PL" sz="1400" dirty="0"/>
          </a:p>
          <a:p>
            <a:pPr algn="ctr" eaLnBrk="1" fontAlgn="auto" hangingPunct="1">
              <a:spcAft>
                <a:spcPts val="0"/>
              </a:spcAft>
              <a:defRPr/>
            </a:pPr>
            <a:endParaRPr lang="pl-PL" sz="2800" dirty="0" smtClean="0"/>
          </a:p>
          <a:p>
            <a:pPr algn="ctr" eaLnBrk="1" fontAlgn="auto" hangingPunct="1">
              <a:spcAft>
                <a:spcPts val="0"/>
              </a:spcAft>
              <a:defRPr/>
            </a:pPr>
            <a:endParaRPr lang="pl-PL" sz="2800" dirty="0"/>
          </a:p>
          <a:p>
            <a:pPr algn="ctr" eaLnBrk="1" fontAlgn="auto" hangingPunct="1">
              <a:spcAft>
                <a:spcPts val="0"/>
              </a:spcAft>
              <a:defRPr/>
            </a:pPr>
            <a:endParaRPr lang="pl-PL" sz="2800" dirty="0" smtClean="0"/>
          </a:p>
          <a:p>
            <a:pPr algn="ctr" eaLnBrk="1" fontAlgn="auto" hangingPunct="1">
              <a:spcAft>
                <a:spcPts val="0"/>
              </a:spcAft>
              <a:defRPr/>
            </a:pPr>
            <a:endParaRPr lang="pl-PL" sz="2800" dirty="0"/>
          </a:p>
        </p:txBody>
      </p:sp>
    </p:spTree>
    <p:extLst>
      <p:ext uri="{BB962C8B-B14F-4D97-AF65-F5344CB8AC3E}">
        <p14:creationId xmlns:p14="http://schemas.microsoft.com/office/powerpoint/2010/main" val="2982725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635375" y="620713"/>
            <a:ext cx="5111750" cy="37941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ymbol zastępczy tekstu 6"/>
          <p:cNvSpPr>
            <a:spLocks noGrp="1"/>
          </p:cNvSpPr>
          <p:nvPr>
            <p:ph type="body" sz="half" idx="2"/>
          </p:nvPr>
        </p:nvSpPr>
        <p:spPr>
          <a:xfrm>
            <a:off x="250825" y="260350"/>
            <a:ext cx="3025775" cy="6192838"/>
          </a:xfrm>
        </p:spPr>
        <p:txBody>
          <a:bodyPr>
            <a:noAutofit/>
          </a:bodyPr>
          <a:lstStyle/>
          <a:p>
            <a:pPr algn="ctr">
              <a:defRPr/>
            </a:pPr>
            <a:r>
              <a:rPr lang="en-US" sz="2000" dirty="0"/>
              <a:t>After regaining sovereignty in 1918 Poland decided  to restore its democratic traditions. Unfortunately, the process which started so successfully lasted only 20 years and finished when Hitler’s army crossed Polish borders and totalitarian regime with all its dreadful consequences was introduced. </a:t>
            </a:r>
            <a:endParaRPr lang="pl-PL" sz="2000" dirty="0"/>
          </a:p>
        </p:txBody>
      </p:sp>
      <p:sp>
        <p:nvSpPr>
          <p:cNvPr id="16388" name="Prostokąt 7"/>
          <p:cNvSpPr>
            <a:spLocks noChangeArrowheads="1"/>
          </p:cNvSpPr>
          <p:nvPr/>
        </p:nvSpPr>
        <p:spPr bwMode="auto">
          <a:xfrm>
            <a:off x="3563938" y="4581525"/>
            <a:ext cx="532923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Font typeface="Arial" pitchFamily="34" charset="0"/>
              <a:buChar char="•"/>
              <a:defRPr sz="2200">
                <a:solidFill>
                  <a:schemeClr val="tx2"/>
                </a:solidFill>
                <a:latin typeface="Candara" pitchFamily="34" charset="0"/>
                <a:cs typeface="Tahoma" pitchFamily="34" charset="0"/>
              </a:defRPr>
            </a:lvl1pPr>
            <a:lvl2pPr marL="742950" indent="-285750" eaLnBrk="0" hangingPunct="0">
              <a:spcBef>
                <a:spcPts val="600"/>
              </a:spcBef>
              <a:buClr>
                <a:schemeClr val="accent1"/>
              </a:buClr>
              <a:buFont typeface="Arial" pitchFamily="34" charset="0"/>
              <a:buChar char="•"/>
              <a:defRPr sz="2000">
                <a:solidFill>
                  <a:schemeClr val="tx2"/>
                </a:solidFill>
                <a:latin typeface="Candara" pitchFamily="34" charset="0"/>
                <a:cs typeface="Tahoma" pitchFamily="34" charset="0"/>
              </a:defRPr>
            </a:lvl2pPr>
            <a:lvl3pPr marL="1143000" indent="-228600" eaLnBrk="0" hangingPunct="0">
              <a:spcBef>
                <a:spcPts val="600"/>
              </a:spcBef>
              <a:buClr>
                <a:schemeClr val="accent1"/>
              </a:buClr>
              <a:buFont typeface="Arial" pitchFamily="34" charset="0"/>
              <a:buChar char="•"/>
              <a:defRPr>
                <a:solidFill>
                  <a:schemeClr val="tx2"/>
                </a:solidFill>
                <a:latin typeface="Candara" pitchFamily="34" charset="0"/>
                <a:cs typeface="Tahoma" pitchFamily="34" charset="0"/>
              </a:defRPr>
            </a:lvl3pPr>
            <a:lvl4pPr marL="1600200" indent="-228600" eaLnBrk="0" hangingPunct="0">
              <a:spcBef>
                <a:spcPts val="600"/>
              </a:spcBef>
              <a:buClr>
                <a:schemeClr val="accent1"/>
              </a:buClr>
              <a:buFont typeface="Arial" pitchFamily="34" charset="0"/>
              <a:buChar char="•"/>
              <a:defRPr sz="1600">
                <a:solidFill>
                  <a:schemeClr val="tx2"/>
                </a:solidFill>
                <a:latin typeface="Candara" pitchFamily="34" charset="0"/>
                <a:cs typeface="Tahoma" pitchFamily="34" charset="0"/>
              </a:defRPr>
            </a:lvl4pPr>
            <a:lvl5pPr marL="2057400" indent="-228600" eaLnBrk="0" hangingPunct="0">
              <a:spcBef>
                <a:spcPts val="600"/>
              </a:spcBef>
              <a:buClr>
                <a:schemeClr val="accent1"/>
              </a:buClr>
              <a:buFont typeface="Arial" pitchFamily="34" charset="0"/>
              <a:buChar char="•"/>
              <a:defRPr sz="1600">
                <a:solidFill>
                  <a:schemeClr val="tx2"/>
                </a:solidFill>
                <a:latin typeface="Candara" pitchFamily="34" charset="0"/>
                <a:cs typeface="Tahoma" pitchFamily="34" charset="0"/>
              </a:defRPr>
            </a:lvl5pPr>
            <a:lvl6pPr marL="25146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6pPr>
            <a:lvl7pPr marL="29718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7pPr>
            <a:lvl8pPr marL="34290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8pPr>
            <a:lvl9pPr marL="38862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9pPr>
          </a:lstStyle>
          <a:p>
            <a:pPr eaLnBrk="1" hangingPunct="1">
              <a:spcBef>
                <a:spcPct val="20000"/>
              </a:spcBef>
              <a:buClrTx/>
              <a:buFontTx/>
              <a:buNone/>
            </a:pPr>
            <a:r>
              <a:rPr lang="pl-PL" altLang="pl-PL" sz="1200" dirty="0">
                <a:solidFill>
                  <a:srgbClr val="000000"/>
                </a:solidFill>
                <a:cs typeface="Arial" pitchFamily="34" charset="0"/>
              </a:rPr>
              <a:t>Adolf Hitler </a:t>
            </a:r>
            <a:r>
              <a:rPr lang="pl-PL" altLang="pl-PL" sz="1200" dirty="0" err="1" smtClean="0">
                <a:solidFill>
                  <a:srgbClr val="000000"/>
                </a:solidFill>
                <a:cs typeface="Arial" pitchFamily="34" charset="0"/>
              </a:rPr>
              <a:t>welcomes</a:t>
            </a:r>
            <a:r>
              <a:rPr lang="pl-PL" altLang="pl-PL" sz="1200" dirty="0" smtClean="0">
                <a:solidFill>
                  <a:srgbClr val="000000"/>
                </a:solidFill>
                <a:cs typeface="Arial" pitchFamily="34" charset="0"/>
              </a:rPr>
              <a:t> German </a:t>
            </a:r>
            <a:r>
              <a:rPr lang="pl-PL" altLang="pl-PL" sz="1200" dirty="0" err="1" smtClean="0">
                <a:solidFill>
                  <a:srgbClr val="000000"/>
                </a:solidFill>
                <a:cs typeface="Arial" pitchFamily="34" charset="0"/>
              </a:rPr>
              <a:t>troops</a:t>
            </a:r>
            <a:r>
              <a:rPr lang="pl-PL" altLang="pl-PL" sz="1200" dirty="0" smtClean="0">
                <a:solidFill>
                  <a:srgbClr val="000000"/>
                </a:solidFill>
                <a:cs typeface="Arial" pitchFamily="34" charset="0"/>
              </a:rPr>
              <a:t> </a:t>
            </a:r>
            <a:r>
              <a:rPr lang="pl-PL" altLang="pl-PL" sz="1200" dirty="0" err="1" smtClean="0">
                <a:solidFill>
                  <a:srgbClr val="000000"/>
                </a:solidFill>
                <a:cs typeface="Arial" pitchFamily="34" charset="0"/>
              </a:rPr>
              <a:t>after</a:t>
            </a:r>
            <a:r>
              <a:rPr lang="pl-PL" altLang="pl-PL" sz="1200" dirty="0" smtClean="0">
                <a:solidFill>
                  <a:srgbClr val="000000"/>
                </a:solidFill>
                <a:cs typeface="Arial" pitchFamily="34" charset="0"/>
              </a:rPr>
              <a:t> </a:t>
            </a:r>
            <a:r>
              <a:rPr lang="pl-PL" altLang="pl-PL" sz="1200" dirty="0" err="1" smtClean="0">
                <a:solidFill>
                  <a:srgbClr val="000000"/>
                </a:solidFill>
                <a:cs typeface="Arial" pitchFamily="34" charset="0"/>
              </a:rPr>
              <a:t>conquering</a:t>
            </a:r>
            <a:r>
              <a:rPr lang="pl-PL" altLang="pl-PL" sz="1200" dirty="0" smtClean="0">
                <a:solidFill>
                  <a:srgbClr val="000000"/>
                </a:solidFill>
                <a:cs typeface="Arial" pitchFamily="34" charset="0"/>
              </a:rPr>
              <a:t> </a:t>
            </a:r>
            <a:r>
              <a:rPr lang="pl-PL" altLang="pl-PL" sz="1200" dirty="0" err="1" smtClean="0">
                <a:solidFill>
                  <a:srgbClr val="000000"/>
                </a:solidFill>
                <a:cs typeface="Arial" pitchFamily="34" charset="0"/>
              </a:rPr>
              <a:t>Warsaw</a:t>
            </a:r>
            <a:endParaRPr lang="pl-PL" altLang="pl-PL" sz="1200" dirty="0">
              <a:solidFill>
                <a:srgbClr val="000000"/>
              </a:solidFill>
              <a:cs typeface="Arial" pitchFamily="34" charset="0"/>
            </a:endParaRPr>
          </a:p>
          <a:p>
            <a:pPr eaLnBrk="1" hangingPunct="1">
              <a:spcBef>
                <a:spcPct val="20000"/>
              </a:spcBef>
              <a:buClrTx/>
              <a:buFontTx/>
              <a:buNone/>
            </a:pPr>
            <a:r>
              <a:rPr lang="pl-PL" altLang="pl-PL" sz="1200" dirty="0">
                <a:solidFill>
                  <a:srgbClr val="000000"/>
                </a:solidFill>
                <a:cs typeface="Arial" pitchFamily="34" charset="0"/>
              </a:rPr>
              <a:t>http://jegostrona.pl/militaria/artykuly/353838,72-rocznica-wybuchu-ii-wojny-swiatowej.html</a:t>
            </a:r>
          </a:p>
        </p:txBody>
      </p:sp>
    </p:spTree>
    <p:extLst>
      <p:ext uri="{BB962C8B-B14F-4D97-AF65-F5344CB8AC3E}">
        <p14:creationId xmlns:p14="http://schemas.microsoft.com/office/powerpoint/2010/main" val="166462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732411" y="548680"/>
            <a:ext cx="5062537" cy="311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ymbol zastępczy tekstu 3"/>
          <p:cNvSpPr>
            <a:spLocks noGrp="1"/>
          </p:cNvSpPr>
          <p:nvPr>
            <p:ph type="body" sz="half" idx="2"/>
          </p:nvPr>
        </p:nvSpPr>
        <p:spPr>
          <a:xfrm>
            <a:off x="179388" y="549275"/>
            <a:ext cx="3097212" cy="5903913"/>
          </a:xfrm>
        </p:spPr>
        <p:txBody>
          <a:bodyPr>
            <a:normAutofit/>
          </a:bodyPr>
          <a:lstStyle/>
          <a:p>
            <a:pPr algn="ctr">
              <a:defRPr/>
            </a:pPr>
            <a:r>
              <a:rPr lang="en-US" sz="2000" dirty="0"/>
              <a:t>Another opportunity for returning to democratic system appeared in 1945, however when fascist left Poland, Soviet communists took </a:t>
            </a:r>
            <a:r>
              <a:rPr lang="en-US" sz="2000" dirty="0" smtClean="0"/>
              <a:t>the</a:t>
            </a:r>
            <a:r>
              <a:rPr lang="pl-PL" sz="2000" dirty="0" err="1" smtClean="0"/>
              <a:t>ir</a:t>
            </a:r>
            <a:r>
              <a:rPr lang="en-US" sz="2000" dirty="0" smtClean="0"/>
              <a:t> </a:t>
            </a:r>
            <a:r>
              <a:rPr lang="en-US" sz="2000" dirty="0"/>
              <a:t>place. The period of another totalitarian rule began in Poland, during which civil rights and freedoms existed only on paper. Polish democrats, those who survived the beginning of the regime, were forced to emigrate or go underground, as they risked repression, </a:t>
            </a:r>
            <a:r>
              <a:rPr lang="en-US" sz="2000" dirty="0" err="1"/>
              <a:t>labour</a:t>
            </a:r>
            <a:r>
              <a:rPr lang="en-US" sz="2000" dirty="0"/>
              <a:t> camps or death sentences.</a:t>
            </a:r>
            <a:endParaRPr lang="pl-PL" sz="2000" dirty="0"/>
          </a:p>
        </p:txBody>
      </p:sp>
      <p:sp>
        <p:nvSpPr>
          <p:cNvPr id="2" name="Prostokąt 1"/>
          <p:cNvSpPr/>
          <p:nvPr/>
        </p:nvSpPr>
        <p:spPr>
          <a:xfrm>
            <a:off x="3563888" y="4096236"/>
            <a:ext cx="5580112" cy="646331"/>
          </a:xfrm>
          <a:prstGeom prst="rect">
            <a:avLst/>
          </a:prstGeom>
        </p:spPr>
        <p:txBody>
          <a:bodyPr wrap="square">
            <a:spAutoFit/>
          </a:bodyPr>
          <a:lstStyle/>
          <a:p>
            <a:r>
              <a:rPr lang="pl-PL" sz="1200" dirty="0" smtClean="0"/>
              <a:t>The </a:t>
            </a:r>
            <a:r>
              <a:rPr lang="pl-PL" sz="1200" dirty="0" err="1" smtClean="0"/>
              <a:t>Independence</a:t>
            </a:r>
            <a:r>
              <a:rPr lang="pl-PL" sz="1200" dirty="0" smtClean="0"/>
              <a:t> Day </a:t>
            </a:r>
            <a:r>
              <a:rPr lang="pl-PL" sz="1200" dirty="0" err="1" smtClean="0"/>
              <a:t>at</a:t>
            </a:r>
            <a:r>
              <a:rPr lang="pl-PL" sz="1200" dirty="0" smtClean="0"/>
              <a:t> the </a:t>
            </a:r>
            <a:r>
              <a:rPr lang="pl-PL" sz="1200" dirty="0" err="1" smtClean="0"/>
              <a:t>time</a:t>
            </a:r>
            <a:r>
              <a:rPr lang="pl-PL" sz="1200" dirty="0" smtClean="0"/>
              <a:t> of </a:t>
            </a:r>
            <a:r>
              <a:rPr lang="pl-PL" sz="1200" dirty="0" err="1" smtClean="0"/>
              <a:t>Polish</a:t>
            </a:r>
            <a:r>
              <a:rPr lang="pl-PL" sz="1200" dirty="0" smtClean="0"/>
              <a:t> </a:t>
            </a:r>
            <a:r>
              <a:rPr lang="pl-PL" sz="1200" dirty="0" err="1" smtClean="0"/>
              <a:t>People’s</a:t>
            </a:r>
            <a:r>
              <a:rPr lang="pl-PL" sz="1200" dirty="0" smtClean="0"/>
              <a:t> Republic  http</a:t>
            </a:r>
            <a:r>
              <a:rPr lang="pl-PL" sz="1200" dirty="0"/>
              <a:t>://facet.interia.pl/historia/news-11-listopada-w-prl-czyli-lapanki-i-palowanie,nId,1054965</a:t>
            </a:r>
          </a:p>
        </p:txBody>
      </p:sp>
    </p:spTree>
    <p:extLst>
      <p:ext uri="{BB962C8B-B14F-4D97-AF65-F5344CB8AC3E}">
        <p14:creationId xmlns:p14="http://schemas.microsoft.com/office/powerpoint/2010/main" val="3116869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sz="quarter" idx="13"/>
          </p:nvPr>
        </p:nvSpPr>
        <p:spPr>
          <a:xfrm>
            <a:off x="274638" y="692150"/>
            <a:ext cx="8594725" cy="5543550"/>
          </a:xfrm>
          <a:prstGeom prst="rect">
            <a:avLst/>
          </a:prstGeom>
        </p:spPr>
        <p:txBody>
          <a:bodyPr>
            <a:normAutofit fontScale="92500" lnSpcReduction="20000"/>
          </a:bodyPr>
          <a:lstStyle/>
          <a:p>
            <a:pPr marL="0" indent="0" algn="ctr">
              <a:buNone/>
              <a:defRPr/>
            </a:pPr>
            <a:r>
              <a:rPr lang="en-US" sz="2500" dirty="0"/>
              <a:t>Poles who survived the totalitarian regime of the partitions of Poland and the war never gave up their ideals and aspirations. They united the nation in the underground – farmers, workers, the intelligentsia and the progressive clergy. They weren’t deceived by communists, who ironically called the country the Polish People’s Republic, indicating to the world, that Poland was governed by the people, that the country was </a:t>
            </a:r>
            <a:r>
              <a:rPr lang="en-US" sz="2500" dirty="0" smtClean="0"/>
              <a:t>democratic</a:t>
            </a:r>
            <a:r>
              <a:rPr lang="pl-PL" sz="2500" dirty="0" smtClean="0"/>
              <a:t> -</a:t>
            </a:r>
            <a:r>
              <a:rPr lang="en-US" sz="2500" dirty="0" smtClean="0"/>
              <a:t> </a:t>
            </a:r>
            <a:r>
              <a:rPr lang="en-US" sz="2500" dirty="0"/>
              <a:t>it was so called socialist democracy.</a:t>
            </a:r>
          </a:p>
          <a:p>
            <a:pPr>
              <a:defRPr/>
            </a:pPr>
            <a:endParaRPr lang="en-US" sz="2500" dirty="0"/>
          </a:p>
          <a:p>
            <a:pPr marL="0" indent="0" algn="ctr">
              <a:buNone/>
              <a:defRPr/>
            </a:pPr>
            <a:r>
              <a:rPr lang="en-US" sz="2500" dirty="0"/>
              <a:t>Thousands of people died in Poland in a fight for democracy between 1945 and 1989. Polish cultural institutions and printing shops operated in the so  called “free world”. They published free papers and illegal literary works or scientific publications smuggled from Poland. At that time there were two </a:t>
            </a:r>
            <a:r>
              <a:rPr lang="en-US" sz="2500" dirty="0" err="1"/>
              <a:t>Polands</a:t>
            </a:r>
            <a:r>
              <a:rPr lang="en-US" sz="2500" dirty="0"/>
              <a:t> – a pro-Russian, communist one with the official government in Warsaw and more and more organized, democratic one with the government - in - exile in London. </a:t>
            </a:r>
          </a:p>
          <a:p>
            <a:pPr indent="-173736" eaLnBrk="1" fontAlgn="auto" hangingPunct="1">
              <a:spcAft>
                <a:spcPts val="0"/>
              </a:spcAft>
              <a:defRPr/>
            </a:pPr>
            <a:endParaRPr lang="pl-PL" dirty="0"/>
          </a:p>
        </p:txBody>
      </p:sp>
    </p:spTree>
    <p:extLst>
      <p:ext uri="{BB962C8B-B14F-4D97-AF65-F5344CB8AC3E}">
        <p14:creationId xmlns:p14="http://schemas.microsoft.com/office/powerpoint/2010/main" val="2919253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635375" y="549275"/>
            <a:ext cx="5111750" cy="36179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ymbol zastępczy tekstu 5"/>
          <p:cNvSpPr>
            <a:spLocks noGrp="1"/>
          </p:cNvSpPr>
          <p:nvPr>
            <p:ph type="body" sz="half" idx="2"/>
          </p:nvPr>
        </p:nvSpPr>
        <p:spPr>
          <a:xfrm>
            <a:off x="179388" y="188640"/>
            <a:ext cx="3097212" cy="6335985"/>
          </a:xfrm>
        </p:spPr>
        <p:txBody>
          <a:bodyPr>
            <a:noAutofit/>
          </a:bodyPr>
          <a:lstStyle/>
          <a:p>
            <a:pPr algn="ctr">
              <a:defRPr/>
            </a:pPr>
            <a:r>
              <a:rPr lang="en-US" sz="1800" dirty="0"/>
              <a:t>The fight wasn’t easy. A Russian army </a:t>
            </a:r>
            <a:r>
              <a:rPr lang="pl-PL" sz="1800" dirty="0" smtClean="0"/>
              <a:t>of</a:t>
            </a:r>
            <a:r>
              <a:rPr lang="en-US" sz="1800" dirty="0" smtClean="0"/>
              <a:t> </a:t>
            </a:r>
            <a:r>
              <a:rPr lang="en-US" sz="1800" dirty="0"/>
              <a:t>200 000 soldiers was stationed in Poland and on the borders there were around another million of Russian soldiers. </a:t>
            </a:r>
            <a:r>
              <a:rPr lang="pl-PL" sz="1800" dirty="0" smtClean="0"/>
              <a:t/>
            </a:r>
            <a:br>
              <a:rPr lang="pl-PL" sz="1800" dirty="0" smtClean="0"/>
            </a:br>
            <a:r>
              <a:rPr lang="en-US" sz="1800" dirty="0" smtClean="0"/>
              <a:t>In </a:t>
            </a:r>
            <a:r>
              <a:rPr lang="en-US" sz="1800" dirty="0"/>
              <a:t>1981 </a:t>
            </a:r>
          </a:p>
          <a:p>
            <a:pPr algn="ctr">
              <a:defRPr/>
            </a:pPr>
            <a:r>
              <a:rPr lang="en-US" sz="1800" dirty="0"/>
              <a:t>the democratic aspirations were so high that pro-Russian government declared war on the Polish nation. On 13th December 1981 martial war was imposed as an attempt to crush political opposition. It was suspended in 1982 and lifted in 1983. </a:t>
            </a:r>
            <a:r>
              <a:rPr lang="en-US" sz="1800" dirty="0" smtClean="0"/>
              <a:t>During </a:t>
            </a:r>
            <a:endParaRPr lang="en-US" sz="1800" dirty="0"/>
          </a:p>
          <a:p>
            <a:pPr algn="ctr">
              <a:defRPr/>
            </a:pPr>
            <a:r>
              <a:rPr lang="en-US" sz="1800" dirty="0"/>
              <a:t>the whole period tanks were stationed in the streets and </a:t>
            </a:r>
            <a:r>
              <a:rPr lang="pl-PL" sz="1800" dirty="0" err="1" smtClean="0"/>
              <a:t>all</a:t>
            </a:r>
            <a:r>
              <a:rPr lang="en-US" sz="1800" dirty="0" smtClean="0"/>
              <a:t> protest</a:t>
            </a:r>
            <a:r>
              <a:rPr lang="pl-PL" sz="1800" dirty="0" smtClean="0"/>
              <a:t>s</a:t>
            </a:r>
            <a:r>
              <a:rPr lang="en-US" sz="1800" dirty="0" smtClean="0"/>
              <a:t> </a:t>
            </a:r>
            <a:r>
              <a:rPr lang="en-US" sz="1800" dirty="0"/>
              <a:t>ended up with arrests or death of those who fought for democracy. </a:t>
            </a:r>
            <a:endParaRPr lang="pl-PL" sz="1800" dirty="0"/>
          </a:p>
        </p:txBody>
      </p:sp>
      <p:sp>
        <p:nvSpPr>
          <p:cNvPr id="19460" name="Prostokąt 6"/>
          <p:cNvSpPr>
            <a:spLocks noChangeArrowheads="1"/>
          </p:cNvSpPr>
          <p:nvPr/>
        </p:nvSpPr>
        <p:spPr bwMode="auto">
          <a:xfrm>
            <a:off x="3708400" y="4302125"/>
            <a:ext cx="50403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Font typeface="Arial" pitchFamily="34" charset="0"/>
              <a:buChar char="•"/>
              <a:defRPr sz="2200">
                <a:solidFill>
                  <a:schemeClr val="tx2"/>
                </a:solidFill>
                <a:latin typeface="Candara" pitchFamily="34" charset="0"/>
                <a:cs typeface="Tahoma" pitchFamily="34" charset="0"/>
              </a:defRPr>
            </a:lvl1pPr>
            <a:lvl2pPr marL="742950" indent="-285750" eaLnBrk="0" hangingPunct="0">
              <a:spcBef>
                <a:spcPts val="600"/>
              </a:spcBef>
              <a:buClr>
                <a:schemeClr val="accent1"/>
              </a:buClr>
              <a:buFont typeface="Arial" pitchFamily="34" charset="0"/>
              <a:buChar char="•"/>
              <a:defRPr sz="2000">
                <a:solidFill>
                  <a:schemeClr val="tx2"/>
                </a:solidFill>
                <a:latin typeface="Candara" pitchFamily="34" charset="0"/>
                <a:cs typeface="Tahoma" pitchFamily="34" charset="0"/>
              </a:defRPr>
            </a:lvl2pPr>
            <a:lvl3pPr marL="1143000" indent="-228600" eaLnBrk="0" hangingPunct="0">
              <a:spcBef>
                <a:spcPts val="600"/>
              </a:spcBef>
              <a:buClr>
                <a:schemeClr val="accent1"/>
              </a:buClr>
              <a:buFont typeface="Arial" pitchFamily="34" charset="0"/>
              <a:buChar char="•"/>
              <a:defRPr>
                <a:solidFill>
                  <a:schemeClr val="tx2"/>
                </a:solidFill>
                <a:latin typeface="Candara" pitchFamily="34" charset="0"/>
                <a:cs typeface="Tahoma" pitchFamily="34" charset="0"/>
              </a:defRPr>
            </a:lvl3pPr>
            <a:lvl4pPr marL="1600200" indent="-228600" eaLnBrk="0" hangingPunct="0">
              <a:spcBef>
                <a:spcPts val="600"/>
              </a:spcBef>
              <a:buClr>
                <a:schemeClr val="accent1"/>
              </a:buClr>
              <a:buFont typeface="Arial" pitchFamily="34" charset="0"/>
              <a:buChar char="•"/>
              <a:defRPr sz="1600">
                <a:solidFill>
                  <a:schemeClr val="tx2"/>
                </a:solidFill>
                <a:latin typeface="Candara" pitchFamily="34" charset="0"/>
                <a:cs typeface="Tahoma" pitchFamily="34" charset="0"/>
              </a:defRPr>
            </a:lvl4pPr>
            <a:lvl5pPr marL="2057400" indent="-228600" eaLnBrk="0" hangingPunct="0">
              <a:spcBef>
                <a:spcPts val="600"/>
              </a:spcBef>
              <a:buClr>
                <a:schemeClr val="accent1"/>
              </a:buClr>
              <a:buFont typeface="Arial" pitchFamily="34" charset="0"/>
              <a:buChar char="•"/>
              <a:defRPr sz="1600">
                <a:solidFill>
                  <a:schemeClr val="tx2"/>
                </a:solidFill>
                <a:latin typeface="Candara" pitchFamily="34" charset="0"/>
                <a:cs typeface="Tahoma" pitchFamily="34" charset="0"/>
              </a:defRPr>
            </a:lvl5pPr>
            <a:lvl6pPr marL="25146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6pPr>
            <a:lvl7pPr marL="29718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7pPr>
            <a:lvl8pPr marL="34290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8pPr>
            <a:lvl9pPr marL="38862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9pPr>
          </a:lstStyle>
          <a:p>
            <a:pPr eaLnBrk="1" hangingPunct="1">
              <a:spcBef>
                <a:spcPct val="20000"/>
              </a:spcBef>
              <a:buClrTx/>
              <a:buFontTx/>
              <a:buNone/>
            </a:pPr>
            <a:r>
              <a:rPr lang="pl-PL" altLang="pl-PL" sz="1200" dirty="0" err="1" smtClean="0">
                <a:solidFill>
                  <a:srgbClr val="000000"/>
                </a:solidFill>
                <a:cs typeface="Arial" pitchFamily="34" charset="0"/>
              </a:rPr>
              <a:t>Martial</a:t>
            </a:r>
            <a:r>
              <a:rPr lang="pl-PL" altLang="pl-PL" sz="1200" dirty="0" smtClean="0">
                <a:solidFill>
                  <a:srgbClr val="000000"/>
                </a:solidFill>
                <a:cs typeface="Arial" pitchFamily="34" charset="0"/>
              </a:rPr>
              <a:t> war</a:t>
            </a:r>
            <a:endParaRPr lang="pl-PL" altLang="pl-PL" sz="1200" dirty="0">
              <a:solidFill>
                <a:srgbClr val="000000"/>
              </a:solidFill>
              <a:cs typeface="Arial" pitchFamily="34" charset="0"/>
            </a:endParaRPr>
          </a:p>
          <a:p>
            <a:pPr eaLnBrk="1" hangingPunct="1">
              <a:spcBef>
                <a:spcPct val="20000"/>
              </a:spcBef>
              <a:buClrTx/>
              <a:buFontTx/>
              <a:buNone/>
            </a:pPr>
            <a:r>
              <a:rPr lang="pl-PL" altLang="pl-PL" sz="1200" dirty="0">
                <a:solidFill>
                  <a:srgbClr val="000000"/>
                </a:solidFill>
                <a:cs typeface="Arial" pitchFamily="34" charset="0"/>
              </a:rPr>
              <a:t>http://www.pgim13.pl/hid_mc_gfx/wydarzenia/xii_13_stan_wojenny/big/big_image035.jpg</a:t>
            </a:r>
          </a:p>
        </p:txBody>
      </p:sp>
    </p:spTree>
    <p:extLst>
      <p:ext uri="{BB962C8B-B14F-4D97-AF65-F5344CB8AC3E}">
        <p14:creationId xmlns:p14="http://schemas.microsoft.com/office/powerpoint/2010/main" val="2420611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563938" y="476250"/>
            <a:ext cx="5111750" cy="34131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ymbol zastępczy tekstu 6"/>
          <p:cNvSpPr>
            <a:spLocks noGrp="1"/>
          </p:cNvSpPr>
          <p:nvPr>
            <p:ph type="body" sz="half" idx="2"/>
          </p:nvPr>
        </p:nvSpPr>
        <p:spPr>
          <a:xfrm>
            <a:off x="179388" y="260648"/>
            <a:ext cx="3097212" cy="6192688"/>
          </a:xfrm>
        </p:spPr>
        <p:txBody>
          <a:bodyPr>
            <a:normAutofit/>
          </a:bodyPr>
          <a:lstStyle/>
          <a:p>
            <a:pPr algn="ctr">
              <a:defRPr/>
            </a:pPr>
            <a:r>
              <a:rPr lang="en-US" sz="2000" dirty="0"/>
              <a:t>At that time the western countries increased their help for </a:t>
            </a:r>
            <a:r>
              <a:rPr lang="pl-PL" sz="2000" dirty="0" smtClean="0"/>
              <a:t>the </a:t>
            </a:r>
            <a:r>
              <a:rPr lang="en-US" sz="2000" dirty="0" smtClean="0"/>
              <a:t>Polish </a:t>
            </a:r>
            <a:r>
              <a:rPr lang="en-US" sz="2000" dirty="0"/>
              <a:t>opposition as they understood that Poles were not only fighting for their own </a:t>
            </a:r>
            <a:r>
              <a:rPr lang="en-US" sz="2000" dirty="0" smtClean="0"/>
              <a:t>freedom</a:t>
            </a:r>
            <a:r>
              <a:rPr lang="pl-PL" sz="2000" dirty="0" smtClean="0"/>
              <a:t>,</a:t>
            </a:r>
            <a:r>
              <a:rPr lang="en-US" sz="2000" dirty="0" smtClean="0"/>
              <a:t> </a:t>
            </a:r>
            <a:r>
              <a:rPr lang="en-US" sz="2000" dirty="0"/>
              <a:t>but also stopping Soviet expansion. As a result of these actions Gorbachev’s era began in Russia and in Poland first free, democratic elections were held. Poles finally became a free nation and have belonged to Hellenic, democratic culture. </a:t>
            </a:r>
            <a:endParaRPr lang="pl-PL" sz="2000" dirty="0"/>
          </a:p>
        </p:txBody>
      </p:sp>
      <p:sp>
        <p:nvSpPr>
          <p:cNvPr id="20484" name="Prostokąt 7"/>
          <p:cNvSpPr>
            <a:spLocks noChangeArrowheads="1"/>
          </p:cNvSpPr>
          <p:nvPr/>
        </p:nvSpPr>
        <p:spPr bwMode="auto">
          <a:xfrm>
            <a:off x="3492500" y="4124325"/>
            <a:ext cx="52562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Font typeface="Arial" pitchFamily="34" charset="0"/>
              <a:buChar char="•"/>
              <a:defRPr sz="2200">
                <a:solidFill>
                  <a:schemeClr val="tx2"/>
                </a:solidFill>
                <a:latin typeface="Candara" pitchFamily="34" charset="0"/>
                <a:cs typeface="Tahoma" pitchFamily="34" charset="0"/>
              </a:defRPr>
            </a:lvl1pPr>
            <a:lvl2pPr marL="742950" indent="-285750" eaLnBrk="0" hangingPunct="0">
              <a:spcBef>
                <a:spcPts val="600"/>
              </a:spcBef>
              <a:buClr>
                <a:schemeClr val="accent1"/>
              </a:buClr>
              <a:buFont typeface="Arial" pitchFamily="34" charset="0"/>
              <a:buChar char="•"/>
              <a:defRPr sz="2000">
                <a:solidFill>
                  <a:schemeClr val="tx2"/>
                </a:solidFill>
                <a:latin typeface="Candara" pitchFamily="34" charset="0"/>
                <a:cs typeface="Tahoma" pitchFamily="34" charset="0"/>
              </a:defRPr>
            </a:lvl2pPr>
            <a:lvl3pPr marL="1143000" indent="-228600" eaLnBrk="0" hangingPunct="0">
              <a:spcBef>
                <a:spcPts val="600"/>
              </a:spcBef>
              <a:buClr>
                <a:schemeClr val="accent1"/>
              </a:buClr>
              <a:buFont typeface="Arial" pitchFamily="34" charset="0"/>
              <a:buChar char="•"/>
              <a:defRPr>
                <a:solidFill>
                  <a:schemeClr val="tx2"/>
                </a:solidFill>
                <a:latin typeface="Candara" pitchFamily="34" charset="0"/>
                <a:cs typeface="Tahoma" pitchFamily="34" charset="0"/>
              </a:defRPr>
            </a:lvl3pPr>
            <a:lvl4pPr marL="1600200" indent="-228600" eaLnBrk="0" hangingPunct="0">
              <a:spcBef>
                <a:spcPts val="600"/>
              </a:spcBef>
              <a:buClr>
                <a:schemeClr val="accent1"/>
              </a:buClr>
              <a:buFont typeface="Arial" pitchFamily="34" charset="0"/>
              <a:buChar char="•"/>
              <a:defRPr sz="1600">
                <a:solidFill>
                  <a:schemeClr val="tx2"/>
                </a:solidFill>
                <a:latin typeface="Candara" pitchFamily="34" charset="0"/>
                <a:cs typeface="Tahoma" pitchFamily="34" charset="0"/>
              </a:defRPr>
            </a:lvl4pPr>
            <a:lvl5pPr marL="2057400" indent="-228600" eaLnBrk="0" hangingPunct="0">
              <a:spcBef>
                <a:spcPts val="600"/>
              </a:spcBef>
              <a:buClr>
                <a:schemeClr val="accent1"/>
              </a:buClr>
              <a:buFont typeface="Arial" pitchFamily="34" charset="0"/>
              <a:buChar char="•"/>
              <a:defRPr sz="1600">
                <a:solidFill>
                  <a:schemeClr val="tx2"/>
                </a:solidFill>
                <a:latin typeface="Candara" pitchFamily="34" charset="0"/>
                <a:cs typeface="Tahoma" pitchFamily="34" charset="0"/>
              </a:defRPr>
            </a:lvl5pPr>
            <a:lvl6pPr marL="25146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6pPr>
            <a:lvl7pPr marL="29718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7pPr>
            <a:lvl8pPr marL="34290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8pPr>
            <a:lvl9pPr marL="3886200" indent="-228600" eaLnBrk="0" fontAlgn="base" hangingPunct="0">
              <a:spcBef>
                <a:spcPts val="600"/>
              </a:spcBef>
              <a:spcAft>
                <a:spcPct val="0"/>
              </a:spcAft>
              <a:buClr>
                <a:schemeClr val="accent1"/>
              </a:buClr>
              <a:buFont typeface="Arial" pitchFamily="34" charset="0"/>
              <a:buChar char="•"/>
              <a:defRPr sz="1600">
                <a:solidFill>
                  <a:schemeClr val="tx2"/>
                </a:solidFill>
                <a:latin typeface="Candara" pitchFamily="34" charset="0"/>
                <a:cs typeface="Tahoma" pitchFamily="34" charset="0"/>
              </a:defRPr>
            </a:lvl9pPr>
          </a:lstStyle>
          <a:p>
            <a:pPr eaLnBrk="1" hangingPunct="1">
              <a:spcBef>
                <a:spcPct val="20000"/>
              </a:spcBef>
              <a:buClrTx/>
              <a:buFontTx/>
              <a:buNone/>
            </a:pPr>
            <a:r>
              <a:rPr lang="pl-PL" altLang="pl-PL" sz="1200" dirty="0" smtClean="0">
                <a:solidFill>
                  <a:srgbClr val="000000"/>
                </a:solidFill>
                <a:cs typeface="Arial" pitchFamily="34" charset="0"/>
              </a:rPr>
              <a:t>The </a:t>
            </a:r>
            <a:r>
              <a:rPr lang="pl-PL" altLang="pl-PL" sz="1200" dirty="0" err="1" smtClean="0">
                <a:solidFill>
                  <a:srgbClr val="000000"/>
                </a:solidFill>
                <a:cs typeface="Arial" pitchFamily="34" charset="0"/>
              </a:rPr>
              <a:t>Round</a:t>
            </a:r>
            <a:r>
              <a:rPr lang="pl-PL" altLang="pl-PL" sz="1200" dirty="0" smtClean="0">
                <a:solidFill>
                  <a:srgbClr val="000000"/>
                </a:solidFill>
                <a:cs typeface="Arial" pitchFamily="34" charset="0"/>
              </a:rPr>
              <a:t> </a:t>
            </a:r>
            <a:r>
              <a:rPr lang="pl-PL" altLang="pl-PL" sz="1200" dirty="0" err="1" smtClean="0">
                <a:solidFill>
                  <a:srgbClr val="000000"/>
                </a:solidFill>
                <a:cs typeface="Arial" pitchFamily="34" charset="0"/>
              </a:rPr>
              <a:t>Table</a:t>
            </a:r>
            <a:r>
              <a:rPr lang="pl-PL" altLang="pl-PL" sz="1200" dirty="0" smtClean="0">
                <a:solidFill>
                  <a:srgbClr val="000000"/>
                </a:solidFill>
                <a:cs typeface="Arial" pitchFamily="34" charset="0"/>
              </a:rPr>
              <a:t> 1989r</a:t>
            </a:r>
            <a:r>
              <a:rPr lang="pl-PL" altLang="pl-PL" sz="1200" dirty="0">
                <a:solidFill>
                  <a:srgbClr val="000000"/>
                </a:solidFill>
                <a:cs typeface="Arial" pitchFamily="34" charset="0"/>
              </a:rPr>
              <a:t>.</a:t>
            </a:r>
          </a:p>
          <a:p>
            <a:pPr eaLnBrk="1" hangingPunct="1">
              <a:spcBef>
                <a:spcPct val="20000"/>
              </a:spcBef>
              <a:buClrTx/>
              <a:buFontTx/>
              <a:buNone/>
            </a:pPr>
            <a:r>
              <a:rPr lang="pl-PL" altLang="pl-PL" sz="1200" dirty="0">
                <a:solidFill>
                  <a:srgbClr val="000000"/>
                </a:solidFill>
                <a:cs typeface="Arial" pitchFamily="34" charset="0"/>
              </a:rPr>
              <a:t>http://wyborcza.pl/51,76842,13046986.html?i=1 </a:t>
            </a:r>
          </a:p>
        </p:txBody>
      </p:sp>
    </p:spTree>
    <p:extLst>
      <p:ext uri="{BB962C8B-B14F-4D97-AF65-F5344CB8AC3E}">
        <p14:creationId xmlns:p14="http://schemas.microsoft.com/office/powerpoint/2010/main" val="4202627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sz="quarter" idx="13"/>
          </p:nvPr>
        </p:nvSpPr>
        <p:spPr>
          <a:xfrm>
            <a:off x="274638" y="692697"/>
            <a:ext cx="8594725" cy="5543004"/>
          </a:xfrm>
          <a:prstGeom prst="rect">
            <a:avLst/>
          </a:prstGeom>
        </p:spPr>
        <p:txBody>
          <a:bodyPr anchor="ctr">
            <a:noAutofit/>
          </a:bodyPr>
          <a:lstStyle/>
          <a:p>
            <a:pPr marL="0" indent="0" algn="ctr">
              <a:buNone/>
              <a:defRPr/>
            </a:pPr>
            <a:r>
              <a:rPr lang="en-US" sz="3200" dirty="0"/>
              <a:t>Since 1989 Poland has been through many economic and political changes and started to resemble the countries of western Europe in many respects. In 1999 Poland joined NATO, and in May 2004 it became a member of European Union. </a:t>
            </a:r>
            <a:endParaRPr lang="pl-PL" sz="3200" dirty="0" smtClean="0"/>
          </a:p>
          <a:p>
            <a:pPr marL="0" indent="0" algn="ctr">
              <a:buNone/>
              <a:defRPr/>
            </a:pPr>
            <a:r>
              <a:rPr lang="en-US" sz="3200" dirty="0" smtClean="0"/>
              <a:t>In </a:t>
            </a:r>
            <a:r>
              <a:rPr lang="en-US" sz="3200" dirty="0"/>
              <a:t>2009 when the strongest economies in Europe suffered as a result of the crisis, Poland was the only country in Europe which enjoyed the economic growth.</a:t>
            </a:r>
            <a:endParaRPr lang="pl-PL" sz="3200" dirty="0"/>
          </a:p>
        </p:txBody>
      </p:sp>
    </p:spTree>
    <p:extLst>
      <p:ext uri="{BB962C8B-B14F-4D97-AF65-F5344CB8AC3E}">
        <p14:creationId xmlns:p14="http://schemas.microsoft.com/office/powerpoint/2010/main" val="416950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4"/>
          <p:cNvSpPr>
            <a:spLocks noGrp="1"/>
          </p:cNvSpPr>
          <p:nvPr>
            <p:ph type="title"/>
          </p:nvPr>
        </p:nvSpPr>
        <p:spPr/>
        <p:txBody>
          <a:bodyPr anchor="ctr"/>
          <a:lstStyle/>
          <a:p>
            <a:pPr algn="ctr" eaLnBrk="1" hangingPunct="1"/>
            <a:r>
              <a:rPr lang="pl-PL" altLang="pl-PL" sz="3200" b="1" dirty="0" smtClean="0">
                <a:cs typeface="Tunga"/>
              </a:rPr>
              <a:t>Most </a:t>
            </a:r>
            <a:r>
              <a:rPr lang="pl-PL" altLang="pl-PL" sz="3200" b="1" dirty="0" err="1" smtClean="0">
                <a:cs typeface="Tunga"/>
              </a:rPr>
              <a:t>important</a:t>
            </a:r>
            <a:r>
              <a:rPr lang="pl-PL" altLang="pl-PL" sz="3200" b="1" dirty="0" smtClean="0">
                <a:cs typeface="Tunga"/>
              </a:rPr>
              <a:t> </a:t>
            </a:r>
            <a:r>
              <a:rPr lang="pl-PL" altLang="pl-PL" sz="3200" b="1" dirty="0" err="1" smtClean="0">
                <a:cs typeface="Tunga"/>
              </a:rPr>
              <a:t>features</a:t>
            </a:r>
            <a:r>
              <a:rPr lang="pl-PL" altLang="pl-PL" sz="3200" b="1" dirty="0" smtClean="0">
                <a:cs typeface="Tunga"/>
              </a:rPr>
              <a:t> of a </a:t>
            </a:r>
            <a:r>
              <a:rPr lang="pl-PL" altLang="pl-PL" sz="3200" b="1" dirty="0" err="1" smtClean="0">
                <a:cs typeface="Tunga"/>
              </a:rPr>
              <a:t>democratic</a:t>
            </a:r>
            <a:r>
              <a:rPr lang="pl-PL" altLang="pl-PL" sz="3200" b="1" dirty="0" smtClean="0">
                <a:cs typeface="Tunga"/>
              </a:rPr>
              <a:t> system</a:t>
            </a:r>
          </a:p>
        </p:txBody>
      </p:sp>
      <p:sp>
        <p:nvSpPr>
          <p:cNvPr id="6" name="Symbol zastępczy zawartości 5"/>
          <p:cNvSpPr>
            <a:spLocks noGrp="1"/>
          </p:cNvSpPr>
          <p:nvPr>
            <p:ph sz="quarter" idx="13"/>
          </p:nvPr>
        </p:nvSpPr>
        <p:spPr>
          <a:xfrm>
            <a:off x="179512" y="1268760"/>
            <a:ext cx="8594725" cy="5256584"/>
          </a:xfrm>
          <a:prstGeom prst="rect">
            <a:avLst/>
          </a:prstGeom>
        </p:spPr>
        <p:txBody>
          <a:bodyPr>
            <a:noAutofit/>
          </a:bodyPr>
          <a:lstStyle/>
          <a:p>
            <a:pPr indent="-173736" eaLnBrk="1" fontAlgn="auto" hangingPunct="1">
              <a:spcAft>
                <a:spcPts val="0"/>
              </a:spcAft>
              <a:buFont typeface="Wingdings" panose="05000000000000000000" pitchFamily="2" charset="2"/>
              <a:buChar char="q"/>
              <a:defRPr/>
            </a:pPr>
            <a:r>
              <a:rPr lang="pl-PL" sz="2800" b="1" dirty="0" err="1" smtClean="0"/>
              <a:t>Sovereignty</a:t>
            </a:r>
            <a:r>
              <a:rPr lang="pl-PL" sz="2800" b="1" dirty="0" smtClean="0"/>
              <a:t> of the </a:t>
            </a:r>
            <a:r>
              <a:rPr lang="pl-PL" sz="2800" b="1" dirty="0" err="1" smtClean="0"/>
              <a:t>people</a:t>
            </a:r>
            <a:endParaRPr lang="pl-PL" sz="2800" b="1" dirty="0" smtClean="0"/>
          </a:p>
          <a:p>
            <a:pPr indent="-173736" eaLnBrk="1" fontAlgn="auto" hangingPunct="1">
              <a:spcAft>
                <a:spcPts val="0"/>
              </a:spcAft>
              <a:buFont typeface="Wingdings" panose="05000000000000000000" pitchFamily="2" charset="2"/>
              <a:buChar char="q"/>
              <a:defRPr/>
            </a:pPr>
            <a:r>
              <a:rPr lang="pl-PL" sz="2800" b="1" dirty="0" smtClean="0"/>
              <a:t>The </a:t>
            </a:r>
            <a:r>
              <a:rPr lang="pl-PL" sz="2800" b="1" dirty="0" err="1" smtClean="0"/>
              <a:t>majority’s</a:t>
            </a:r>
            <a:r>
              <a:rPr lang="pl-PL" sz="2800" b="1" dirty="0" smtClean="0"/>
              <a:t> </a:t>
            </a:r>
            <a:r>
              <a:rPr lang="pl-PL" sz="2800" b="1" dirty="0" err="1" smtClean="0"/>
              <a:t>will</a:t>
            </a:r>
            <a:r>
              <a:rPr lang="pl-PL" sz="2800" b="1" dirty="0" smtClean="0"/>
              <a:t> </a:t>
            </a:r>
            <a:r>
              <a:rPr lang="pl-PL" sz="2800" b="1" dirty="0" err="1" smtClean="0"/>
              <a:t>combined</a:t>
            </a:r>
            <a:r>
              <a:rPr lang="pl-PL" sz="2800" b="1" dirty="0" smtClean="0"/>
              <a:t> with the </a:t>
            </a:r>
            <a:r>
              <a:rPr lang="pl-PL" sz="2800" b="1" dirty="0" err="1" smtClean="0"/>
              <a:t>protection</a:t>
            </a:r>
            <a:r>
              <a:rPr lang="pl-PL" sz="2800" b="1" dirty="0" smtClean="0"/>
              <a:t> of the </a:t>
            </a:r>
            <a:r>
              <a:rPr lang="pl-PL" sz="2800" b="1" dirty="0" err="1" smtClean="0"/>
              <a:t>rights</a:t>
            </a:r>
            <a:r>
              <a:rPr lang="pl-PL" sz="2800" b="1" dirty="0" smtClean="0"/>
              <a:t> of </a:t>
            </a:r>
            <a:r>
              <a:rPr lang="pl-PL" sz="2800" b="1" dirty="0" err="1" smtClean="0"/>
              <a:t>individuals</a:t>
            </a:r>
            <a:endParaRPr lang="pl-PL" sz="2800" b="1" dirty="0" smtClean="0"/>
          </a:p>
          <a:p>
            <a:pPr indent="-173736" eaLnBrk="1" fontAlgn="auto" hangingPunct="1">
              <a:spcAft>
                <a:spcPts val="0"/>
              </a:spcAft>
              <a:buFont typeface="Wingdings" panose="05000000000000000000" pitchFamily="2" charset="2"/>
              <a:buChar char="q"/>
              <a:defRPr/>
            </a:pPr>
            <a:r>
              <a:rPr lang="pl-PL" sz="2800" b="1" dirty="0" smtClean="0"/>
              <a:t>The </a:t>
            </a:r>
            <a:r>
              <a:rPr lang="pl-PL" sz="2800" b="1" dirty="0" err="1" smtClean="0"/>
              <a:t>rule</a:t>
            </a:r>
            <a:r>
              <a:rPr lang="pl-PL" sz="2800" b="1" dirty="0" smtClean="0"/>
              <a:t> of law </a:t>
            </a:r>
            <a:r>
              <a:rPr lang="pl-PL" sz="2800" dirty="0" smtClean="0"/>
              <a:t>– the </a:t>
            </a:r>
            <a:r>
              <a:rPr lang="pl-PL" sz="2800" dirty="0" err="1" smtClean="0"/>
              <a:t>governing</a:t>
            </a:r>
            <a:r>
              <a:rPr lang="pl-PL" sz="2800" dirty="0" smtClean="0"/>
              <a:t> </a:t>
            </a:r>
            <a:r>
              <a:rPr lang="pl-PL" sz="2800" dirty="0" err="1" smtClean="0"/>
              <a:t>bodies</a:t>
            </a:r>
            <a:r>
              <a:rPr lang="pl-PL" sz="2800" dirty="0" smtClean="0"/>
              <a:t> </a:t>
            </a:r>
            <a:r>
              <a:rPr lang="pl-PL" sz="2800" dirty="0" err="1" smtClean="0"/>
              <a:t>act</a:t>
            </a:r>
            <a:r>
              <a:rPr lang="pl-PL" sz="2800" dirty="0" smtClean="0"/>
              <a:t> </a:t>
            </a:r>
            <a:r>
              <a:rPr lang="pl-PL" sz="2800" dirty="0" err="1" smtClean="0"/>
              <a:t>according</a:t>
            </a:r>
            <a:r>
              <a:rPr lang="pl-PL" sz="2800" dirty="0" smtClean="0"/>
              <a:t> to and </a:t>
            </a:r>
            <a:r>
              <a:rPr lang="pl-PL" sz="2800" dirty="0" err="1" smtClean="0"/>
              <a:t>within</a:t>
            </a:r>
            <a:r>
              <a:rPr lang="pl-PL" sz="2800" dirty="0" smtClean="0"/>
              <a:t> the </a:t>
            </a:r>
            <a:r>
              <a:rPr lang="pl-PL" sz="2800" dirty="0" err="1" smtClean="0"/>
              <a:t>boundaries</a:t>
            </a:r>
            <a:r>
              <a:rPr lang="pl-PL" sz="2800" dirty="0" smtClean="0"/>
              <a:t> of law</a:t>
            </a:r>
          </a:p>
          <a:p>
            <a:pPr indent="-173736" eaLnBrk="1" fontAlgn="auto" hangingPunct="1">
              <a:spcAft>
                <a:spcPts val="0"/>
              </a:spcAft>
              <a:buFont typeface="Wingdings" panose="05000000000000000000" pitchFamily="2" charset="2"/>
              <a:buChar char="q"/>
              <a:defRPr/>
            </a:pPr>
            <a:r>
              <a:rPr lang="pl-PL" sz="2800" b="1" dirty="0" err="1" smtClean="0"/>
              <a:t>Check</a:t>
            </a:r>
            <a:r>
              <a:rPr lang="pl-PL" sz="2800" b="1" dirty="0" smtClean="0"/>
              <a:t> and </a:t>
            </a:r>
            <a:r>
              <a:rPr lang="pl-PL" sz="2800" b="1" dirty="0" err="1" smtClean="0"/>
              <a:t>balances</a:t>
            </a:r>
            <a:r>
              <a:rPr lang="pl-PL" sz="2800" b="1" dirty="0" smtClean="0"/>
              <a:t> </a:t>
            </a:r>
            <a:r>
              <a:rPr lang="pl-PL" sz="2800" dirty="0" smtClean="0"/>
              <a:t>– the </a:t>
            </a:r>
            <a:r>
              <a:rPr lang="pl-PL" sz="2800" dirty="0" err="1" smtClean="0"/>
              <a:t>division</a:t>
            </a:r>
            <a:r>
              <a:rPr lang="pl-PL" sz="2800" dirty="0" smtClean="0"/>
              <a:t> of </a:t>
            </a:r>
            <a:r>
              <a:rPr lang="pl-PL" sz="2800" dirty="0" err="1" smtClean="0"/>
              <a:t>power</a:t>
            </a:r>
            <a:r>
              <a:rPr lang="pl-PL" sz="2800" dirty="0" smtClean="0"/>
              <a:t> </a:t>
            </a:r>
            <a:r>
              <a:rPr lang="pl-PL" sz="2800" dirty="0" err="1" smtClean="0"/>
              <a:t>into</a:t>
            </a:r>
            <a:r>
              <a:rPr lang="pl-PL" sz="2800" dirty="0" smtClean="0"/>
              <a:t> </a:t>
            </a:r>
            <a:r>
              <a:rPr lang="pl-PL" sz="2800" dirty="0" err="1" smtClean="0"/>
              <a:t>legislative</a:t>
            </a:r>
            <a:r>
              <a:rPr lang="pl-PL" sz="2800" dirty="0" smtClean="0"/>
              <a:t>, </a:t>
            </a:r>
            <a:r>
              <a:rPr lang="pl-PL" sz="2800" dirty="0" err="1" smtClean="0"/>
              <a:t>executive</a:t>
            </a:r>
            <a:r>
              <a:rPr lang="pl-PL" sz="2800" dirty="0" smtClean="0"/>
              <a:t> and </a:t>
            </a:r>
            <a:r>
              <a:rPr lang="pl-PL" sz="2800" dirty="0" err="1" smtClean="0"/>
              <a:t>judiciary</a:t>
            </a:r>
            <a:r>
              <a:rPr lang="pl-PL" sz="2800" dirty="0" smtClean="0"/>
              <a:t>; the mutual </a:t>
            </a:r>
            <a:r>
              <a:rPr lang="pl-PL" sz="2800" dirty="0" err="1" smtClean="0"/>
              <a:t>control</a:t>
            </a:r>
            <a:r>
              <a:rPr lang="pl-PL" sz="2800" dirty="0" smtClean="0"/>
              <a:t> of the </a:t>
            </a:r>
            <a:r>
              <a:rPr lang="pl-PL" sz="2800" dirty="0" err="1" smtClean="0"/>
              <a:t>powers</a:t>
            </a:r>
            <a:endParaRPr lang="pl-PL" sz="2800" dirty="0" smtClean="0"/>
          </a:p>
          <a:p>
            <a:pPr indent="-173736" eaLnBrk="1" fontAlgn="auto" hangingPunct="1">
              <a:spcAft>
                <a:spcPts val="0"/>
              </a:spcAft>
              <a:buFont typeface="Wingdings" panose="05000000000000000000" pitchFamily="2" charset="2"/>
              <a:buChar char="q"/>
              <a:defRPr/>
            </a:pPr>
            <a:r>
              <a:rPr lang="pl-PL" sz="2800" b="1" dirty="0" err="1" smtClean="0"/>
              <a:t>Pluralism</a:t>
            </a:r>
            <a:r>
              <a:rPr lang="pl-PL" sz="2800" dirty="0" smtClean="0"/>
              <a:t> –</a:t>
            </a:r>
            <a:r>
              <a:rPr lang="pl-PL" sz="2800" dirty="0" err="1" smtClean="0"/>
              <a:t>coexistence</a:t>
            </a:r>
            <a:r>
              <a:rPr lang="pl-PL" sz="2800" dirty="0" smtClean="0"/>
              <a:t> of </a:t>
            </a:r>
            <a:r>
              <a:rPr lang="pl-PL" sz="2800" dirty="0" err="1" smtClean="0"/>
              <a:t>various</a:t>
            </a:r>
            <a:r>
              <a:rPr lang="pl-PL" sz="2800" dirty="0" smtClean="0"/>
              <a:t> </a:t>
            </a:r>
            <a:r>
              <a:rPr lang="pl-PL" sz="2800" dirty="0" err="1" smtClean="0"/>
              <a:t>political</a:t>
            </a:r>
            <a:r>
              <a:rPr lang="pl-PL" sz="2800" dirty="0" smtClean="0"/>
              <a:t> </a:t>
            </a:r>
            <a:r>
              <a:rPr lang="pl-PL" sz="2800" dirty="0" err="1" smtClean="0"/>
              <a:t>parties</a:t>
            </a:r>
            <a:r>
              <a:rPr lang="pl-PL" sz="2800" dirty="0" smtClean="0"/>
              <a:t>, and </a:t>
            </a:r>
            <a:r>
              <a:rPr lang="pl-PL" sz="2800" dirty="0" err="1" smtClean="0"/>
              <a:t>other</a:t>
            </a:r>
            <a:r>
              <a:rPr lang="pl-PL" sz="2800" dirty="0" smtClean="0"/>
              <a:t> </a:t>
            </a:r>
            <a:r>
              <a:rPr lang="pl-PL" sz="2800" dirty="0" err="1" smtClean="0"/>
              <a:t>organizations</a:t>
            </a:r>
            <a:endParaRPr lang="pl-PL" sz="2800" dirty="0" smtClean="0"/>
          </a:p>
          <a:p>
            <a:pPr indent="-173736" eaLnBrk="1" fontAlgn="auto" hangingPunct="1">
              <a:spcAft>
                <a:spcPts val="0"/>
              </a:spcAft>
              <a:buFont typeface="Wingdings" panose="05000000000000000000" pitchFamily="2" charset="2"/>
              <a:buChar char="q"/>
              <a:defRPr/>
            </a:pPr>
            <a:r>
              <a:rPr lang="pl-PL" sz="2800" b="1" dirty="0" err="1" smtClean="0"/>
              <a:t>Freedom</a:t>
            </a:r>
            <a:r>
              <a:rPr lang="pl-PL" sz="2800" b="1" dirty="0" smtClean="0"/>
              <a:t> of speech, </a:t>
            </a:r>
            <a:r>
              <a:rPr lang="pl-PL" sz="2800" b="1" dirty="0" err="1" smtClean="0"/>
              <a:t>freedom</a:t>
            </a:r>
            <a:r>
              <a:rPr lang="pl-PL" sz="2800" b="1" dirty="0" smtClean="0"/>
              <a:t> of the </a:t>
            </a:r>
            <a:r>
              <a:rPr lang="pl-PL" sz="2800" b="1" dirty="0" err="1" smtClean="0"/>
              <a:t>press</a:t>
            </a:r>
            <a:endParaRPr lang="pl-PL" sz="2800" b="1" dirty="0" smtClean="0"/>
          </a:p>
          <a:p>
            <a:pPr marL="0" indent="0" eaLnBrk="1" fontAlgn="auto" hangingPunct="1">
              <a:spcAft>
                <a:spcPts val="0"/>
              </a:spcAft>
              <a:buFont typeface="Arial" pitchFamily="34" charset="0"/>
              <a:buNone/>
              <a:defRPr/>
            </a:pPr>
            <a:endParaRPr lang="pl-PL" sz="2800" dirty="0"/>
          </a:p>
        </p:txBody>
      </p:sp>
    </p:spTree>
    <p:extLst>
      <p:ext uri="{BB962C8B-B14F-4D97-AF65-F5344CB8AC3E}">
        <p14:creationId xmlns:p14="http://schemas.microsoft.com/office/powerpoint/2010/main" val="136599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3"/>
          <p:cNvSpPr>
            <a:spLocks noGrp="1"/>
          </p:cNvSpPr>
          <p:nvPr>
            <p:ph type="title"/>
          </p:nvPr>
        </p:nvSpPr>
        <p:spPr>
          <a:xfrm>
            <a:off x="457200" y="274638"/>
            <a:ext cx="8229600" cy="5314602"/>
          </a:xfrm>
        </p:spPr>
        <p:txBody>
          <a:bodyPr anchor="ctr"/>
          <a:lstStyle/>
          <a:p>
            <a:pPr algn="ctr"/>
            <a:r>
              <a:rPr lang="en-US" altLang="pl-PL" dirty="0" smtClean="0">
                <a:cs typeface="Tunga"/>
              </a:rPr>
              <a:t>a)The </a:t>
            </a:r>
            <a:r>
              <a:rPr lang="en-US" altLang="pl-PL" dirty="0">
                <a:cs typeface="Tunga"/>
              </a:rPr>
              <a:t>breach of which feature poses the greatest threat to democracy</a:t>
            </a:r>
            <a:r>
              <a:rPr lang="en-US" altLang="pl-PL" dirty="0" smtClean="0">
                <a:cs typeface="Tunga"/>
              </a:rPr>
              <a:t>?</a:t>
            </a:r>
            <a:r>
              <a:rPr lang="pl-PL" altLang="pl-PL" dirty="0" smtClean="0">
                <a:cs typeface="Tunga"/>
              </a:rPr>
              <a:t/>
            </a:r>
            <a:br>
              <a:rPr lang="pl-PL" altLang="pl-PL" dirty="0" smtClean="0">
                <a:cs typeface="Tunga"/>
              </a:rPr>
            </a:br>
            <a:r>
              <a:rPr lang="en-US" altLang="pl-PL" dirty="0">
                <a:cs typeface="Tunga"/>
              </a:rPr>
              <a:t/>
            </a:r>
            <a:br>
              <a:rPr lang="en-US" altLang="pl-PL" dirty="0">
                <a:cs typeface="Tunga"/>
              </a:rPr>
            </a:br>
            <a:r>
              <a:rPr lang="en-US" altLang="pl-PL" dirty="0" smtClean="0">
                <a:cs typeface="Tunga"/>
              </a:rPr>
              <a:t>b)What </a:t>
            </a:r>
            <a:r>
              <a:rPr lang="en-US" altLang="pl-PL" dirty="0">
                <a:cs typeface="Tunga"/>
              </a:rPr>
              <a:t>would be the consequences of the breach?</a:t>
            </a:r>
            <a:br>
              <a:rPr lang="en-US" altLang="pl-PL" dirty="0">
                <a:cs typeface="Tunga"/>
              </a:rPr>
            </a:br>
            <a:endParaRPr lang="pl-PL" altLang="pl-PL" dirty="0" smtClean="0">
              <a:cs typeface="Tunga"/>
            </a:endParaRPr>
          </a:p>
        </p:txBody>
      </p:sp>
    </p:spTree>
    <p:extLst>
      <p:ext uri="{BB962C8B-B14F-4D97-AF65-F5344CB8AC3E}">
        <p14:creationId xmlns:p14="http://schemas.microsoft.com/office/powerpoint/2010/main" val="1123185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3"/>
          <p:cNvSpPr>
            <a:spLocks noGrp="1"/>
          </p:cNvSpPr>
          <p:nvPr>
            <p:ph type="title"/>
          </p:nvPr>
        </p:nvSpPr>
        <p:spPr>
          <a:xfrm>
            <a:off x="468313" y="836612"/>
            <a:ext cx="8229600" cy="3744515"/>
          </a:xfrm>
        </p:spPr>
        <p:txBody>
          <a:bodyPr anchor="ctr"/>
          <a:lstStyle/>
          <a:p>
            <a:pPr algn="ctr" eaLnBrk="1" hangingPunct="1"/>
            <a:r>
              <a:rPr lang="pl-PL" altLang="pl-PL" dirty="0" err="1" smtClean="0">
                <a:cs typeface="Tunga"/>
              </a:rPr>
              <a:t>Things</a:t>
            </a:r>
            <a:r>
              <a:rPr lang="pl-PL" altLang="pl-PL" dirty="0" smtClean="0">
                <a:cs typeface="Tunga"/>
              </a:rPr>
              <a:t> </a:t>
            </a:r>
            <a:r>
              <a:rPr lang="pl-PL" altLang="pl-PL" dirty="0" err="1" smtClean="0">
                <a:cs typeface="Tunga"/>
              </a:rPr>
              <a:t>have</a:t>
            </a:r>
            <a:r>
              <a:rPr lang="pl-PL" altLang="pl-PL" dirty="0" smtClean="0">
                <a:cs typeface="Tunga"/>
              </a:rPr>
              <a:t> </a:t>
            </a:r>
            <a:r>
              <a:rPr lang="pl-PL" altLang="pl-PL" dirty="0" err="1" smtClean="0">
                <a:cs typeface="Tunga"/>
              </a:rPr>
              <a:t>been</a:t>
            </a:r>
            <a:r>
              <a:rPr lang="pl-PL" altLang="pl-PL" dirty="0" smtClean="0">
                <a:cs typeface="Tunga"/>
              </a:rPr>
              <a:t> </a:t>
            </a:r>
            <a:r>
              <a:rPr lang="pl-PL" altLang="pl-PL" dirty="0" err="1" smtClean="0">
                <a:cs typeface="Tunga"/>
              </a:rPr>
              <a:t>improving</a:t>
            </a:r>
            <a:r>
              <a:rPr lang="pl-PL" altLang="pl-PL" dirty="0" smtClean="0">
                <a:cs typeface="Tunga"/>
              </a:rPr>
              <a:t>, </a:t>
            </a:r>
            <a:r>
              <a:rPr lang="pl-PL" altLang="pl-PL" dirty="0" err="1" smtClean="0">
                <a:cs typeface="Tunga"/>
              </a:rPr>
              <a:t>so</a:t>
            </a:r>
            <a:r>
              <a:rPr lang="pl-PL" altLang="pl-PL" dirty="0" smtClean="0">
                <a:cs typeface="Tunga"/>
              </a:rPr>
              <a:t> </a:t>
            </a:r>
            <a:r>
              <a:rPr lang="pl-PL" altLang="pl-PL" dirty="0" err="1" smtClean="0">
                <a:cs typeface="Tunga"/>
              </a:rPr>
              <a:t>why</a:t>
            </a:r>
            <a:r>
              <a:rPr lang="pl-PL" altLang="pl-PL" dirty="0" smtClean="0">
                <a:cs typeface="Tunga"/>
              </a:rPr>
              <a:t> </a:t>
            </a:r>
            <a:r>
              <a:rPr lang="pl-PL" altLang="pl-PL" dirty="0" err="1" smtClean="0">
                <a:cs typeface="Tunga"/>
              </a:rPr>
              <a:t>is</a:t>
            </a:r>
            <a:r>
              <a:rPr lang="pl-PL" altLang="pl-PL" dirty="0" smtClean="0">
                <a:cs typeface="Tunga"/>
              </a:rPr>
              <a:t> </a:t>
            </a:r>
            <a:r>
              <a:rPr lang="pl-PL" altLang="pl-PL" dirty="0" err="1" smtClean="0">
                <a:cs typeface="Tunga"/>
              </a:rPr>
              <a:t>situation</a:t>
            </a:r>
            <a:r>
              <a:rPr lang="pl-PL" altLang="pl-PL" dirty="0" smtClean="0">
                <a:cs typeface="Tunga"/>
              </a:rPr>
              <a:t> </a:t>
            </a:r>
            <a:r>
              <a:rPr lang="pl-PL" altLang="pl-PL" dirty="0" err="1" smtClean="0">
                <a:cs typeface="Tunga"/>
              </a:rPr>
              <a:t>changing</a:t>
            </a:r>
            <a:r>
              <a:rPr lang="pl-PL" altLang="pl-PL" dirty="0" smtClean="0">
                <a:cs typeface="Tunga"/>
              </a:rPr>
              <a:t> for the </a:t>
            </a:r>
            <a:r>
              <a:rPr lang="pl-PL" altLang="pl-PL" dirty="0" err="1" smtClean="0">
                <a:cs typeface="Tunga"/>
              </a:rPr>
              <a:t>worse</a:t>
            </a:r>
            <a:r>
              <a:rPr lang="pl-PL" altLang="pl-PL" dirty="0" smtClean="0">
                <a:cs typeface="Tunga"/>
              </a:rPr>
              <a:t>?</a:t>
            </a:r>
            <a:br>
              <a:rPr lang="pl-PL" altLang="pl-PL" dirty="0" smtClean="0">
                <a:cs typeface="Tunga"/>
              </a:rPr>
            </a:br>
            <a:endParaRPr lang="pl-PL" altLang="pl-PL" dirty="0" smtClean="0">
              <a:cs typeface="Tunga"/>
            </a:endParaRPr>
          </a:p>
        </p:txBody>
      </p:sp>
    </p:spTree>
    <p:extLst>
      <p:ext uri="{BB962C8B-B14F-4D97-AF65-F5344CB8AC3E}">
        <p14:creationId xmlns:p14="http://schemas.microsoft.com/office/powerpoint/2010/main" val="1907720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3"/>
          <p:cNvSpPr>
            <a:spLocks noGrp="1"/>
          </p:cNvSpPr>
          <p:nvPr>
            <p:ph type="title"/>
          </p:nvPr>
        </p:nvSpPr>
        <p:spPr>
          <a:xfrm>
            <a:off x="323850" y="765175"/>
            <a:ext cx="8591550" cy="4464050"/>
          </a:xfrm>
        </p:spPr>
        <p:txBody>
          <a:bodyPr anchor="ctr"/>
          <a:lstStyle/>
          <a:p>
            <a:pPr algn="ctr"/>
            <a:r>
              <a:rPr lang="pl-PL" altLang="pl-PL" dirty="0">
                <a:cs typeface="Tunga"/>
              </a:rPr>
              <a:t>“We </a:t>
            </a:r>
            <a:r>
              <a:rPr lang="pl-PL" altLang="pl-PL" dirty="0" err="1">
                <a:cs typeface="Tunga"/>
              </a:rPr>
              <a:t>should</a:t>
            </a:r>
            <a:r>
              <a:rPr lang="pl-PL" altLang="pl-PL" dirty="0">
                <a:cs typeface="Tunga"/>
              </a:rPr>
              <a:t> </a:t>
            </a:r>
            <a:r>
              <a:rPr lang="pl-PL" altLang="pl-PL" dirty="0" err="1">
                <a:cs typeface="Tunga"/>
              </a:rPr>
              <a:t>never</a:t>
            </a:r>
            <a:r>
              <a:rPr lang="pl-PL" altLang="pl-PL" dirty="0">
                <a:cs typeface="Tunga"/>
              </a:rPr>
              <a:t> </a:t>
            </a:r>
            <a:r>
              <a:rPr lang="pl-PL" altLang="pl-PL" dirty="0" err="1">
                <a:cs typeface="Tunga"/>
              </a:rPr>
              <a:t>forget</a:t>
            </a:r>
            <a:r>
              <a:rPr lang="pl-PL" altLang="pl-PL" dirty="0">
                <a:cs typeface="Tunga"/>
              </a:rPr>
              <a:t> </a:t>
            </a:r>
            <a:r>
              <a:rPr lang="pl-PL" altLang="pl-PL" dirty="0" err="1">
                <a:cs typeface="Tunga"/>
              </a:rPr>
              <a:t>that</a:t>
            </a:r>
            <a:r>
              <a:rPr lang="pl-PL" altLang="pl-PL" dirty="0">
                <a:cs typeface="Tunga"/>
              </a:rPr>
              <a:t> </a:t>
            </a:r>
            <a:r>
              <a:rPr lang="pl-PL" altLang="pl-PL" dirty="0" err="1">
                <a:cs typeface="Tunga"/>
              </a:rPr>
              <a:t>freedom</a:t>
            </a:r>
            <a:r>
              <a:rPr lang="pl-PL" altLang="pl-PL" dirty="0">
                <a:cs typeface="Tunga"/>
              </a:rPr>
              <a:t> </a:t>
            </a:r>
            <a:r>
              <a:rPr lang="pl-PL" altLang="pl-PL" dirty="0" err="1">
                <a:cs typeface="Tunga"/>
              </a:rPr>
              <a:t>is</a:t>
            </a:r>
            <a:r>
              <a:rPr lang="pl-PL" altLang="pl-PL" dirty="0">
                <a:cs typeface="Tunga"/>
              </a:rPr>
              <a:t> </a:t>
            </a:r>
            <a:r>
              <a:rPr lang="pl-PL" altLang="pl-PL" dirty="0" err="1">
                <a:cs typeface="Tunga"/>
              </a:rPr>
              <a:t>always</a:t>
            </a:r>
            <a:r>
              <a:rPr lang="pl-PL" altLang="pl-PL" dirty="0">
                <a:cs typeface="Tunga"/>
              </a:rPr>
              <a:t> </a:t>
            </a:r>
            <a:r>
              <a:rPr lang="pl-PL" altLang="pl-PL" dirty="0" err="1">
                <a:cs typeface="Tunga"/>
              </a:rPr>
              <a:t>fragile</a:t>
            </a:r>
            <a:r>
              <a:rPr lang="pl-PL" altLang="pl-PL" dirty="0">
                <a:cs typeface="Tunga"/>
              </a:rPr>
              <a:t> and </a:t>
            </a:r>
            <a:r>
              <a:rPr lang="pl-PL" altLang="pl-PL" dirty="0" err="1">
                <a:cs typeface="Tunga"/>
              </a:rPr>
              <a:t>its</a:t>
            </a:r>
            <a:r>
              <a:rPr lang="pl-PL" altLang="pl-PL" dirty="0">
                <a:cs typeface="Tunga"/>
              </a:rPr>
              <a:t> </a:t>
            </a:r>
            <a:r>
              <a:rPr lang="pl-PL" altLang="pl-PL" dirty="0" err="1">
                <a:cs typeface="Tunga"/>
              </a:rPr>
              <a:t>case</a:t>
            </a:r>
            <a:r>
              <a:rPr lang="pl-PL" altLang="pl-PL" dirty="0">
                <a:cs typeface="Tunga"/>
              </a:rPr>
              <a:t> </a:t>
            </a:r>
            <a:r>
              <a:rPr lang="pl-PL" altLang="pl-PL" dirty="0" err="1">
                <a:cs typeface="Tunga"/>
              </a:rPr>
              <a:t>is</a:t>
            </a:r>
            <a:r>
              <a:rPr lang="pl-PL" altLang="pl-PL" dirty="0">
                <a:cs typeface="Tunga"/>
              </a:rPr>
              <a:t> </a:t>
            </a:r>
            <a:r>
              <a:rPr lang="pl-PL" altLang="pl-PL" dirty="0" err="1">
                <a:cs typeface="Tunga"/>
              </a:rPr>
              <a:t>never</a:t>
            </a:r>
            <a:r>
              <a:rPr lang="pl-PL" altLang="pl-PL" dirty="0">
                <a:cs typeface="Tunga"/>
              </a:rPr>
              <a:t> </a:t>
            </a:r>
            <a:r>
              <a:rPr lang="pl-PL" altLang="pl-PL" dirty="0" err="1">
                <a:cs typeface="Tunga"/>
              </a:rPr>
              <a:t>safe</a:t>
            </a:r>
            <a:r>
              <a:rPr lang="pl-PL" altLang="pl-PL" dirty="0">
                <a:cs typeface="Tunga"/>
              </a:rPr>
              <a:t>”</a:t>
            </a:r>
            <a:br>
              <a:rPr lang="pl-PL" altLang="pl-PL" dirty="0">
                <a:cs typeface="Tunga"/>
              </a:rPr>
            </a:br>
            <a:r>
              <a:rPr lang="pl-PL" altLang="pl-PL" dirty="0" smtClean="0">
                <a:cs typeface="Tunga"/>
              </a:rPr>
              <a:t/>
            </a:r>
            <a:br>
              <a:rPr lang="pl-PL" altLang="pl-PL" dirty="0" smtClean="0">
                <a:cs typeface="Tunga"/>
              </a:rPr>
            </a:br>
            <a:r>
              <a:rPr lang="pl-PL" altLang="pl-PL" dirty="0" smtClean="0">
                <a:cs typeface="Tunga"/>
              </a:rPr>
              <a:t>		</a:t>
            </a:r>
            <a:r>
              <a:rPr lang="pl-PL" altLang="pl-PL" sz="2000" dirty="0" smtClean="0">
                <a:cs typeface="Tunga"/>
              </a:rPr>
              <a:t>( </a:t>
            </a:r>
            <a:r>
              <a:rPr lang="pl-PL" altLang="pl-PL" sz="2000" dirty="0">
                <a:cs typeface="Tunga"/>
              </a:rPr>
              <a:t>Kołakowski 1990,”Niepewność Epoki Demokracji”) </a:t>
            </a:r>
            <a:r>
              <a:rPr lang="pl-PL" altLang="pl-PL" sz="2000" dirty="0" smtClean="0">
                <a:cs typeface="Tunga"/>
              </a:rPr>
              <a:t/>
            </a:r>
            <a:br>
              <a:rPr lang="pl-PL" altLang="pl-PL" sz="2000" dirty="0" smtClean="0">
                <a:cs typeface="Tunga"/>
              </a:rPr>
            </a:br>
            <a:r>
              <a:rPr lang="pl-PL" altLang="pl-PL" sz="2000" dirty="0" smtClean="0">
                <a:cs typeface="Tunga"/>
              </a:rPr>
              <a:t>				</a:t>
            </a:r>
            <a:r>
              <a:rPr lang="pl-PL" altLang="pl-PL" sz="2000" dirty="0" err="1" smtClean="0">
                <a:cs typeface="Tunga"/>
              </a:rPr>
              <a:t>translation</a:t>
            </a:r>
            <a:r>
              <a:rPr lang="pl-PL" altLang="pl-PL" sz="2000" dirty="0">
                <a:cs typeface="Tunga"/>
              </a:rPr>
              <a:t>: Joanna Janas-Sajdak</a:t>
            </a:r>
            <a:br>
              <a:rPr lang="pl-PL" altLang="pl-PL" sz="2000" dirty="0">
                <a:cs typeface="Tunga"/>
              </a:rPr>
            </a:br>
            <a:r>
              <a:rPr lang="pl-PL" altLang="pl-PL" dirty="0">
                <a:cs typeface="Tunga"/>
              </a:rPr>
              <a:t> </a:t>
            </a:r>
            <a:endParaRPr lang="pl-PL" altLang="pl-PL" sz="1800" dirty="0" smtClean="0">
              <a:solidFill>
                <a:schemeClr val="tx2"/>
              </a:solidFill>
              <a:cs typeface="Tunga"/>
            </a:endParaRPr>
          </a:p>
        </p:txBody>
      </p:sp>
    </p:spTree>
    <p:extLst>
      <p:ext uri="{BB962C8B-B14F-4D97-AF65-F5344CB8AC3E}">
        <p14:creationId xmlns:p14="http://schemas.microsoft.com/office/powerpoint/2010/main" val="1471189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ytuł 1"/>
          <p:cNvSpPr>
            <a:spLocks noGrp="1"/>
          </p:cNvSpPr>
          <p:nvPr>
            <p:ph type="title"/>
          </p:nvPr>
        </p:nvSpPr>
        <p:spPr>
          <a:xfrm>
            <a:off x="457200" y="274638"/>
            <a:ext cx="8229600" cy="6250706"/>
          </a:xfrm>
        </p:spPr>
        <p:txBody>
          <a:bodyPr anchor="ctr"/>
          <a:lstStyle/>
          <a:p>
            <a:pPr algn="ctr"/>
            <a:r>
              <a:rPr lang="en-US" altLang="pl-PL" sz="2800" dirty="0">
                <a:cs typeface="Tunga"/>
              </a:rPr>
              <a:t>In October 2015 a right-wing conservative party, Law and Justice (</a:t>
            </a:r>
            <a:r>
              <a:rPr lang="en-US" altLang="pl-PL" sz="2800" dirty="0" err="1">
                <a:cs typeface="Tunga"/>
              </a:rPr>
              <a:t>Prawo</a:t>
            </a:r>
            <a:r>
              <a:rPr lang="en-US" altLang="pl-PL" sz="2800" dirty="0">
                <a:cs typeface="Tunga"/>
              </a:rPr>
              <a:t> </a:t>
            </a:r>
            <a:r>
              <a:rPr lang="en-US" altLang="pl-PL" sz="2800" dirty="0" err="1">
                <a:cs typeface="Tunga"/>
              </a:rPr>
              <a:t>i</a:t>
            </a:r>
            <a:r>
              <a:rPr lang="en-US" altLang="pl-PL" sz="2800" dirty="0">
                <a:cs typeface="Tunga"/>
              </a:rPr>
              <a:t> </a:t>
            </a:r>
            <a:r>
              <a:rPr lang="en-US" altLang="pl-PL" sz="2800" dirty="0" err="1">
                <a:cs typeface="Tunga"/>
              </a:rPr>
              <a:t>Sprawiedliwość</a:t>
            </a:r>
            <a:r>
              <a:rPr lang="en-US" altLang="pl-PL" sz="2800" dirty="0">
                <a:cs typeface="Tunga"/>
              </a:rPr>
              <a:t>, </a:t>
            </a:r>
            <a:r>
              <a:rPr lang="en-US" altLang="pl-PL" sz="2800" dirty="0" err="1">
                <a:cs typeface="Tunga"/>
              </a:rPr>
              <a:t>PiS</a:t>
            </a:r>
            <a:r>
              <a:rPr lang="en-US" altLang="pl-PL" sz="2800" dirty="0">
                <a:cs typeface="Tunga"/>
              </a:rPr>
              <a:t>) won parliamentary elections. Earlier that year, in May, the candidate of this same party, Andrzej </a:t>
            </a:r>
            <a:r>
              <a:rPr lang="en-US" altLang="pl-PL" sz="2800" dirty="0" err="1">
                <a:cs typeface="Tunga"/>
              </a:rPr>
              <a:t>Duda</a:t>
            </a:r>
            <a:r>
              <a:rPr lang="en-US" altLang="pl-PL" sz="2800" dirty="0">
                <a:cs typeface="Tunga"/>
              </a:rPr>
              <a:t> won the presidential election. The new government, which calls itself “a good change”, short after taking power started procedures which may pose a threat for the democratic institutions and laws. </a:t>
            </a:r>
            <a:endParaRPr lang="pl-PL" altLang="pl-PL" sz="2800" dirty="0" smtClean="0">
              <a:cs typeface="Tunga"/>
            </a:endParaRPr>
          </a:p>
        </p:txBody>
      </p:sp>
    </p:spTree>
    <p:extLst>
      <p:ext uri="{BB962C8B-B14F-4D97-AF65-F5344CB8AC3E}">
        <p14:creationId xmlns:p14="http://schemas.microsoft.com/office/powerpoint/2010/main" val="3415747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6225" y="228600"/>
            <a:ext cx="8591550" cy="6440760"/>
          </a:xfrm>
        </p:spPr>
        <p:txBody>
          <a:bodyPr>
            <a:noAutofit/>
          </a:bodyPr>
          <a:lstStyle/>
          <a:p>
            <a:pPr algn="ctr"/>
            <a:r>
              <a:rPr lang="pl-PL" sz="2800" dirty="0" smtClean="0"/>
              <a:t/>
            </a:r>
            <a:br>
              <a:rPr lang="pl-PL" sz="2800" dirty="0" smtClean="0"/>
            </a:br>
            <a:r>
              <a:rPr lang="pl-PL" sz="2800" dirty="0"/>
              <a:t/>
            </a:r>
            <a:br>
              <a:rPr lang="pl-PL" sz="2800" dirty="0"/>
            </a:br>
            <a:r>
              <a:rPr lang="pl-PL" sz="2800" dirty="0" smtClean="0"/>
              <a:t/>
            </a:r>
            <a:br>
              <a:rPr lang="pl-PL" sz="2800" dirty="0" smtClean="0"/>
            </a:br>
            <a:r>
              <a:rPr lang="pl-PL" sz="2800" dirty="0"/>
              <a:t/>
            </a:r>
            <a:br>
              <a:rPr lang="pl-PL" sz="2800" dirty="0"/>
            </a:br>
            <a:r>
              <a:rPr lang="en-US" sz="2800" dirty="0" smtClean="0"/>
              <a:t>At </a:t>
            </a:r>
            <a:r>
              <a:rPr lang="en-US" sz="2800" dirty="0"/>
              <a:t>first, the government focused on gaining influence over the most important guardian of democracy – the Constitutional Tribunal. In spite of the protests of the opposition, citizens and the Venice Commission, the government keeps on introducing crucial changes in </a:t>
            </a:r>
            <a:br>
              <a:rPr lang="en-US" sz="2800" dirty="0"/>
            </a:br>
            <a:r>
              <a:rPr lang="en-US" sz="2800" dirty="0"/>
              <a:t>the status of the Tribunal, which aim is to exchange the Tribunal judges, shorten the term in office of the current president of the Tribunal and give the ruling majority a more powerful impact on the Tribunal. All the directives are introduced at great speed, with the infringement of the legislative procedures and come in force without </a:t>
            </a:r>
            <a:r>
              <a:rPr lang="en-US" sz="2800" dirty="0" err="1"/>
              <a:t>vocatio</a:t>
            </a:r>
            <a:r>
              <a:rPr lang="en-US" sz="2800" dirty="0"/>
              <a:t> </a:t>
            </a:r>
            <a:r>
              <a:rPr lang="en-US" sz="2800" dirty="0" err="1"/>
              <a:t>legis</a:t>
            </a:r>
            <a:r>
              <a:rPr lang="en-US" sz="2800" dirty="0"/>
              <a:t>, which means immediately. The government has refused to publish the Tribunal’s judgements which are not in accordance with its policy. </a:t>
            </a:r>
            <a:br>
              <a:rPr lang="en-US" sz="2800" dirty="0"/>
            </a:br>
            <a:endParaRPr lang="pl-PL" sz="2800" dirty="0"/>
          </a:p>
        </p:txBody>
      </p:sp>
    </p:spTree>
    <p:extLst>
      <p:ext uri="{BB962C8B-B14F-4D97-AF65-F5344CB8AC3E}">
        <p14:creationId xmlns:p14="http://schemas.microsoft.com/office/powerpoint/2010/main" val="104397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6225" y="228600"/>
            <a:ext cx="8591550" cy="6296743"/>
          </a:xfrm>
        </p:spPr>
        <p:txBody>
          <a:bodyPr anchor="ctr">
            <a:normAutofit/>
          </a:bodyPr>
          <a:lstStyle/>
          <a:p>
            <a:pPr algn="ctr"/>
            <a:r>
              <a:rPr lang="en-US" sz="2800" dirty="0"/>
              <a:t>At the same time the government introduced new rules concerning the media – the journalists whose opinions are not convenient for the government lose jobs or give the jobs up themselves</a:t>
            </a:r>
            <a:r>
              <a:rPr lang="en-US" sz="2800" dirty="0" smtClean="0"/>
              <a:t>.</a:t>
            </a:r>
            <a:r>
              <a:rPr lang="pl-PL" sz="2800" dirty="0" smtClean="0"/>
              <a:t/>
            </a:r>
            <a:br>
              <a:rPr lang="pl-PL" sz="2800" dirty="0" smtClean="0"/>
            </a:br>
            <a:r>
              <a:rPr lang="en-US" sz="2800" dirty="0"/>
              <a:t/>
            </a:r>
            <a:br>
              <a:rPr lang="en-US" sz="2800" dirty="0"/>
            </a:br>
            <a:r>
              <a:rPr lang="en-US" sz="2800" dirty="0"/>
              <a:t>Another antidemocratic move was the fusion of the function of the Minister of Justice and </a:t>
            </a:r>
            <a:br>
              <a:rPr lang="en-US" sz="2800" dirty="0"/>
            </a:br>
            <a:r>
              <a:rPr lang="en-US" sz="2800" dirty="0"/>
              <a:t>the Attorney General. At the moment one minister wields absolute judicial power in Poland. </a:t>
            </a:r>
            <a:br>
              <a:rPr lang="en-US" sz="2800" dirty="0"/>
            </a:br>
            <a:endParaRPr lang="pl-PL" sz="2800" dirty="0"/>
          </a:p>
        </p:txBody>
      </p:sp>
    </p:spTree>
    <p:extLst>
      <p:ext uri="{BB962C8B-B14F-4D97-AF65-F5344CB8AC3E}">
        <p14:creationId xmlns:p14="http://schemas.microsoft.com/office/powerpoint/2010/main" val="232755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6225" y="228600"/>
            <a:ext cx="8591550" cy="6368751"/>
          </a:xfrm>
        </p:spPr>
        <p:txBody>
          <a:bodyPr anchor="ctr">
            <a:normAutofit/>
          </a:bodyPr>
          <a:lstStyle/>
          <a:p>
            <a:pPr algn="ctr"/>
            <a:r>
              <a:rPr lang="en-US" sz="2800" dirty="0"/>
              <a:t>The governing party, which has a majority in the parliament, influence over the Constitutional Tribunal, the media, the army and the judiciary, is quickly taking total control over </a:t>
            </a:r>
            <a:r>
              <a:rPr lang="en-US" sz="2800" dirty="0" smtClean="0"/>
              <a:t>the </a:t>
            </a:r>
            <a:r>
              <a:rPr lang="en-US" sz="2800" dirty="0"/>
              <a:t>country </a:t>
            </a:r>
            <a:r>
              <a:rPr lang="pl-PL" sz="2800" dirty="0" smtClean="0"/>
              <a:t/>
            </a:r>
            <a:br>
              <a:rPr lang="pl-PL" sz="2800" dirty="0" smtClean="0"/>
            </a:br>
            <a:r>
              <a:rPr lang="en-US" sz="2800" dirty="0" smtClean="0"/>
              <a:t>thwarting </a:t>
            </a:r>
            <a:r>
              <a:rPr lang="en-US" sz="2800" dirty="0"/>
              <a:t>all democratic achievements </a:t>
            </a:r>
            <a:r>
              <a:rPr lang="pl-PL" sz="2800" dirty="0" smtClean="0"/>
              <a:t/>
            </a:r>
            <a:br>
              <a:rPr lang="pl-PL" sz="2800" dirty="0" smtClean="0"/>
            </a:br>
            <a:r>
              <a:rPr lang="en-US" sz="2800" dirty="0" smtClean="0"/>
              <a:t>of </a:t>
            </a:r>
            <a:r>
              <a:rPr lang="en-US" sz="2800" dirty="0"/>
              <a:t>the Polish nation. </a:t>
            </a:r>
            <a:br>
              <a:rPr lang="en-US" sz="2800" dirty="0"/>
            </a:br>
            <a:endParaRPr lang="pl-PL" sz="2800" dirty="0"/>
          </a:p>
        </p:txBody>
      </p:sp>
    </p:spTree>
    <p:extLst>
      <p:ext uri="{BB962C8B-B14F-4D97-AF65-F5344CB8AC3E}">
        <p14:creationId xmlns:p14="http://schemas.microsoft.com/office/powerpoint/2010/main" val="3313871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6225" y="228600"/>
            <a:ext cx="8591550" cy="5936703"/>
          </a:xfrm>
        </p:spPr>
        <p:txBody>
          <a:bodyPr anchor="ctr"/>
          <a:lstStyle/>
          <a:p>
            <a:pPr algn="ctr"/>
            <a:r>
              <a:rPr lang="pl-PL" dirty="0" err="1" smtClean="0"/>
              <a:t>What</a:t>
            </a:r>
            <a:r>
              <a:rPr lang="pl-PL" dirty="0" smtClean="0"/>
              <a:t> </a:t>
            </a:r>
            <a:r>
              <a:rPr lang="pl-PL" dirty="0" err="1" smtClean="0"/>
              <a:t>questions</a:t>
            </a:r>
            <a:r>
              <a:rPr lang="pl-PL" dirty="0" smtClean="0"/>
              <a:t> </a:t>
            </a:r>
            <a:r>
              <a:rPr lang="pl-PL" dirty="0" err="1" smtClean="0"/>
              <a:t>about</a:t>
            </a:r>
            <a:r>
              <a:rPr lang="pl-PL" dirty="0" smtClean="0"/>
              <a:t> </a:t>
            </a:r>
            <a:r>
              <a:rPr lang="pl-PL" dirty="0" err="1" smtClean="0"/>
              <a:t>democracy</a:t>
            </a:r>
            <a:r>
              <a:rPr lang="pl-PL" dirty="0" smtClean="0"/>
              <a:t> </a:t>
            </a:r>
            <a:r>
              <a:rPr lang="pl-PL" dirty="0" err="1" smtClean="0"/>
              <a:t>could</a:t>
            </a:r>
            <a:r>
              <a:rPr lang="pl-PL" dirty="0" smtClean="0"/>
              <a:t> be </a:t>
            </a:r>
            <a:r>
              <a:rPr lang="pl-PL" smtClean="0"/>
              <a:t>raised </a:t>
            </a:r>
            <a:r>
              <a:rPr lang="pl-PL" dirty="0" smtClean="0"/>
              <a:t>in the </a:t>
            </a:r>
            <a:r>
              <a:rPr lang="pl-PL" dirty="0" err="1" smtClean="0"/>
              <a:t>topic</a:t>
            </a:r>
            <a:r>
              <a:rPr lang="pl-PL" dirty="0" smtClean="0"/>
              <a:t> of the </a:t>
            </a:r>
            <a:r>
              <a:rPr lang="pl-PL" dirty="0" err="1" smtClean="0"/>
              <a:t>lesson</a:t>
            </a:r>
            <a:r>
              <a:rPr lang="pl-PL" dirty="0" smtClean="0"/>
              <a:t>?</a:t>
            </a:r>
            <a:endParaRPr lang="pl-PL" dirty="0"/>
          </a:p>
        </p:txBody>
      </p:sp>
    </p:spTree>
    <p:extLst>
      <p:ext uri="{BB962C8B-B14F-4D97-AF65-F5344CB8AC3E}">
        <p14:creationId xmlns:p14="http://schemas.microsoft.com/office/powerpoint/2010/main" val="1395114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a:spLocks noGrp="1"/>
          </p:cNvSpPr>
          <p:nvPr>
            <p:ph type="title"/>
          </p:nvPr>
        </p:nvSpPr>
        <p:spPr>
          <a:xfrm>
            <a:off x="276225" y="228600"/>
            <a:ext cx="8591550" cy="6153150"/>
          </a:xfrm>
        </p:spPr>
        <p:txBody>
          <a:bodyPr anchor="ctr">
            <a:normAutofit fontScale="90000"/>
          </a:bodyPr>
          <a:lstStyle/>
          <a:p>
            <a:pPr algn="ctr"/>
            <a:r>
              <a:rPr lang="en-US" altLang="pl-PL" sz="3100" i="1" dirty="0">
                <a:cs typeface="Tunga"/>
              </a:rPr>
              <a:t>“…we are never exempt from entering discussions about past matters nor have we the right to repeat an empty platitude: “Let us look forward, the past  is over, what’s done cannot be undone”. Let us not repeat this platitude, Gentlemen, because the purpose of harassing the past is not to feed our resentments, nor to fuel sentimental affections; nor, to be precise, to learn from it what we should do today; we learn about the past in order to recognize without a mistake faces infected with its worst legacy and to pillory them in advance.”</a:t>
            </a:r>
            <a:br>
              <a:rPr lang="en-US" altLang="pl-PL" sz="3100" i="1" dirty="0">
                <a:cs typeface="Tunga"/>
              </a:rPr>
            </a:br>
            <a:r>
              <a:rPr lang="en-US" altLang="pl-PL" sz="3100" i="1" dirty="0">
                <a:cs typeface="Tunga"/>
              </a:rPr>
              <a:t>		</a:t>
            </a:r>
            <a:r>
              <a:rPr lang="pl-PL" altLang="pl-PL" sz="3100" i="1" dirty="0" smtClean="0">
                <a:cs typeface="Tunga"/>
              </a:rPr>
              <a:t/>
            </a:r>
            <a:br>
              <a:rPr lang="pl-PL" altLang="pl-PL" sz="3100" i="1" dirty="0" smtClean="0">
                <a:cs typeface="Tunga"/>
              </a:rPr>
            </a:br>
            <a:r>
              <a:rPr lang="pl-PL" altLang="pl-PL" sz="2700" i="1" dirty="0">
                <a:cs typeface="Tunga"/>
              </a:rPr>
              <a:t/>
            </a:r>
            <a:br>
              <a:rPr lang="pl-PL" altLang="pl-PL" sz="2700" i="1" dirty="0">
                <a:cs typeface="Tunga"/>
              </a:rPr>
            </a:br>
            <a:r>
              <a:rPr lang="pl-PL" altLang="pl-PL" sz="2700" i="1" dirty="0" smtClean="0">
                <a:cs typeface="Tunga"/>
              </a:rPr>
              <a:t>			</a:t>
            </a:r>
            <a:r>
              <a:rPr lang="pl-PL" altLang="pl-PL" sz="2000" i="1" dirty="0" smtClean="0">
                <a:cs typeface="Tunga"/>
              </a:rPr>
              <a:t>Leszek </a:t>
            </a:r>
            <a:r>
              <a:rPr lang="pl-PL" altLang="pl-PL" sz="2000" i="1" dirty="0">
                <a:cs typeface="Tunga"/>
              </a:rPr>
              <a:t>Kołakowski, „Z Dziennika Lektury”.</a:t>
            </a:r>
            <a:r>
              <a:rPr lang="pl-PL" altLang="pl-PL" sz="2000" dirty="0">
                <a:cs typeface="Tunga"/>
              </a:rPr>
              <a:t/>
            </a:r>
            <a:br>
              <a:rPr lang="pl-PL" altLang="pl-PL" sz="2000" dirty="0">
                <a:cs typeface="Tunga"/>
              </a:rPr>
            </a:br>
            <a:r>
              <a:rPr lang="pl-PL" altLang="pl-PL" sz="2000" dirty="0" smtClean="0">
                <a:cs typeface="Tunga"/>
              </a:rPr>
              <a:t>				</a:t>
            </a:r>
            <a:r>
              <a:rPr lang="pl-PL" altLang="pl-PL" sz="2700" dirty="0" smtClean="0">
                <a:cs typeface="Tunga"/>
              </a:rPr>
              <a:t/>
            </a:r>
            <a:br>
              <a:rPr lang="pl-PL" altLang="pl-PL" sz="2700" dirty="0" smtClean="0">
                <a:cs typeface="Tunga"/>
              </a:rPr>
            </a:br>
            <a:r>
              <a:rPr lang="pl-PL" altLang="pl-PL" sz="2700" dirty="0" smtClean="0">
                <a:cs typeface="Tunga"/>
              </a:rPr>
              <a:t>			</a:t>
            </a:r>
            <a:endParaRPr lang="pl-PL" altLang="pl-PL" sz="1800" dirty="0" smtClean="0">
              <a:cs typeface="Tunga"/>
            </a:endParaRPr>
          </a:p>
        </p:txBody>
      </p:sp>
    </p:spTree>
    <p:extLst>
      <p:ext uri="{BB962C8B-B14F-4D97-AF65-F5344CB8AC3E}">
        <p14:creationId xmlns:p14="http://schemas.microsoft.com/office/powerpoint/2010/main" val="366634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Resources</a:t>
            </a:r>
            <a:endParaRPr lang="pl-PL" dirty="0"/>
          </a:p>
        </p:txBody>
      </p:sp>
      <p:sp>
        <p:nvSpPr>
          <p:cNvPr id="4" name="Symbol zastępczy zawartości 3"/>
          <p:cNvSpPr>
            <a:spLocks noGrp="1"/>
          </p:cNvSpPr>
          <p:nvPr>
            <p:ph sz="quarter" idx="13"/>
          </p:nvPr>
        </p:nvSpPr>
        <p:spPr>
          <a:xfrm>
            <a:off x="274320" y="1298448"/>
            <a:ext cx="8595360" cy="5298904"/>
          </a:xfrm>
        </p:spPr>
        <p:txBody>
          <a:bodyPr>
            <a:normAutofit/>
          </a:bodyPr>
          <a:lstStyle/>
          <a:p>
            <a:pPr marL="0" indent="0">
              <a:buNone/>
            </a:pPr>
            <a:r>
              <a:rPr lang="pl-PL" sz="1200" dirty="0"/>
              <a:t>Kołakowski, L.1960. „Z dziennika lektury”, in Kołakowski 2014. 275-282</a:t>
            </a:r>
          </a:p>
          <a:p>
            <a:pPr marL="0" indent="0">
              <a:buNone/>
            </a:pPr>
            <a:r>
              <a:rPr lang="pl-PL" sz="1200" dirty="0"/>
              <a:t>Kołakowski, L. 1990. “Niepewność Epoki Demokracji” in: Kołakowski 2014. 208-213</a:t>
            </a:r>
          </a:p>
          <a:p>
            <a:pPr marL="0" indent="0">
              <a:buNone/>
            </a:pPr>
            <a:r>
              <a:rPr lang="pl-PL" sz="1200" dirty="0"/>
              <a:t>Kołakowski, L. 2014. „Niepewność Epoki Demokracji”. Kraków: Wydawnictwo </a:t>
            </a:r>
            <a:r>
              <a:rPr lang="pl-PL" sz="1200" dirty="0" smtClean="0"/>
              <a:t>Znak</a:t>
            </a:r>
          </a:p>
          <a:p>
            <a:pPr marL="0" indent="0">
              <a:buNone/>
            </a:pPr>
            <a:r>
              <a:rPr lang="en-US" sz="1200" dirty="0"/>
              <a:t>“Democracy Index 2015: Democracy in an age of anxiety.” Retrieved October 3, 2016 from http://www.yabiladi.com/img/content/EIU-Democracy-Index-2015.pdf</a:t>
            </a:r>
            <a:endParaRPr lang="pl-PL" sz="1200" dirty="0"/>
          </a:p>
          <a:p>
            <a:pPr marL="0" indent="0">
              <a:buNone/>
            </a:pPr>
            <a:r>
              <a:rPr lang="pl-PL" sz="1200" b="1" dirty="0" err="1" smtClean="0"/>
              <a:t>Photographs</a:t>
            </a:r>
            <a:r>
              <a:rPr lang="pl-PL" sz="1200" b="1" dirty="0" smtClean="0"/>
              <a:t> and </a:t>
            </a:r>
            <a:r>
              <a:rPr lang="pl-PL" sz="1200" b="1" dirty="0" err="1" smtClean="0"/>
              <a:t>pictures</a:t>
            </a:r>
            <a:r>
              <a:rPr lang="pl-PL" sz="1200" b="1" dirty="0" smtClean="0"/>
              <a:t>:</a:t>
            </a:r>
          </a:p>
          <a:p>
            <a:pPr marL="0" indent="0">
              <a:buNone/>
              <a:defRPr/>
            </a:pPr>
            <a:r>
              <a:rPr lang="pl-PL" sz="1200" dirty="0"/>
              <a:t>Sejm of The Republic of Poland in the </a:t>
            </a:r>
            <a:r>
              <a:rPr lang="pl-PL" sz="1200" dirty="0" err="1"/>
              <a:t>reign</a:t>
            </a:r>
            <a:r>
              <a:rPr lang="pl-PL" sz="1200" dirty="0"/>
              <a:t> of the King Zygmunt III Waza</a:t>
            </a:r>
          </a:p>
          <a:p>
            <a:pPr marL="0" indent="0">
              <a:buNone/>
              <a:defRPr/>
            </a:pPr>
            <a:r>
              <a:rPr lang="pl-PL" sz="1200" dirty="0">
                <a:solidFill>
                  <a:schemeClr val="tx1"/>
                </a:solidFill>
                <a:hlinkClick r:id="rId2"/>
              </a:rPr>
              <a:t>https://</a:t>
            </a:r>
            <a:r>
              <a:rPr lang="pl-PL" sz="1200" dirty="0" smtClean="0">
                <a:solidFill>
                  <a:schemeClr val="tx1"/>
                </a:solidFill>
                <a:hlinkClick r:id="rId2"/>
              </a:rPr>
              <a:t>histmag.org/Liberum%20veto-Nie-pozwalam-przez-ktore-upadla</a:t>
            </a:r>
            <a:endParaRPr lang="pl-PL" sz="1200" dirty="0" smtClean="0">
              <a:solidFill>
                <a:schemeClr val="tx1"/>
              </a:solidFill>
            </a:endParaRPr>
          </a:p>
          <a:p>
            <a:pPr marL="0" lvl="0" indent="0">
              <a:buNone/>
              <a:defRPr/>
            </a:pPr>
            <a:r>
              <a:rPr lang="pl-PL" sz="1200" dirty="0">
                <a:solidFill>
                  <a:schemeClr val="tx1">
                    <a:lumMod val="75000"/>
                    <a:lumOff val="25000"/>
                  </a:schemeClr>
                </a:solidFill>
              </a:rPr>
              <a:t>The </a:t>
            </a:r>
            <a:r>
              <a:rPr lang="pl-PL" sz="1200" dirty="0" err="1">
                <a:solidFill>
                  <a:schemeClr val="tx1">
                    <a:lumMod val="75000"/>
                    <a:lumOff val="25000"/>
                  </a:schemeClr>
                </a:solidFill>
              </a:rPr>
              <a:t>power</a:t>
            </a:r>
            <a:r>
              <a:rPr lang="pl-PL" sz="1200" dirty="0">
                <a:solidFill>
                  <a:schemeClr val="tx1">
                    <a:lumMod val="75000"/>
                    <a:lumOff val="25000"/>
                  </a:schemeClr>
                </a:solidFill>
              </a:rPr>
              <a:t> of the Republic of Poland </a:t>
            </a:r>
            <a:r>
              <a:rPr lang="pl-PL" sz="1200" dirty="0" err="1">
                <a:solidFill>
                  <a:schemeClr val="tx1">
                    <a:lumMod val="75000"/>
                    <a:lumOff val="25000"/>
                  </a:schemeClr>
                </a:solidFill>
              </a:rPr>
              <a:t>at</a:t>
            </a:r>
            <a:r>
              <a:rPr lang="pl-PL" sz="1200" dirty="0">
                <a:solidFill>
                  <a:schemeClr val="tx1">
                    <a:lumMod val="75000"/>
                    <a:lumOff val="25000"/>
                  </a:schemeClr>
                </a:solidFill>
              </a:rPr>
              <a:t> </a:t>
            </a:r>
            <a:r>
              <a:rPr lang="pl-PL" sz="1200" dirty="0" err="1">
                <a:solidFill>
                  <a:schemeClr val="tx1">
                    <a:lumMod val="75000"/>
                    <a:lumOff val="25000"/>
                  </a:schemeClr>
                </a:solidFill>
              </a:rPr>
              <a:t>its</a:t>
            </a:r>
            <a:r>
              <a:rPr lang="pl-PL" sz="1200" dirty="0">
                <a:solidFill>
                  <a:schemeClr val="tx1">
                    <a:lumMod val="75000"/>
                    <a:lumOff val="25000"/>
                  </a:schemeClr>
                </a:solidFill>
              </a:rPr>
              <a:t> </a:t>
            </a:r>
            <a:r>
              <a:rPr lang="pl-PL" sz="1200" dirty="0" err="1">
                <a:solidFill>
                  <a:schemeClr val="tx1">
                    <a:lumMod val="75000"/>
                    <a:lumOff val="25000"/>
                  </a:schemeClr>
                </a:solidFill>
              </a:rPr>
              <a:t>peak</a:t>
            </a:r>
            <a:r>
              <a:rPr lang="pl-PL" sz="1200" dirty="0">
                <a:solidFill>
                  <a:schemeClr val="tx1">
                    <a:lumMod val="75000"/>
                    <a:lumOff val="25000"/>
                  </a:schemeClr>
                </a:solidFill>
              </a:rPr>
              <a:t>. </a:t>
            </a:r>
            <a:r>
              <a:rPr lang="pl-PL" sz="1200">
                <a:solidFill>
                  <a:schemeClr val="tx1">
                    <a:lumMod val="75000"/>
                    <a:lumOff val="25000"/>
                  </a:schemeClr>
                </a:solidFill>
              </a:rPr>
              <a:t>Jan </a:t>
            </a:r>
            <a:r>
              <a:rPr lang="pl-PL" sz="1200" smtClean="0">
                <a:solidFill>
                  <a:schemeClr val="tx1">
                    <a:lumMod val="75000"/>
                    <a:lumOff val="25000"/>
                  </a:schemeClr>
                </a:solidFill>
              </a:rPr>
              <a:t>Matejko </a:t>
            </a:r>
            <a:r>
              <a:rPr lang="pl-PL" sz="1200" smtClean="0">
                <a:hlinkClick r:id="rId3"/>
              </a:rPr>
              <a:t>http</a:t>
            </a:r>
            <a:r>
              <a:rPr lang="pl-PL" sz="1200" dirty="0">
                <a:hlinkClick r:id="rId3"/>
              </a:rPr>
              <a:t>://halat.pl/jmatejko.html</a:t>
            </a:r>
            <a:r>
              <a:rPr lang="pl-PL" sz="1200" dirty="0"/>
              <a:t>  </a:t>
            </a:r>
            <a:endParaRPr lang="pl-PL" sz="1200" dirty="0" smtClean="0"/>
          </a:p>
          <a:p>
            <a:pPr marL="0" lvl="0" indent="0">
              <a:buNone/>
              <a:defRPr/>
            </a:pPr>
            <a:r>
              <a:rPr lang="en-US" sz="1200" dirty="0"/>
              <a:t>The Golden Age of Literature in the 16th </a:t>
            </a:r>
            <a:r>
              <a:rPr lang="en-US" sz="1200" dirty="0" smtClean="0"/>
              <a:t>century.</a:t>
            </a:r>
            <a:r>
              <a:rPr lang="pl-PL" sz="1200" dirty="0" smtClean="0"/>
              <a:t> </a:t>
            </a:r>
            <a:r>
              <a:rPr lang="pl-PL" sz="1200" dirty="0" smtClean="0"/>
              <a:t>J</a:t>
            </a:r>
            <a:r>
              <a:rPr lang="en-US" sz="1200" dirty="0" smtClean="0"/>
              <a:t>an </a:t>
            </a:r>
            <a:r>
              <a:rPr lang="en-US" sz="1200" dirty="0" err="1" smtClean="0"/>
              <a:t>Matejko</a:t>
            </a:r>
            <a:r>
              <a:rPr lang="pl-PL" sz="1200" dirty="0" smtClean="0"/>
              <a:t> </a:t>
            </a:r>
            <a:r>
              <a:rPr lang="pl-PL" sz="1200" dirty="0" smtClean="0">
                <a:hlinkClick r:id="rId3"/>
              </a:rPr>
              <a:t>http</a:t>
            </a:r>
            <a:r>
              <a:rPr lang="pl-PL" sz="1200" dirty="0">
                <a:hlinkClick r:id="rId3"/>
              </a:rPr>
              <a:t>://</a:t>
            </a:r>
            <a:r>
              <a:rPr lang="pl-PL" sz="1200" dirty="0" smtClean="0">
                <a:hlinkClick r:id="rId3"/>
              </a:rPr>
              <a:t>halat.pl/jmatejko.html</a:t>
            </a:r>
            <a:endParaRPr lang="pl-PL" sz="1200" dirty="0" smtClean="0"/>
          </a:p>
          <a:p>
            <a:pPr marL="0" lvl="0" indent="0">
              <a:buNone/>
              <a:defRPr/>
            </a:pPr>
            <a:r>
              <a:rPr lang="en-US" sz="1200" dirty="0" err="1" smtClean="0"/>
              <a:t>Kołacz</a:t>
            </a:r>
            <a:r>
              <a:rPr lang="en-US" sz="1200" dirty="0" smtClean="0"/>
              <a:t> </a:t>
            </a:r>
            <a:r>
              <a:rPr lang="en-US" sz="1200" dirty="0" err="1"/>
              <a:t>Królewski</a:t>
            </a:r>
            <a:r>
              <a:rPr lang="en-US" sz="1200" dirty="0"/>
              <a:t> – The Allegory of the Partition of Poland copperplate based on a drawing by Noël Le Mire</a:t>
            </a:r>
          </a:p>
          <a:p>
            <a:pPr marL="0" lvl="0" indent="0">
              <a:buNone/>
              <a:defRPr/>
            </a:pPr>
            <a:r>
              <a:rPr lang="en-US" sz="1200" dirty="0"/>
              <a:t>https://pl.wikipedia.org/wiki/I_rozbi%C3%B3r_Polski</a:t>
            </a:r>
          </a:p>
          <a:p>
            <a:pPr marL="0" lvl="0" indent="0">
              <a:buNone/>
              <a:defRPr/>
            </a:pPr>
            <a:r>
              <a:rPr lang="en-US" sz="1200" dirty="0"/>
              <a:t>Adolf Hitler welcomes German troops after conquering Warsaw</a:t>
            </a:r>
          </a:p>
          <a:p>
            <a:pPr marL="0" lvl="0" indent="0">
              <a:buNone/>
              <a:defRPr/>
            </a:pPr>
            <a:r>
              <a:rPr lang="en-US" sz="1200" dirty="0">
                <a:hlinkClick r:id="rId4"/>
              </a:rPr>
              <a:t>http://</a:t>
            </a:r>
            <a:r>
              <a:rPr lang="en-US" sz="1200" dirty="0" smtClean="0">
                <a:hlinkClick r:id="rId4"/>
              </a:rPr>
              <a:t>jegostrona.pl/militaria/artykuly/353838,72-rocznica-wybuchu-ii-wojny-swiatowej.html</a:t>
            </a:r>
            <a:endParaRPr lang="pl-PL" sz="1200" dirty="0" smtClean="0"/>
          </a:p>
          <a:p>
            <a:pPr marL="0" lvl="0" indent="0">
              <a:buNone/>
              <a:defRPr/>
            </a:pPr>
            <a:r>
              <a:rPr lang="en-US" sz="1200" dirty="0"/>
              <a:t>The Independence Day at the time of Polish People’s Republic  </a:t>
            </a:r>
            <a:r>
              <a:rPr lang="en-US" sz="1200" dirty="0">
                <a:hlinkClick r:id="rId5"/>
              </a:rPr>
              <a:t>http://</a:t>
            </a:r>
            <a:r>
              <a:rPr lang="en-US" sz="1200" dirty="0" smtClean="0">
                <a:hlinkClick r:id="rId5"/>
              </a:rPr>
              <a:t>facet.interia.pl/historia/news-11-listopada-w-prl-czyli-lapanki-i-palowanie,nId,1054965</a:t>
            </a:r>
            <a:endParaRPr lang="pl-PL" sz="1200" dirty="0" smtClean="0"/>
          </a:p>
          <a:p>
            <a:pPr marL="0" lvl="0" indent="0">
              <a:buNone/>
              <a:defRPr/>
            </a:pPr>
            <a:r>
              <a:rPr lang="pl-PL" sz="1200" dirty="0" err="1"/>
              <a:t>Martial</a:t>
            </a:r>
            <a:r>
              <a:rPr lang="pl-PL" sz="1200" dirty="0"/>
              <a:t> </a:t>
            </a:r>
            <a:r>
              <a:rPr lang="pl-PL" sz="1200" dirty="0" smtClean="0"/>
              <a:t>war  http</a:t>
            </a:r>
            <a:r>
              <a:rPr lang="pl-PL" sz="1200" dirty="0"/>
              <a:t>://www.pgim13.pl/hid_mc_gfx/wydarzenia/xii_13_stan_wojenny/big/big_image035.jpg</a:t>
            </a:r>
          </a:p>
          <a:p>
            <a:pPr marL="0" lvl="0" indent="0">
              <a:buNone/>
              <a:defRPr/>
            </a:pPr>
            <a:r>
              <a:rPr lang="en-US" sz="1200" dirty="0"/>
              <a:t>The Round Table </a:t>
            </a:r>
            <a:r>
              <a:rPr lang="en-US" sz="1200" dirty="0" smtClean="0"/>
              <a:t>1989r.</a:t>
            </a:r>
            <a:r>
              <a:rPr lang="pl-PL" sz="1200" dirty="0" smtClean="0"/>
              <a:t> </a:t>
            </a:r>
            <a:r>
              <a:rPr lang="en-US" sz="1200" dirty="0" smtClean="0"/>
              <a:t>http</a:t>
            </a:r>
            <a:r>
              <a:rPr lang="en-US" sz="1200" dirty="0"/>
              <a:t>://wyborcza.pl/51,76842,13046986.html?i=1 </a:t>
            </a:r>
          </a:p>
          <a:p>
            <a:pPr marL="0" lvl="0" indent="0">
              <a:buNone/>
              <a:defRPr/>
            </a:pPr>
            <a:endParaRPr lang="pl-PL" sz="1200" dirty="0" smtClean="0"/>
          </a:p>
          <a:p>
            <a:pPr marL="0" lvl="0" indent="0">
              <a:buNone/>
              <a:defRPr/>
            </a:pPr>
            <a:endParaRPr lang="en-US" sz="1200" dirty="0"/>
          </a:p>
          <a:p>
            <a:pPr marL="0" lvl="0" indent="0">
              <a:buNone/>
              <a:defRPr/>
            </a:pPr>
            <a:endParaRPr lang="en-US" sz="1200" dirty="0"/>
          </a:p>
          <a:p>
            <a:pPr marL="0" lvl="0" indent="0">
              <a:buNone/>
              <a:defRPr/>
            </a:pPr>
            <a:endParaRPr lang="en-US" sz="2400" dirty="0"/>
          </a:p>
          <a:p>
            <a:pPr marL="0" lvl="0" indent="0">
              <a:buNone/>
              <a:defRPr/>
            </a:pPr>
            <a:endParaRPr lang="pl-PL" sz="2400" dirty="0"/>
          </a:p>
          <a:p>
            <a:pPr marL="0" indent="0">
              <a:buNone/>
              <a:defRPr/>
            </a:pPr>
            <a:endParaRPr lang="pl-PL" dirty="0">
              <a:solidFill>
                <a:schemeClr val="tx1"/>
              </a:solidFill>
            </a:endParaRPr>
          </a:p>
        </p:txBody>
      </p:sp>
    </p:spTree>
    <p:extLst>
      <p:ext uri="{BB962C8B-B14F-4D97-AF65-F5344CB8AC3E}">
        <p14:creationId xmlns:p14="http://schemas.microsoft.com/office/powerpoint/2010/main" val="382857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6225" y="228600"/>
            <a:ext cx="8591550" cy="6224735"/>
          </a:xfrm>
        </p:spPr>
        <p:txBody>
          <a:bodyPr anchor="ctr">
            <a:normAutofit/>
          </a:bodyPr>
          <a:lstStyle/>
          <a:p>
            <a:r>
              <a:rPr lang="en-US" dirty="0"/>
              <a:t>a)	</a:t>
            </a:r>
            <a:r>
              <a:rPr lang="en-US" sz="3100" dirty="0"/>
              <a:t>Do you agree with the author of the quote?</a:t>
            </a:r>
            <a:br>
              <a:rPr lang="en-US" sz="3100" dirty="0"/>
            </a:br>
            <a:r>
              <a:rPr lang="en-US" sz="3100" dirty="0"/>
              <a:t>b)	How do you understand the quotation in relation to the previous lessons on resistance, collaboration and indifference?</a:t>
            </a:r>
            <a:br>
              <a:rPr lang="en-US" sz="3100" dirty="0"/>
            </a:br>
            <a:r>
              <a:rPr lang="en-US" sz="3100" dirty="0"/>
              <a:t>c)	What is freedom to you?</a:t>
            </a:r>
            <a:br>
              <a:rPr lang="en-US" sz="3100" dirty="0"/>
            </a:br>
            <a:r>
              <a:rPr lang="en-US" sz="3100" dirty="0"/>
              <a:t>d)	Do you feel responsible for your freedom?</a:t>
            </a:r>
            <a:br>
              <a:rPr lang="en-US" sz="3100" dirty="0"/>
            </a:br>
            <a:r>
              <a:rPr lang="en-US" sz="3100" dirty="0"/>
              <a:t>e)	Do people today appreciate democracy?</a:t>
            </a:r>
            <a:br>
              <a:rPr lang="en-US" sz="3100" dirty="0"/>
            </a:br>
            <a:r>
              <a:rPr lang="en-US" sz="3100" dirty="0"/>
              <a:t>f)	Is democracy safe today?</a:t>
            </a:r>
            <a:br>
              <a:rPr lang="en-US" sz="3100" dirty="0"/>
            </a:br>
            <a:endParaRPr lang="pl-PL" sz="3100" dirty="0"/>
          </a:p>
        </p:txBody>
      </p:sp>
    </p:spTree>
    <p:extLst>
      <p:ext uri="{BB962C8B-B14F-4D97-AF65-F5344CB8AC3E}">
        <p14:creationId xmlns:p14="http://schemas.microsoft.com/office/powerpoint/2010/main" val="234494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5"/>
          <p:cNvSpPr>
            <a:spLocks noGrp="1"/>
          </p:cNvSpPr>
          <p:nvPr>
            <p:ph type="title"/>
          </p:nvPr>
        </p:nvSpPr>
        <p:spPr>
          <a:xfrm>
            <a:off x="250825" y="1268413"/>
            <a:ext cx="8591550" cy="3240087"/>
          </a:xfrm>
        </p:spPr>
        <p:txBody>
          <a:bodyPr anchor="ctr"/>
          <a:lstStyle/>
          <a:p>
            <a:pPr algn="ctr"/>
            <a:r>
              <a:rPr lang="en-US" altLang="pl-PL" dirty="0" smtClean="0">
                <a:cs typeface="Tunga"/>
              </a:rPr>
              <a:t>How </a:t>
            </a:r>
            <a:r>
              <a:rPr lang="en-US" altLang="pl-PL" dirty="0">
                <a:cs typeface="Tunga"/>
              </a:rPr>
              <a:t>many out of 165 countries in the world can be deemed fully democratic nowadays? </a:t>
            </a:r>
            <a:endParaRPr lang="pl-PL" altLang="pl-PL" dirty="0" smtClean="0">
              <a:solidFill>
                <a:schemeClr val="tx2"/>
              </a:solidFill>
              <a:cs typeface="Tunga"/>
            </a:endParaRPr>
          </a:p>
        </p:txBody>
      </p:sp>
    </p:spTree>
    <p:extLst>
      <p:ext uri="{BB962C8B-B14F-4D97-AF65-F5344CB8AC3E}">
        <p14:creationId xmlns:p14="http://schemas.microsoft.com/office/powerpoint/2010/main" val="710844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2"/>
          <p:cNvSpPr>
            <a:spLocks noGrp="1"/>
          </p:cNvSpPr>
          <p:nvPr>
            <p:ph type="title"/>
          </p:nvPr>
        </p:nvSpPr>
        <p:spPr/>
        <p:txBody>
          <a:bodyPr anchor="ctr"/>
          <a:lstStyle/>
          <a:p>
            <a:pPr algn="ctr" eaLnBrk="1" hangingPunct="1"/>
            <a:r>
              <a:rPr lang="pl-PL" altLang="pl-PL" dirty="0" smtClean="0">
                <a:cs typeface="Tunga"/>
              </a:rPr>
              <a:t>THE STATE OF DEMOCRACY IN THE WORLD</a:t>
            </a:r>
            <a:endParaRPr lang="pl-PL" altLang="pl-PL" dirty="0" smtClean="0">
              <a:solidFill>
                <a:schemeClr val="tx2"/>
              </a:solidFill>
              <a:cs typeface="Tunga"/>
            </a:endParaRPr>
          </a:p>
        </p:txBody>
      </p:sp>
      <p:sp>
        <p:nvSpPr>
          <p:cNvPr id="4" name="Symbol zastępczy zawartości 3"/>
          <p:cNvSpPr>
            <a:spLocks noGrp="1"/>
          </p:cNvSpPr>
          <p:nvPr>
            <p:ph sz="quarter" idx="13"/>
          </p:nvPr>
        </p:nvSpPr>
        <p:spPr>
          <a:prstGeom prst="rect">
            <a:avLst/>
          </a:prstGeom>
        </p:spPr>
        <p:txBody>
          <a:bodyPr/>
          <a:lstStyle/>
          <a:p>
            <a:pPr marL="0" indent="0" algn="ctr">
              <a:buNone/>
              <a:defRPr/>
            </a:pPr>
            <a:r>
              <a:rPr lang="en-US" sz="3200" dirty="0"/>
              <a:t>According to the “Democracy Index 2015: Democracy in an age of anxiety”, a report by the Economist Intelligence Unit out of 165 countries reported only 20 countries can be deemed  “full democracies”,  59 countries are rated as “flawed democracies”. </a:t>
            </a:r>
          </a:p>
          <a:p>
            <a:pPr marL="0" indent="0" algn="ctr">
              <a:buNone/>
              <a:defRPr/>
            </a:pPr>
            <a:r>
              <a:rPr lang="en-US" sz="3200" dirty="0"/>
              <a:t>Of the remaining 88 countries in the index, 51 are “authoritarian” and 37 </a:t>
            </a:r>
          </a:p>
          <a:p>
            <a:pPr marL="0" indent="0" algn="ctr">
              <a:buNone/>
              <a:defRPr/>
            </a:pPr>
            <a:r>
              <a:rPr lang="en-US" sz="3200" dirty="0"/>
              <a:t>are considered to be “hybrid regimes”.</a:t>
            </a:r>
            <a:endParaRPr lang="en-US" sz="3200" dirty="0">
              <a:solidFill>
                <a:schemeClr val="tx2"/>
              </a:solidFill>
            </a:endParaRPr>
          </a:p>
        </p:txBody>
      </p:sp>
    </p:spTree>
    <p:extLst>
      <p:ext uri="{BB962C8B-B14F-4D97-AF65-F5344CB8AC3E}">
        <p14:creationId xmlns:p14="http://schemas.microsoft.com/office/powerpoint/2010/main" val="1332268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3"/>
          <p:cNvSpPr>
            <a:spLocks noGrp="1"/>
          </p:cNvSpPr>
          <p:nvPr>
            <p:ph type="title"/>
          </p:nvPr>
        </p:nvSpPr>
        <p:spPr>
          <a:xfrm>
            <a:off x="323850" y="260350"/>
            <a:ext cx="8591550" cy="1066800"/>
          </a:xfrm>
        </p:spPr>
        <p:txBody>
          <a:bodyPr anchor="ctr"/>
          <a:lstStyle/>
          <a:p>
            <a:pPr algn="ctr" eaLnBrk="1" hangingPunct="1"/>
            <a:r>
              <a:rPr lang="pl-PL" altLang="pl-PL" b="1" smtClean="0">
                <a:solidFill>
                  <a:schemeClr val="tx2"/>
                </a:solidFill>
                <a:cs typeface="Calibri" pitchFamily="34" charset="0"/>
              </a:rPr>
              <a:t>Democracy?</a:t>
            </a:r>
            <a:endParaRPr lang="pl-PL" altLang="pl-PL" b="1" dirty="0" smtClean="0">
              <a:solidFill>
                <a:schemeClr val="tx2"/>
              </a:solidFill>
              <a:cs typeface="Calibri" pitchFamily="34" charset="0"/>
            </a:endParaRPr>
          </a:p>
        </p:txBody>
      </p:sp>
      <p:sp>
        <p:nvSpPr>
          <p:cNvPr id="5" name="Symbol zastępczy zawartości 4"/>
          <p:cNvSpPr>
            <a:spLocks noGrp="1"/>
          </p:cNvSpPr>
          <p:nvPr>
            <p:ph sz="quarter" idx="13"/>
          </p:nvPr>
        </p:nvSpPr>
        <p:spPr>
          <a:prstGeom prst="rect">
            <a:avLst/>
          </a:prstGeom>
        </p:spPr>
        <p:txBody>
          <a:bodyPr anchor="ctr">
            <a:normAutofit/>
          </a:bodyPr>
          <a:lstStyle/>
          <a:p>
            <a:pPr marL="0" indent="0" algn="just" eaLnBrk="1" fontAlgn="auto" hangingPunct="1">
              <a:spcAft>
                <a:spcPts val="0"/>
              </a:spcAft>
              <a:buFont typeface="Arial" pitchFamily="34" charset="0"/>
              <a:buNone/>
              <a:defRPr/>
            </a:pPr>
            <a:endParaRPr lang="pl-PL" dirty="0" smtClean="0"/>
          </a:p>
          <a:p>
            <a:pPr marL="0" indent="0" algn="just" eaLnBrk="1" fontAlgn="auto" hangingPunct="1">
              <a:spcAft>
                <a:spcPts val="0"/>
              </a:spcAft>
              <a:buFont typeface="Arial" pitchFamily="34" charset="0"/>
              <a:buNone/>
              <a:defRPr/>
            </a:pPr>
            <a:endParaRPr lang="pl-PL" dirty="0"/>
          </a:p>
          <a:p>
            <a:pPr marL="0" indent="0" algn="ctr">
              <a:buNone/>
              <a:defRPr/>
            </a:pPr>
            <a:r>
              <a:rPr lang="en-US" sz="2800" dirty="0"/>
              <a:t>Not so long ago the answer to this question seemed very simple. However, today we can observe many countries depart from democratic values. </a:t>
            </a:r>
          </a:p>
          <a:p>
            <a:pPr marL="0" indent="0" algn="ctr">
              <a:buNone/>
              <a:defRPr/>
            </a:pPr>
            <a:r>
              <a:rPr lang="en-US" sz="2800" dirty="0"/>
              <a:t>The question arises – why the system, which as a rule gives people so much power and freedom is so often negated and abandoned? Why, even in the most democratic countries, the majority of people is willing to give power, their freedom and the right to self-determination to tyrants and populists? </a:t>
            </a:r>
          </a:p>
          <a:p>
            <a:pPr indent="-173736" eaLnBrk="1" fontAlgn="auto" hangingPunct="1">
              <a:spcAft>
                <a:spcPts val="0"/>
              </a:spcAft>
              <a:defRPr/>
            </a:pPr>
            <a:endParaRPr lang="pl-PL" dirty="0"/>
          </a:p>
        </p:txBody>
      </p:sp>
    </p:spTree>
    <p:extLst>
      <p:ext uri="{BB962C8B-B14F-4D97-AF65-F5344CB8AC3E}">
        <p14:creationId xmlns:p14="http://schemas.microsoft.com/office/powerpoint/2010/main" val="3995137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4"/>
          </p:nvPr>
        </p:nvSpPr>
        <p:spPr>
          <a:prstGeom prst="rect">
            <a:avLst/>
          </a:prstGeom>
        </p:spPr>
        <p:txBody>
          <a:bodyPr/>
          <a:lstStyle/>
          <a:p>
            <a:pPr marL="0" indent="0" eaLnBrk="1" fontAlgn="auto" hangingPunct="1">
              <a:spcAft>
                <a:spcPts val="0"/>
              </a:spcAft>
              <a:buFont typeface="Arial" pitchFamily="34" charset="0"/>
              <a:buNone/>
              <a:defRPr/>
            </a:pPr>
            <a:endParaRPr lang="pl-PL" dirty="0"/>
          </a:p>
          <a:p>
            <a:pPr marL="0" indent="0" eaLnBrk="1" fontAlgn="auto" hangingPunct="1">
              <a:spcAft>
                <a:spcPts val="0"/>
              </a:spcAft>
              <a:buFont typeface="Arial" pitchFamily="34" charset="0"/>
              <a:buNone/>
              <a:defRPr/>
            </a:pPr>
            <a:endParaRPr lang="pl-PL" dirty="0" smtClean="0"/>
          </a:p>
          <a:p>
            <a:pPr marL="0" indent="0" eaLnBrk="1" fontAlgn="auto" hangingPunct="1">
              <a:spcAft>
                <a:spcPts val="0"/>
              </a:spcAft>
              <a:buFont typeface="Arial" pitchFamily="34" charset="0"/>
              <a:buNone/>
              <a:defRPr/>
            </a:pPr>
            <a:endParaRPr lang="pl-PL" dirty="0"/>
          </a:p>
          <a:p>
            <a:pPr marL="0" indent="0" eaLnBrk="1" fontAlgn="auto" hangingPunct="1">
              <a:spcAft>
                <a:spcPts val="0"/>
              </a:spcAft>
              <a:buFont typeface="Arial" pitchFamily="34" charset="0"/>
              <a:buNone/>
              <a:defRPr/>
            </a:pPr>
            <a:endParaRPr lang="pl-PL" dirty="0" smtClean="0"/>
          </a:p>
          <a:p>
            <a:pPr marL="0" indent="0" eaLnBrk="1" fontAlgn="auto" hangingPunct="1">
              <a:spcAft>
                <a:spcPts val="0"/>
              </a:spcAft>
              <a:buFont typeface="Arial" pitchFamily="34" charset="0"/>
              <a:buNone/>
              <a:defRPr/>
            </a:pPr>
            <a:endParaRPr lang="pl-PL" dirty="0"/>
          </a:p>
          <a:p>
            <a:pPr marL="0" indent="0" eaLnBrk="1" fontAlgn="auto" hangingPunct="1">
              <a:spcAft>
                <a:spcPts val="0"/>
              </a:spcAft>
              <a:buFont typeface="Arial" pitchFamily="34" charset="0"/>
              <a:buNone/>
              <a:defRPr/>
            </a:pPr>
            <a:endParaRPr lang="pl-PL" dirty="0" smtClean="0"/>
          </a:p>
          <a:p>
            <a:pPr marL="0" indent="0" eaLnBrk="1" fontAlgn="auto" hangingPunct="1">
              <a:spcAft>
                <a:spcPts val="0"/>
              </a:spcAft>
              <a:buFont typeface="Arial" pitchFamily="34" charset="0"/>
              <a:buNone/>
              <a:defRPr/>
            </a:pPr>
            <a:endParaRPr lang="pl-PL" dirty="0"/>
          </a:p>
          <a:p>
            <a:pPr marL="0" indent="0" eaLnBrk="1" fontAlgn="auto" hangingPunct="1">
              <a:spcAft>
                <a:spcPts val="0"/>
              </a:spcAft>
              <a:buFont typeface="Arial" pitchFamily="34" charset="0"/>
              <a:buNone/>
              <a:defRPr/>
            </a:pPr>
            <a:endParaRPr lang="pl-PL" dirty="0" smtClean="0"/>
          </a:p>
          <a:p>
            <a:pPr marL="0" indent="0" eaLnBrk="1" fontAlgn="auto" hangingPunct="1">
              <a:spcAft>
                <a:spcPts val="0"/>
              </a:spcAft>
              <a:buFont typeface="Arial" pitchFamily="34" charset="0"/>
              <a:buNone/>
              <a:defRPr/>
            </a:pPr>
            <a:endParaRPr lang="pl-PL" sz="1400" dirty="0" smtClean="0"/>
          </a:p>
          <a:p>
            <a:pPr marL="0" indent="0" eaLnBrk="1" fontAlgn="auto" hangingPunct="1">
              <a:spcAft>
                <a:spcPts val="0"/>
              </a:spcAft>
              <a:buFont typeface="Arial" pitchFamily="34" charset="0"/>
              <a:buNone/>
              <a:defRPr/>
            </a:pPr>
            <a:endParaRPr lang="pl-PL" sz="1400" dirty="0"/>
          </a:p>
          <a:p>
            <a:pPr marL="0" indent="0" eaLnBrk="1" fontAlgn="auto" hangingPunct="1">
              <a:spcAft>
                <a:spcPts val="0"/>
              </a:spcAft>
              <a:buFont typeface="Arial" pitchFamily="34" charset="0"/>
              <a:buNone/>
              <a:defRPr/>
            </a:pPr>
            <a:endParaRPr lang="pl-PL" sz="1400" dirty="0" smtClean="0"/>
          </a:p>
          <a:p>
            <a:pPr marL="0" indent="0" eaLnBrk="1" fontAlgn="auto" hangingPunct="1">
              <a:spcAft>
                <a:spcPts val="0"/>
              </a:spcAft>
              <a:buFont typeface="Arial" pitchFamily="34" charset="0"/>
              <a:buNone/>
              <a:defRPr/>
            </a:pPr>
            <a:endParaRPr lang="pl-PL" sz="1400" dirty="0"/>
          </a:p>
          <a:p>
            <a:pPr marL="0" indent="0" eaLnBrk="1" fontAlgn="auto" hangingPunct="1">
              <a:spcAft>
                <a:spcPts val="0"/>
              </a:spcAft>
              <a:buFont typeface="Arial" pitchFamily="34" charset="0"/>
              <a:buNone/>
              <a:defRPr/>
            </a:pPr>
            <a:r>
              <a:rPr lang="pl-PL" sz="1400" dirty="0" smtClean="0"/>
              <a:t>Sejm of The Republic of Poland in the </a:t>
            </a:r>
            <a:r>
              <a:rPr lang="pl-PL" sz="1400" dirty="0" err="1" smtClean="0"/>
              <a:t>reign</a:t>
            </a:r>
            <a:r>
              <a:rPr lang="pl-PL" sz="1400" dirty="0" smtClean="0"/>
              <a:t> of the King Zygmunt III Waza</a:t>
            </a:r>
          </a:p>
          <a:p>
            <a:pPr marL="0" indent="0" eaLnBrk="1" fontAlgn="auto" hangingPunct="1">
              <a:spcAft>
                <a:spcPts val="0"/>
              </a:spcAft>
              <a:buFont typeface="Arial" pitchFamily="34" charset="0"/>
              <a:buNone/>
              <a:defRPr/>
            </a:pPr>
            <a:r>
              <a:rPr lang="pl-PL" sz="1100" dirty="0" smtClean="0">
                <a:hlinkClick r:id="rId2"/>
              </a:rPr>
              <a:t>https://histmag.org/Liberum%20veto-Nie-pozwalam-przez-ktore-upadla-</a:t>
            </a:r>
          </a:p>
          <a:p>
            <a:pPr marL="0" indent="0" eaLnBrk="1" fontAlgn="auto" hangingPunct="1">
              <a:spcAft>
                <a:spcPts val="0"/>
              </a:spcAft>
              <a:buFont typeface="Arial" pitchFamily="34" charset="0"/>
              <a:buNone/>
              <a:defRPr/>
            </a:pPr>
            <a:endParaRPr lang="pl-PL" sz="1100" dirty="0">
              <a:hlinkClick r:id="rId2"/>
            </a:endParaRPr>
          </a:p>
          <a:p>
            <a:pPr marL="0" indent="0" eaLnBrk="1" fontAlgn="auto" hangingPunct="1">
              <a:spcAft>
                <a:spcPts val="0"/>
              </a:spcAft>
              <a:buFont typeface="Arial" pitchFamily="34" charset="0"/>
              <a:buNone/>
              <a:defRPr/>
            </a:pPr>
            <a:endParaRPr lang="pl-PL" sz="1100" dirty="0" smtClean="0">
              <a:hlinkClick r:id="rId2"/>
            </a:endParaRPr>
          </a:p>
          <a:p>
            <a:pPr marL="0" indent="0" eaLnBrk="1" fontAlgn="auto" hangingPunct="1">
              <a:spcAft>
                <a:spcPts val="0"/>
              </a:spcAft>
              <a:buFont typeface="Arial" pitchFamily="34" charset="0"/>
              <a:buNone/>
              <a:defRPr/>
            </a:pPr>
            <a:endParaRPr lang="pl-PL" dirty="0"/>
          </a:p>
        </p:txBody>
      </p:sp>
      <p:sp>
        <p:nvSpPr>
          <p:cNvPr id="5" name="Symbol zastępczy tekstu 4"/>
          <p:cNvSpPr>
            <a:spLocks noGrp="1"/>
          </p:cNvSpPr>
          <p:nvPr>
            <p:ph type="body" sz="half" idx="2"/>
          </p:nvPr>
        </p:nvSpPr>
        <p:spPr>
          <a:xfrm>
            <a:off x="323528" y="116632"/>
            <a:ext cx="2834640" cy="6624736"/>
          </a:xfrm>
        </p:spPr>
        <p:txBody>
          <a:bodyPr>
            <a:noAutofit/>
          </a:bodyPr>
          <a:lstStyle/>
          <a:p>
            <a:pPr algn="ctr">
              <a:defRPr/>
            </a:pPr>
            <a:r>
              <a:rPr lang="en-US" sz="2000" dirty="0"/>
              <a:t>Let us use as an example the history of democratic Poland, a country where </a:t>
            </a:r>
            <a:br>
              <a:rPr lang="en-US" sz="2000" dirty="0"/>
            </a:br>
            <a:r>
              <a:rPr lang="en-US" sz="2000" dirty="0"/>
              <a:t>the democratic system first appeared as soon as in the 15</a:t>
            </a:r>
            <a:r>
              <a:rPr lang="en-US" sz="2000" baseline="30000" dirty="0"/>
              <a:t>th</a:t>
            </a:r>
            <a:r>
              <a:rPr lang="en-US" sz="2000" dirty="0"/>
              <a:t> century. At that time in Poland, similarly to England, the power of the king started to be limited by the educated and wealthy part of the society – the nobility. In the 15</a:t>
            </a:r>
            <a:r>
              <a:rPr lang="en-US" sz="2000" baseline="30000" dirty="0"/>
              <a:t>th</a:t>
            </a:r>
            <a:r>
              <a:rPr lang="en-US" sz="2000" dirty="0"/>
              <a:t>, 16</a:t>
            </a:r>
            <a:r>
              <a:rPr lang="en-US" sz="2000" baseline="30000" dirty="0"/>
              <a:t>th</a:t>
            </a:r>
            <a:r>
              <a:rPr lang="en-US" sz="2000" dirty="0"/>
              <a:t> and 17</a:t>
            </a:r>
            <a:r>
              <a:rPr lang="en-US" sz="2000" baseline="30000" dirty="0"/>
              <a:t>th</a:t>
            </a:r>
            <a:r>
              <a:rPr lang="en-US" sz="2000" dirty="0"/>
              <a:t> century, for three hundred years, absolutism exercised in the western </a:t>
            </a:r>
            <a:r>
              <a:rPr lang="en-US" sz="2000" dirty="0" smtClean="0"/>
              <a:t>Europe</a:t>
            </a:r>
            <a:r>
              <a:rPr lang="pl-PL" sz="2000" dirty="0" smtClean="0"/>
              <a:t/>
            </a:r>
            <a:br>
              <a:rPr lang="pl-PL" sz="2000" dirty="0" smtClean="0"/>
            </a:br>
            <a:r>
              <a:rPr lang="pl-PL" sz="2000" dirty="0" err="1" smtClean="0"/>
              <a:t>did</a:t>
            </a:r>
            <a:r>
              <a:rPr lang="pl-PL" sz="2000" dirty="0" smtClean="0"/>
              <a:t> not </a:t>
            </a:r>
            <a:r>
              <a:rPr lang="pl-PL" sz="2000" dirty="0" err="1" smtClean="0"/>
              <a:t>exist</a:t>
            </a:r>
            <a:r>
              <a:rPr lang="en-US" sz="2000" dirty="0" smtClean="0"/>
              <a:t> </a:t>
            </a:r>
            <a:r>
              <a:rPr lang="en-US" sz="2000" dirty="0"/>
              <a:t>in Poland. </a:t>
            </a:r>
            <a:endParaRPr lang="pl-PL" sz="2000" dirty="0">
              <a:hlinkClick r:id="rId2"/>
            </a:endParaRP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60648"/>
            <a:ext cx="5143500" cy="4119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379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491880" y="548680"/>
            <a:ext cx="5340350" cy="33845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type="body" sz="half" idx="2"/>
          </p:nvPr>
        </p:nvSpPr>
        <p:spPr>
          <a:xfrm>
            <a:off x="179388" y="116632"/>
            <a:ext cx="3097212" cy="6552728"/>
          </a:xfrm>
        </p:spPr>
        <p:txBody>
          <a:bodyPr>
            <a:normAutofit fontScale="85000" lnSpcReduction="10000"/>
          </a:bodyPr>
          <a:lstStyle/>
          <a:p>
            <a:pPr algn="ctr">
              <a:defRPr/>
            </a:pPr>
            <a:r>
              <a:rPr lang="en-US" sz="2200" dirty="0"/>
              <a:t>A king was not allowed to take any independent decision without the nobility’s consent. The situation was a powerful spur for the nobility to act and as a result the country enjoyed a great prosperity. The democratic rule of </a:t>
            </a:r>
            <a:r>
              <a:rPr lang="pl-PL" sz="2200" dirty="0" smtClean="0"/>
              <a:t/>
            </a:r>
            <a:br>
              <a:rPr lang="pl-PL" sz="2200" dirty="0" smtClean="0"/>
            </a:br>
            <a:r>
              <a:rPr lang="en-US" sz="2200" dirty="0" smtClean="0"/>
              <a:t>"</a:t>
            </a:r>
            <a:r>
              <a:rPr lang="en-US" sz="2200" dirty="0"/>
              <a:t>the people” gave a motivation for work, development of science and arts and stimulated the economy. </a:t>
            </a:r>
            <a:r>
              <a:rPr lang="pl-PL" sz="2200" dirty="0" smtClean="0"/>
              <a:t/>
            </a:r>
            <a:br>
              <a:rPr lang="pl-PL" sz="2200" dirty="0" smtClean="0"/>
            </a:br>
            <a:r>
              <a:rPr lang="pl-PL" sz="2200" dirty="0" smtClean="0"/>
              <a:t>The</a:t>
            </a:r>
            <a:r>
              <a:rPr lang="en-US" sz="2200" dirty="0" smtClean="0"/>
              <a:t> </a:t>
            </a:r>
            <a:r>
              <a:rPr lang="en-US" sz="2200" dirty="0"/>
              <a:t>flourishing, democratic Poland became attractive for many Europeans, as at that time it was one of the most tolerant countries, where dissenters </a:t>
            </a:r>
            <a:r>
              <a:rPr lang="en-US" sz="2200" dirty="0" smtClean="0"/>
              <a:t>f</a:t>
            </a:r>
            <a:r>
              <a:rPr lang="pl-PL" sz="2200" dirty="0" smtClean="0"/>
              <a:t>ro</a:t>
            </a:r>
            <a:r>
              <a:rPr lang="en-US" sz="2200" dirty="0" smtClean="0"/>
              <a:t>m </a:t>
            </a:r>
            <a:r>
              <a:rPr lang="en-US" sz="2200" dirty="0"/>
              <a:t>predominant faith were not persecuted, as it was the case in other European countries. </a:t>
            </a:r>
            <a:endParaRPr lang="pl-PL" sz="2200" dirty="0"/>
          </a:p>
          <a:p>
            <a:pPr eaLnBrk="1" fontAlgn="auto" hangingPunct="1">
              <a:spcAft>
                <a:spcPts val="0"/>
              </a:spcAft>
              <a:defRPr/>
            </a:pPr>
            <a:endParaRPr lang="pl-PL" sz="3200" dirty="0"/>
          </a:p>
          <a:p>
            <a:pPr eaLnBrk="1" fontAlgn="auto" hangingPunct="1">
              <a:spcAft>
                <a:spcPts val="0"/>
              </a:spcAft>
              <a:defRPr/>
            </a:pPr>
            <a:endParaRPr lang="pl-PL" sz="3200" dirty="0"/>
          </a:p>
          <a:p>
            <a:pPr eaLnBrk="1" fontAlgn="auto" hangingPunct="1">
              <a:spcAft>
                <a:spcPts val="0"/>
              </a:spcAft>
              <a:defRPr/>
            </a:pPr>
            <a:endParaRPr lang="pl-PL" sz="3200" dirty="0"/>
          </a:p>
          <a:p>
            <a:pPr eaLnBrk="1" fontAlgn="auto" hangingPunct="1">
              <a:spcAft>
                <a:spcPts val="0"/>
              </a:spcAft>
              <a:defRPr/>
            </a:pPr>
            <a:endParaRPr lang="pl-PL" sz="3200" dirty="0"/>
          </a:p>
          <a:p>
            <a:pPr eaLnBrk="1" fontAlgn="auto" hangingPunct="1">
              <a:spcAft>
                <a:spcPts val="0"/>
              </a:spcAft>
              <a:defRPr/>
            </a:pPr>
            <a:endParaRPr lang="pl-PL" sz="3200" dirty="0"/>
          </a:p>
          <a:p>
            <a:pPr eaLnBrk="1" fontAlgn="auto" hangingPunct="1">
              <a:spcAft>
                <a:spcPts val="0"/>
              </a:spcAft>
              <a:defRPr/>
            </a:pPr>
            <a:endParaRPr lang="pl-PL" sz="3200" dirty="0"/>
          </a:p>
          <a:p>
            <a:pPr eaLnBrk="1" fontAlgn="auto" hangingPunct="1">
              <a:spcAft>
                <a:spcPts val="0"/>
              </a:spcAft>
              <a:defRPr/>
            </a:pPr>
            <a:endParaRPr lang="pl-PL" sz="2200" dirty="0"/>
          </a:p>
        </p:txBody>
      </p:sp>
      <p:sp>
        <p:nvSpPr>
          <p:cNvPr id="8" name="Prostokąt 7"/>
          <p:cNvSpPr/>
          <p:nvPr/>
        </p:nvSpPr>
        <p:spPr>
          <a:xfrm>
            <a:off x="3635897" y="4221088"/>
            <a:ext cx="5256583" cy="630942"/>
          </a:xfrm>
          <a:prstGeom prst="rect">
            <a:avLst/>
          </a:prstGeom>
        </p:spPr>
        <p:txBody>
          <a:bodyPr wrap="square">
            <a:spAutoFit/>
          </a:bodyPr>
          <a:lstStyle/>
          <a:p>
            <a:pPr lvl="0">
              <a:lnSpc>
                <a:spcPct val="125000"/>
              </a:lnSpc>
              <a:spcBef>
                <a:spcPts val="600"/>
              </a:spcBef>
              <a:buClr>
                <a:srgbClr val="F3A447"/>
              </a:buClr>
              <a:buSzPct val="85000"/>
              <a:defRPr/>
            </a:pPr>
            <a:r>
              <a:rPr lang="pl-PL" sz="1200" dirty="0">
                <a:solidFill>
                  <a:schemeClr val="tx2"/>
                </a:solidFill>
                <a:hlinkClick r:id="rId3"/>
              </a:rPr>
              <a:t>http://</a:t>
            </a:r>
            <a:r>
              <a:rPr lang="pl-PL" sz="1200" dirty="0" smtClean="0">
                <a:solidFill>
                  <a:schemeClr val="tx2"/>
                </a:solidFill>
                <a:hlinkClick r:id="rId3"/>
              </a:rPr>
              <a:t>halat.pl/jmatejko.html</a:t>
            </a:r>
            <a:r>
              <a:rPr lang="pl-PL" sz="1200" dirty="0" smtClean="0">
                <a:solidFill>
                  <a:schemeClr val="tx2"/>
                </a:solidFill>
              </a:rPr>
              <a:t>  </a:t>
            </a:r>
          </a:p>
          <a:p>
            <a:pPr lvl="0">
              <a:lnSpc>
                <a:spcPct val="125000"/>
              </a:lnSpc>
              <a:spcBef>
                <a:spcPts val="600"/>
              </a:spcBef>
              <a:buClr>
                <a:srgbClr val="F3A447"/>
              </a:buClr>
              <a:buSzPct val="85000"/>
              <a:defRPr/>
            </a:pPr>
            <a:r>
              <a:rPr lang="pl-PL" sz="1200" dirty="0" smtClean="0">
                <a:solidFill>
                  <a:schemeClr val="tx1">
                    <a:lumMod val="75000"/>
                    <a:lumOff val="25000"/>
                  </a:schemeClr>
                </a:solidFill>
              </a:rPr>
              <a:t>The </a:t>
            </a:r>
            <a:r>
              <a:rPr lang="pl-PL" sz="1200" dirty="0" err="1" smtClean="0">
                <a:solidFill>
                  <a:schemeClr val="tx1">
                    <a:lumMod val="75000"/>
                    <a:lumOff val="25000"/>
                  </a:schemeClr>
                </a:solidFill>
              </a:rPr>
              <a:t>power</a:t>
            </a:r>
            <a:r>
              <a:rPr lang="pl-PL" sz="1200" dirty="0" smtClean="0">
                <a:solidFill>
                  <a:schemeClr val="tx1">
                    <a:lumMod val="75000"/>
                    <a:lumOff val="25000"/>
                  </a:schemeClr>
                </a:solidFill>
              </a:rPr>
              <a:t> of the Republic of Poland </a:t>
            </a:r>
            <a:r>
              <a:rPr lang="pl-PL" sz="1200" dirty="0" err="1" smtClean="0">
                <a:solidFill>
                  <a:schemeClr val="tx1">
                    <a:lumMod val="75000"/>
                    <a:lumOff val="25000"/>
                  </a:schemeClr>
                </a:solidFill>
              </a:rPr>
              <a:t>at</a:t>
            </a:r>
            <a:r>
              <a:rPr lang="pl-PL" sz="1200" dirty="0" smtClean="0">
                <a:solidFill>
                  <a:schemeClr val="tx1">
                    <a:lumMod val="75000"/>
                    <a:lumOff val="25000"/>
                  </a:schemeClr>
                </a:solidFill>
              </a:rPr>
              <a:t> </a:t>
            </a:r>
            <a:r>
              <a:rPr lang="pl-PL" sz="1200" dirty="0" err="1" smtClean="0">
                <a:solidFill>
                  <a:schemeClr val="tx1">
                    <a:lumMod val="75000"/>
                    <a:lumOff val="25000"/>
                  </a:schemeClr>
                </a:solidFill>
              </a:rPr>
              <a:t>its</a:t>
            </a:r>
            <a:r>
              <a:rPr lang="pl-PL" sz="1200" dirty="0" smtClean="0">
                <a:solidFill>
                  <a:schemeClr val="tx1">
                    <a:lumMod val="75000"/>
                    <a:lumOff val="25000"/>
                  </a:schemeClr>
                </a:solidFill>
              </a:rPr>
              <a:t> </a:t>
            </a:r>
            <a:r>
              <a:rPr lang="pl-PL" sz="1200" dirty="0" err="1" smtClean="0">
                <a:solidFill>
                  <a:schemeClr val="tx1">
                    <a:lumMod val="75000"/>
                    <a:lumOff val="25000"/>
                  </a:schemeClr>
                </a:solidFill>
              </a:rPr>
              <a:t>peak</a:t>
            </a:r>
            <a:r>
              <a:rPr lang="pl-PL" sz="1200" dirty="0" smtClean="0">
                <a:solidFill>
                  <a:schemeClr val="tx1">
                    <a:lumMod val="75000"/>
                    <a:lumOff val="25000"/>
                  </a:schemeClr>
                </a:solidFill>
              </a:rPr>
              <a:t>. Jan Matejko</a:t>
            </a:r>
            <a:endParaRPr lang="pl-PL" sz="1200" dirty="0">
              <a:solidFill>
                <a:schemeClr val="tx1">
                  <a:lumMod val="75000"/>
                  <a:lumOff val="25000"/>
                </a:schemeClr>
              </a:solidFill>
            </a:endParaRPr>
          </a:p>
        </p:txBody>
      </p:sp>
    </p:spTree>
    <p:extLst>
      <p:ext uri="{BB962C8B-B14F-4D97-AF65-F5344CB8AC3E}">
        <p14:creationId xmlns:p14="http://schemas.microsoft.com/office/powerpoint/2010/main" val="60418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492500" y="692150"/>
            <a:ext cx="5513388" cy="38528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ymbol zastępczy tekstu 5"/>
          <p:cNvSpPr>
            <a:spLocks noGrp="1"/>
          </p:cNvSpPr>
          <p:nvPr>
            <p:ph type="body" sz="half" idx="2"/>
          </p:nvPr>
        </p:nvSpPr>
        <p:spPr>
          <a:xfrm>
            <a:off x="179388" y="188640"/>
            <a:ext cx="3097212" cy="6480720"/>
          </a:xfrm>
        </p:spPr>
        <p:txBody>
          <a:bodyPr>
            <a:normAutofit fontScale="92500" lnSpcReduction="20000"/>
          </a:bodyPr>
          <a:lstStyle/>
          <a:p>
            <a:pPr algn="ctr">
              <a:defRPr/>
            </a:pPr>
            <a:r>
              <a:rPr lang="en-US" sz="2000" dirty="0"/>
              <a:t>Unfortunately, the excess of unlimited power resulted in the “liberum veto” right, which meant that every single member of parliament had the right to dissolve the Sejm </a:t>
            </a:r>
            <a:r>
              <a:rPr lang="pl-PL" sz="2000" dirty="0" smtClean="0"/>
              <a:t/>
            </a:r>
            <a:br>
              <a:rPr lang="pl-PL" sz="2000" dirty="0" smtClean="0"/>
            </a:br>
            <a:r>
              <a:rPr lang="pl-PL" sz="2000" dirty="0" smtClean="0"/>
              <a:t>(</a:t>
            </a:r>
            <a:r>
              <a:rPr lang="en-US" sz="2000" dirty="0" smtClean="0"/>
              <a:t>the </a:t>
            </a:r>
            <a:r>
              <a:rPr lang="en-US" sz="2000" dirty="0"/>
              <a:t>chamber of parliament, the gathering of members of parliament and the king) </a:t>
            </a:r>
            <a:br>
              <a:rPr lang="en-US" sz="2000" dirty="0"/>
            </a:br>
            <a:r>
              <a:rPr lang="en-US" sz="2000" dirty="0"/>
              <a:t>and to invalidate all decisions which had been taken. Democracy understood in such </a:t>
            </a:r>
            <a:br>
              <a:rPr lang="en-US" sz="2000" dirty="0"/>
            </a:br>
            <a:r>
              <a:rPr lang="en-US" sz="2000" dirty="0"/>
              <a:t>a way, together with corruption and the self-interest of the nobility lead to the paralysis of the country and the system became a parody of itself.</a:t>
            </a:r>
            <a:endParaRPr lang="pl-PL" sz="2000" dirty="0"/>
          </a:p>
          <a:p>
            <a:pPr algn="ctr" eaLnBrk="1" fontAlgn="auto" hangingPunct="1">
              <a:spcAft>
                <a:spcPts val="0"/>
              </a:spcAft>
              <a:defRPr/>
            </a:pPr>
            <a:endParaRPr lang="pl-PL" sz="1200" dirty="0">
              <a:hlinkClick r:id="rId3"/>
            </a:endParaRPr>
          </a:p>
          <a:p>
            <a:pPr algn="ctr" eaLnBrk="1" fontAlgn="auto" hangingPunct="1">
              <a:spcAft>
                <a:spcPts val="0"/>
              </a:spcAft>
              <a:defRPr/>
            </a:pPr>
            <a:r>
              <a:rPr lang="pl-PL" sz="1200" dirty="0">
                <a:hlinkClick r:id="rId3"/>
              </a:rPr>
              <a:t>http://halat.pl/jmatejko.html</a:t>
            </a:r>
            <a:endParaRPr lang="pl-PL" sz="1200" dirty="0"/>
          </a:p>
          <a:p>
            <a:pPr algn="ctr" eaLnBrk="1" fontAlgn="auto" hangingPunct="1">
              <a:spcAft>
                <a:spcPts val="0"/>
              </a:spcAft>
              <a:defRPr/>
            </a:pPr>
            <a:r>
              <a:rPr lang="pl-PL" sz="1200" dirty="0" smtClean="0"/>
              <a:t>The </a:t>
            </a:r>
            <a:r>
              <a:rPr lang="pl-PL" sz="1200" dirty="0" err="1" smtClean="0"/>
              <a:t>Golden</a:t>
            </a:r>
            <a:r>
              <a:rPr lang="pl-PL" sz="1200" dirty="0" smtClean="0"/>
              <a:t> Age of </a:t>
            </a:r>
            <a:r>
              <a:rPr lang="pl-PL" sz="1200" dirty="0" err="1" smtClean="0"/>
              <a:t>Literature</a:t>
            </a:r>
            <a:r>
              <a:rPr lang="pl-PL" sz="1200" dirty="0" smtClean="0"/>
              <a:t> in the 16th </a:t>
            </a:r>
            <a:r>
              <a:rPr lang="pl-PL" sz="1200" dirty="0" err="1" smtClean="0"/>
              <a:t>century</a:t>
            </a:r>
            <a:r>
              <a:rPr lang="pl-PL" sz="1200" dirty="0" smtClean="0"/>
              <a:t>.</a:t>
            </a:r>
            <a:endParaRPr lang="pl-PL" sz="1200" dirty="0"/>
          </a:p>
          <a:p>
            <a:pPr algn="ctr" eaLnBrk="1" fontAlgn="auto" hangingPunct="1">
              <a:spcAft>
                <a:spcPts val="0"/>
              </a:spcAft>
              <a:defRPr/>
            </a:pPr>
            <a:r>
              <a:rPr lang="pl-PL" sz="1200" dirty="0"/>
              <a:t>Jan Matejko</a:t>
            </a:r>
          </a:p>
        </p:txBody>
      </p:sp>
    </p:spTree>
    <p:extLst>
      <p:ext uri="{BB962C8B-B14F-4D97-AF65-F5344CB8AC3E}">
        <p14:creationId xmlns:p14="http://schemas.microsoft.com/office/powerpoint/2010/main" val="2980296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Wielkomiejski">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Words>1407</Words>
  <Application>Microsoft Office PowerPoint</Application>
  <PresentationFormat>Pokaz na ekranie (4:3)</PresentationFormat>
  <Paragraphs>117</Paragraphs>
  <Slides>26</Slides>
  <Notes>0</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Soho</vt:lpstr>
      <vt:lpstr>DEMOcracy?</vt:lpstr>
      <vt:lpstr>“We should never forget that freedom is always fragile and its case is never safe”    ( Kołakowski 1990,”Niepewność Epoki Demokracji”)      translation: Joanna Janas-Sajdak  </vt:lpstr>
      <vt:lpstr>a) Do you agree with the author of the quote? b) How do you understand the quotation in relation to the previous lessons on resistance, collaboration and indifference? c) What is freedom to you? d) Do you feel responsible for your freedom? e) Do people today appreciate democracy? f) Is democracy safe today? </vt:lpstr>
      <vt:lpstr>How many out of 165 countries in the world can be deemed fully democratic nowadays? </vt:lpstr>
      <vt:lpstr>THE STATE OF DEMOCRACY IN THE WORLD</vt:lpstr>
      <vt:lpstr>Democracy?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Most important features of a democratic system</vt:lpstr>
      <vt:lpstr>a)The breach of which feature poses the greatest threat to democracy?  b)What would be the consequences of the breach? </vt:lpstr>
      <vt:lpstr>Things have been improving, so why is situation changing for the worse? </vt:lpstr>
      <vt:lpstr>In October 2015 a right-wing conservative party, Law and Justice (Prawo i Sprawiedliwość, PiS) won parliamentary elections. Earlier that year, in May, the candidate of this same party, Andrzej Duda won the presidential election. The new government, which calls itself “a good change”, short after taking power started procedures which may pose a threat for the democratic institutions and laws. </vt:lpstr>
      <vt:lpstr>    At first, the government focused on gaining influence over the most important guardian of democracy – the Constitutional Tribunal. In spite of the protests of the opposition, citizens and the Venice Commission, the government keeps on introducing crucial changes in  the status of the Tribunal, which aim is to exchange the Tribunal judges, shorten the term in office of the current president of the Tribunal and give the ruling majority a more powerful impact on the Tribunal. All the directives are introduced at great speed, with the infringement of the legislative procedures and come in force without vocatio legis, which means immediately. The government has refused to publish the Tribunal’s judgements which are not in accordance with its policy.  </vt:lpstr>
      <vt:lpstr>At the same time the government introduced new rules concerning the media – the journalists whose opinions are not convenient for the government lose jobs or give the jobs up themselves.  Another antidemocratic move was the fusion of the function of the Minister of Justice and  the Attorney General. At the moment one minister wields absolute judicial power in Poland.  </vt:lpstr>
      <vt:lpstr>The governing party, which has a majority in the parliament, influence over the Constitutional Tribunal, the media, the army and the judiciary, is quickly taking total control over the country  thwarting all democratic achievements  of the Polish nation.  </vt:lpstr>
      <vt:lpstr>What questions about democracy could be raised in the topic of the lesson?</vt:lpstr>
      <vt:lpstr>“…we are never exempt from entering discussions about past matters nor have we the right to repeat an empty platitude: “Let us look forward, the past  is over, what’s done cannot be undone”. Let us not repeat this platitude, Gentlemen, because the purpose of harassing the past is not to feed our resentments, nor to fuel sentimental affections; nor, to be precise, to learn from it what we should do today; we learn about the past in order to recognize without a mistake faces infected with its worst legacy and to pillory them in advance.”        Leszek Kołakowski, „Z Dziennika Lektury”.         </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DEMOKRACJA?</dc:title>
  <dc:creator>ja</dc:creator>
  <cp:lastModifiedBy>ja</cp:lastModifiedBy>
  <cp:revision>25</cp:revision>
  <dcterms:created xsi:type="dcterms:W3CDTF">2016-11-06T13:57:25Z</dcterms:created>
  <dcterms:modified xsi:type="dcterms:W3CDTF">2016-12-22T11:49:03Z</dcterms:modified>
</cp:coreProperties>
</file>